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4" r:id="rId2"/>
    <p:sldId id="258" r:id="rId3"/>
    <p:sldId id="259" r:id="rId4"/>
    <p:sldId id="266" r:id="rId5"/>
    <p:sldId id="267" r:id="rId6"/>
    <p:sldId id="268" r:id="rId7"/>
    <p:sldId id="269" r:id="rId8"/>
    <p:sldId id="261" r:id="rId9"/>
    <p:sldId id="262" r:id="rId10"/>
    <p:sldId id="263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432" y="10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2593" y="260291"/>
            <a:ext cx="940525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uk-UA" altLang="ru-RU" b="1" dirty="0">
                <a:latin typeface="Times New Roman" panose="02020603050405020304" pitchFamily="18" charset="0"/>
              </a:rPr>
              <a:t>Вінницький національний медичний університет</a:t>
            </a:r>
            <a:endParaRPr lang="ru-RU" altLang="ru-RU" dirty="0"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uk-UA" altLang="ru-RU" b="1" dirty="0">
                <a:latin typeface="Times New Roman" panose="02020603050405020304" pitchFamily="18" charset="0"/>
              </a:rPr>
              <a:t>імені</a:t>
            </a:r>
            <a:r>
              <a:rPr lang="ru-RU" altLang="ru-RU" b="1" dirty="0">
                <a:latin typeface="Times New Roman" panose="02020603050405020304" pitchFamily="18" charset="0"/>
              </a:rPr>
              <a:t> М.І. Пирогова</a:t>
            </a:r>
            <a:endParaRPr lang="ru-RU" altLang="ru-RU" dirty="0"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endParaRPr lang="uk-UA" altLang="ru-RU" sz="3200" b="1" dirty="0"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uk-UA" altLang="ru-RU" sz="2800" b="1" i="1" dirty="0">
                <a:latin typeface="Times New Roman" panose="02020603050405020304" pitchFamily="18" charset="0"/>
              </a:rPr>
              <a:t>ВИБІРКОВИЙ КУРС ДЛЯ </a:t>
            </a:r>
            <a:r>
              <a:rPr lang="uk-UA" altLang="ru-RU" sz="2800" b="1" i="1" dirty="0" smtClean="0">
                <a:latin typeface="Times New Roman" panose="02020603050405020304" pitchFamily="18" charset="0"/>
              </a:rPr>
              <a:t>СПЕЦІАЛЬНОСТІ</a:t>
            </a:r>
          </a:p>
          <a:p>
            <a:pPr algn="ctr">
              <a:spcBef>
                <a:spcPct val="0"/>
              </a:spcBef>
            </a:pPr>
            <a:r>
              <a:rPr lang="uk-UA" altLang="ru-RU" sz="2800" b="1" i="1" dirty="0" smtClean="0">
                <a:latin typeface="Times New Roman" panose="02020603050405020304" pitchFamily="18" charset="0"/>
              </a:rPr>
              <a:t>СТОМАТОЛОГІЯ </a:t>
            </a:r>
          </a:p>
          <a:p>
            <a:pPr algn="ctr">
              <a:spcBef>
                <a:spcPct val="0"/>
              </a:spcBef>
            </a:pPr>
            <a:endParaRPr lang="uk-UA" altLang="ru-RU" sz="2800" b="1" i="1" dirty="0"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uk-UA" altLang="ru-RU" sz="4000" b="1" i="1" dirty="0" smtClean="0">
                <a:solidFill>
                  <a:schemeClr val="accent6"/>
                </a:solidFill>
                <a:latin typeface="Times New Roman" panose="02020603050405020304" pitchFamily="18" charset="0"/>
              </a:rPr>
              <a:t>ПАРАЗИТОЗИ В СТОМАТОЛОГІЇ</a:t>
            </a:r>
            <a:endParaRPr lang="uk-UA" altLang="ru-RU" sz="4000" b="1" i="1" dirty="0">
              <a:solidFill>
                <a:schemeClr val="accent6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67349" y="579678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None/>
            </a:pPr>
            <a:endParaRPr lang="uk-UA" altLang="ru-RU" b="1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uk-UA" altLang="ru-RU" b="1">
                <a:latin typeface="Times New Roman" panose="02020603050405020304" pitchFamily="18" charset="0"/>
              </a:rPr>
              <a:t>Кафедра медичної біології</a:t>
            </a:r>
            <a:endParaRPr lang="ru-RU" altLang="ru-RU" dirty="0">
              <a:latin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593" y="3528829"/>
            <a:ext cx="2523809" cy="29142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0110" y="3229058"/>
            <a:ext cx="3669135" cy="3513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068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8223" y="627600"/>
            <a:ext cx="1083833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/>
              <a:t>Мотиваційний</a:t>
            </a:r>
            <a:r>
              <a:rPr lang="ru-RU" sz="3600" b="1" dirty="0"/>
              <a:t> </a:t>
            </a:r>
            <a:r>
              <a:rPr lang="ru-RU" sz="3600" b="1" dirty="0" err="1" smtClean="0"/>
              <a:t>вступ</a:t>
            </a:r>
            <a:endParaRPr lang="ru-RU" sz="3600" b="1" dirty="0" smtClean="0"/>
          </a:p>
          <a:p>
            <a:pPr algn="just"/>
            <a:endParaRPr lang="ru-RU" sz="2800" b="1" dirty="0"/>
          </a:p>
          <a:p>
            <a:pPr algn="just"/>
            <a:r>
              <a:rPr lang="ru-RU" sz="2800" dirty="0"/>
              <a:t>	•	</a:t>
            </a:r>
            <a:r>
              <a:rPr lang="ru-RU" sz="2800" dirty="0" err="1"/>
              <a:t>Чи</a:t>
            </a:r>
            <a:r>
              <a:rPr lang="ru-RU" sz="2800" dirty="0"/>
              <a:t> </a:t>
            </a:r>
            <a:r>
              <a:rPr lang="ru-RU" sz="2800" dirty="0" err="1"/>
              <a:t>замислювалися</a:t>
            </a:r>
            <a:r>
              <a:rPr lang="ru-RU" sz="2800" dirty="0"/>
              <a:t> </a:t>
            </a:r>
            <a:r>
              <a:rPr lang="ru-RU" sz="2800" dirty="0" err="1"/>
              <a:t>ви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в </a:t>
            </a:r>
            <a:r>
              <a:rPr lang="ru-RU" sz="2800" dirty="0" err="1"/>
              <a:t>ротовій</a:t>
            </a:r>
            <a:r>
              <a:rPr lang="ru-RU" sz="2800" dirty="0"/>
              <a:t> </a:t>
            </a:r>
            <a:r>
              <a:rPr lang="ru-RU" sz="2800" dirty="0" err="1"/>
              <a:t>порожнині</a:t>
            </a:r>
            <a:r>
              <a:rPr lang="ru-RU" sz="2800" dirty="0"/>
              <a:t> </a:t>
            </a:r>
            <a:r>
              <a:rPr lang="ru-RU" sz="2800" dirty="0" err="1"/>
              <a:t>можуть</a:t>
            </a:r>
            <a:r>
              <a:rPr lang="ru-RU" sz="2800" dirty="0"/>
              <a:t> </a:t>
            </a:r>
            <a:r>
              <a:rPr lang="ru-RU" sz="2800" dirty="0" err="1"/>
              <a:t>жити</a:t>
            </a:r>
            <a:r>
              <a:rPr lang="ru-RU" sz="2800" dirty="0"/>
              <a:t> </a:t>
            </a:r>
            <a:r>
              <a:rPr lang="ru-RU" sz="2800" dirty="0" err="1" smtClean="0"/>
              <a:t>паразити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/>
              <a:t>	•	Вони не просто </a:t>
            </a:r>
            <a:r>
              <a:rPr lang="ru-RU" sz="2800" dirty="0" err="1"/>
              <a:t>існують</a:t>
            </a:r>
            <a:r>
              <a:rPr lang="ru-RU" sz="2800" dirty="0"/>
              <a:t> — вони </a:t>
            </a:r>
            <a:r>
              <a:rPr lang="ru-RU" sz="2800" dirty="0" err="1"/>
              <a:t>впливають</a:t>
            </a:r>
            <a:r>
              <a:rPr lang="ru-RU" sz="2800" dirty="0"/>
              <a:t> на ясна, </a:t>
            </a:r>
            <a:r>
              <a:rPr lang="ru-RU" sz="2800" dirty="0" err="1"/>
              <a:t>слизову</a:t>
            </a:r>
            <a:r>
              <a:rPr lang="ru-RU" sz="2800" dirty="0"/>
              <a:t>, і </a:t>
            </a:r>
            <a:r>
              <a:rPr lang="ru-RU" sz="2800" dirty="0" err="1"/>
              <a:t>навіть</a:t>
            </a:r>
            <a:r>
              <a:rPr lang="ru-RU" sz="2800" dirty="0"/>
              <a:t> </a:t>
            </a:r>
            <a:r>
              <a:rPr lang="ru-RU" sz="2800" dirty="0" err="1"/>
              <a:t>сприяють</a:t>
            </a:r>
            <a:r>
              <a:rPr lang="ru-RU" sz="2800" dirty="0"/>
              <a:t> </a:t>
            </a:r>
            <a:r>
              <a:rPr lang="ru-RU" sz="2800" dirty="0" err="1"/>
              <a:t>розвитку</a:t>
            </a:r>
            <a:r>
              <a:rPr lang="ru-RU" sz="2800" dirty="0"/>
              <a:t> пародонтиту.</a:t>
            </a:r>
          </a:p>
          <a:p>
            <a:pPr algn="just"/>
            <a:r>
              <a:rPr lang="ru-RU" sz="2800" dirty="0"/>
              <a:t>	•	Стоматолог </a:t>
            </a:r>
            <a:r>
              <a:rPr lang="ru-RU" sz="2800" dirty="0" err="1"/>
              <a:t>має</a:t>
            </a:r>
            <a:r>
              <a:rPr lang="ru-RU" sz="2800" dirty="0"/>
              <a:t> </a:t>
            </a:r>
            <a:r>
              <a:rPr lang="ru-RU" sz="2800" dirty="0" smtClean="0"/>
              <a:t>бути</a:t>
            </a:r>
            <a:r>
              <a:rPr lang="en-US" sz="2800" dirty="0" smtClean="0"/>
              <a:t> </a:t>
            </a:r>
            <a:r>
              <a:rPr lang="ru-RU" sz="2800" dirty="0" err="1" smtClean="0"/>
              <a:t>справжнім</a:t>
            </a:r>
            <a:r>
              <a:rPr lang="ru-RU" sz="2800" dirty="0" smtClean="0"/>
              <a:t> </a:t>
            </a:r>
            <a:r>
              <a:rPr lang="ru-RU" sz="2800" dirty="0"/>
              <a:t>детективом </a:t>
            </a:r>
            <a:r>
              <a:rPr lang="ru-RU" sz="2800" dirty="0" err="1"/>
              <a:t>біологічних</a:t>
            </a:r>
            <a:r>
              <a:rPr lang="ru-RU" sz="2800" dirty="0"/>
              <a:t> </a:t>
            </a:r>
            <a:r>
              <a:rPr lang="ru-RU" sz="2800" dirty="0" err="1"/>
              <a:t>процесів</a:t>
            </a:r>
            <a:r>
              <a:rPr lang="ru-RU" sz="2800" dirty="0"/>
              <a:t>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966021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2329" y="579358"/>
            <a:ext cx="1040802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/>
              <a:t>Актуальність</a:t>
            </a:r>
            <a:r>
              <a:rPr lang="ru-RU" sz="3600" b="1" dirty="0"/>
              <a:t> </a:t>
            </a:r>
            <a:r>
              <a:rPr lang="ru-RU" sz="3600" b="1" dirty="0" smtClean="0"/>
              <a:t>теми</a:t>
            </a:r>
          </a:p>
          <a:p>
            <a:pPr algn="ctr"/>
            <a:endParaRPr lang="ru-RU" sz="3600" b="1" dirty="0"/>
          </a:p>
          <a:p>
            <a:pPr algn="just"/>
            <a:r>
              <a:rPr lang="ru-RU" dirty="0"/>
              <a:t>	•	</a:t>
            </a:r>
            <a:r>
              <a:rPr lang="ru-RU" sz="2400" dirty="0"/>
              <a:t>За </a:t>
            </a:r>
            <a:r>
              <a:rPr lang="ru-RU" sz="2400" dirty="0" err="1"/>
              <a:t>даними</a:t>
            </a:r>
            <a:r>
              <a:rPr lang="ru-RU" sz="2400" dirty="0"/>
              <a:t> ВООЗ, до 60% людей у </a:t>
            </a:r>
            <a:r>
              <a:rPr lang="ru-RU" sz="2400" dirty="0" err="1"/>
              <a:t>світі</a:t>
            </a:r>
            <a:r>
              <a:rPr lang="ru-RU" sz="2400" dirty="0"/>
              <a:t> </a:t>
            </a:r>
            <a:r>
              <a:rPr lang="ru-RU" sz="2400" dirty="0" err="1"/>
              <a:t>мають</a:t>
            </a:r>
            <a:r>
              <a:rPr lang="ru-RU" sz="2400" dirty="0"/>
              <a:t> контакт </a:t>
            </a:r>
            <a:r>
              <a:rPr lang="ru-RU" sz="2400" dirty="0" err="1"/>
              <a:t>із</a:t>
            </a:r>
            <a:r>
              <a:rPr lang="ru-RU" sz="2400" dirty="0"/>
              <a:t> паразитами</a:t>
            </a:r>
            <a:r>
              <a:rPr lang="ru-RU" sz="2400" dirty="0" smtClean="0"/>
              <a:t>.</a:t>
            </a:r>
          </a:p>
          <a:p>
            <a:pPr algn="just"/>
            <a:endParaRPr lang="ru-RU" sz="2400" dirty="0"/>
          </a:p>
          <a:p>
            <a:pPr algn="just"/>
            <a:r>
              <a:rPr lang="ru-RU" sz="2400" dirty="0"/>
              <a:t>	•	</a:t>
            </a:r>
            <a:r>
              <a:rPr lang="ru-RU" sz="2400" dirty="0" err="1"/>
              <a:t>Частина</a:t>
            </a:r>
            <a:r>
              <a:rPr lang="ru-RU" sz="2400" dirty="0"/>
              <a:t> з них </a:t>
            </a:r>
            <a:r>
              <a:rPr lang="ru-RU" sz="2400" dirty="0" err="1"/>
              <a:t>оселяється</a:t>
            </a:r>
            <a:r>
              <a:rPr lang="ru-RU" sz="2400" dirty="0"/>
              <a:t> у </a:t>
            </a:r>
            <a:r>
              <a:rPr lang="uk-UA" sz="2400" dirty="0" smtClean="0"/>
              <a:t>ротовій порожнині</a:t>
            </a:r>
            <a:r>
              <a:rPr lang="ru-RU" sz="2400" dirty="0" smtClean="0"/>
              <a:t>, </a:t>
            </a:r>
            <a:r>
              <a:rPr lang="ru-RU" sz="2400" dirty="0"/>
              <a:t>особливо при </a:t>
            </a:r>
            <a:r>
              <a:rPr lang="ru-RU" sz="2400" dirty="0" err="1"/>
              <a:t>поганій</a:t>
            </a:r>
            <a:r>
              <a:rPr lang="ru-RU" sz="2400" dirty="0"/>
              <a:t> </a:t>
            </a:r>
            <a:r>
              <a:rPr lang="ru-RU" sz="2400" dirty="0" err="1"/>
              <a:t>гігієні</a:t>
            </a:r>
            <a:r>
              <a:rPr lang="ru-RU" sz="2400" dirty="0"/>
              <a:t> </a:t>
            </a:r>
            <a:r>
              <a:rPr lang="ru-RU" sz="2400" dirty="0" err="1"/>
              <a:t>чи</a:t>
            </a:r>
            <a:r>
              <a:rPr lang="ru-RU" sz="2400" dirty="0"/>
              <a:t> </a:t>
            </a:r>
            <a:r>
              <a:rPr lang="ru-RU" sz="2400" dirty="0" err="1"/>
              <a:t>ослабленому</a:t>
            </a:r>
            <a:r>
              <a:rPr lang="ru-RU" sz="2400" dirty="0"/>
              <a:t> </a:t>
            </a:r>
            <a:r>
              <a:rPr lang="ru-RU" sz="2400" dirty="0" err="1"/>
              <a:t>імунітеті</a:t>
            </a:r>
            <a:r>
              <a:rPr lang="ru-RU" sz="2400" dirty="0" smtClean="0"/>
              <a:t>.</a:t>
            </a:r>
          </a:p>
          <a:p>
            <a:pPr algn="just"/>
            <a:endParaRPr lang="ru-RU" sz="2400" dirty="0"/>
          </a:p>
          <a:p>
            <a:pPr algn="just"/>
            <a:r>
              <a:rPr lang="ru-RU" sz="2400" dirty="0"/>
              <a:t>	•	Для стоматолога </a:t>
            </a:r>
            <a:r>
              <a:rPr lang="ru-RU" sz="2400" dirty="0" err="1"/>
              <a:t>важливо</a:t>
            </a:r>
            <a:r>
              <a:rPr lang="ru-RU" sz="2400" dirty="0"/>
              <a:t> </a:t>
            </a:r>
            <a:r>
              <a:rPr lang="ru-RU" sz="2400" dirty="0" err="1"/>
              <a:t>вміти</a:t>
            </a:r>
            <a:r>
              <a:rPr lang="ru-RU" sz="2400" dirty="0"/>
              <a:t> </a:t>
            </a:r>
            <a:r>
              <a:rPr lang="ru-RU" sz="2400" dirty="0" err="1"/>
              <a:t>вчасно</a:t>
            </a:r>
            <a:r>
              <a:rPr lang="ru-RU" sz="2400" dirty="0"/>
              <a:t> </a:t>
            </a:r>
            <a:r>
              <a:rPr lang="ru-RU" sz="2400" dirty="0" err="1"/>
              <a:t>розпізнати</a:t>
            </a:r>
            <a:r>
              <a:rPr lang="ru-RU" sz="2400" dirty="0"/>
              <a:t> </a:t>
            </a:r>
            <a:r>
              <a:rPr lang="ru-RU" sz="2400" dirty="0" err="1"/>
              <a:t>паразитарне</a:t>
            </a:r>
            <a:r>
              <a:rPr lang="ru-RU" sz="2400" dirty="0"/>
              <a:t> </a:t>
            </a:r>
            <a:r>
              <a:rPr lang="ru-RU" sz="2400" dirty="0" err="1"/>
              <a:t>ураження</a:t>
            </a:r>
            <a:r>
              <a:rPr lang="ru-RU" sz="2400" dirty="0"/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4923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4583" y="1049467"/>
            <a:ext cx="95554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/>
              <a:t>Паразитизм</a:t>
            </a:r>
            <a:r>
              <a:rPr lang="ru-RU" sz="2800" dirty="0"/>
              <a:t> — </a:t>
            </a:r>
            <a:r>
              <a:rPr lang="ru-RU" sz="2800" dirty="0" err="1"/>
              <a:t>це</a:t>
            </a:r>
            <a:r>
              <a:rPr lang="ru-RU" sz="2800" dirty="0"/>
              <a:t> форма </a:t>
            </a:r>
            <a:r>
              <a:rPr lang="ru-RU" sz="2800" dirty="0" err="1"/>
              <a:t>взаємовідносин</a:t>
            </a:r>
            <a:r>
              <a:rPr lang="ru-RU" sz="2800" dirty="0"/>
              <a:t> </a:t>
            </a:r>
            <a:r>
              <a:rPr lang="ru-RU" sz="2800" dirty="0" err="1"/>
              <a:t>між</a:t>
            </a:r>
            <a:r>
              <a:rPr lang="ru-RU" sz="2800" dirty="0"/>
              <a:t> </a:t>
            </a:r>
            <a:r>
              <a:rPr lang="ru-RU" sz="2800" dirty="0" err="1"/>
              <a:t>організмами</a:t>
            </a:r>
            <a:r>
              <a:rPr lang="ru-RU" sz="2800" dirty="0"/>
              <a:t>, при </a:t>
            </a:r>
            <a:r>
              <a:rPr lang="ru-RU" sz="2800" dirty="0" err="1"/>
              <a:t>якій</a:t>
            </a:r>
            <a:r>
              <a:rPr lang="ru-RU" sz="2800" dirty="0"/>
              <a:t> один </a:t>
            </a:r>
            <a:r>
              <a:rPr lang="ru-RU" sz="2800" dirty="0" err="1"/>
              <a:t>організм</a:t>
            </a:r>
            <a:r>
              <a:rPr lang="ru-RU" sz="2800" dirty="0"/>
              <a:t> (паразит) </a:t>
            </a:r>
            <a:r>
              <a:rPr lang="ru-RU" sz="2800" dirty="0" err="1"/>
              <a:t>використовує</a:t>
            </a:r>
            <a:r>
              <a:rPr lang="ru-RU" sz="2800" dirty="0"/>
              <a:t> </a:t>
            </a:r>
            <a:r>
              <a:rPr lang="ru-RU" sz="2800" dirty="0" err="1"/>
              <a:t>інший</a:t>
            </a:r>
            <a:r>
              <a:rPr lang="ru-RU" sz="2800" dirty="0"/>
              <a:t> (</a:t>
            </a:r>
            <a:r>
              <a:rPr lang="ru-RU" sz="2800" dirty="0" err="1"/>
              <a:t>хазяїна</a:t>
            </a:r>
            <a:r>
              <a:rPr lang="ru-RU" sz="2800" dirty="0"/>
              <a:t>) як </a:t>
            </a:r>
            <a:r>
              <a:rPr lang="ru-RU" sz="2800" dirty="0" err="1"/>
              <a:t>джерело</a:t>
            </a:r>
            <a:r>
              <a:rPr lang="ru-RU" sz="2800" dirty="0"/>
              <a:t> </a:t>
            </a:r>
            <a:r>
              <a:rPr lang="ru-RU" sz="2800" dirty="0" err="1"/>
              <a:t>живлення</a:t>
            </a:r>
            <a:r>
              <a:rPr lang="ru-RU" sz="2800" dirty="0"/>
              <a:t> та </a:t>
            </a:r>
            <a:r>
              <a:rPr lang="ru-RU" sz="2800" dirty="0" err="1"/>
              <a:t>середовище</a:t>
            </a:r>
            <a:r>
              <a:rPr lang="ru-RU" sz="2800" dirty="0"/>
              <a:t> </a:t>
            </a:r>
            <a:r>
              <a:rPr lang="ru-RU" sz="2800" dirty="0" err="1"/>
              <a:t>існування</a:t>
            </a:r>
            <a:r>
              <a:rPr lang="ru-RU" sz="2800" dirty="0"/>
              <a:t>, </a:t>
            </a:r>
            <a:r>
              <a:rPr lang="ru-RU" sz="2800" dirty="0" err="1"/>
              <a:t>завдаючи</a:t>
            </a:r>
            <a:r>
              <a:rPr lang="ru-RU" sz="2800" dirty="0"/>
              <a:t> </a:t>
            </a:r>
            <a:r>
              <a:rPr lang="ru-RU" sz="2800" dirty="0" err="1"/>
              <a:t>йому</a:t>
            </a:r>
            <a:r>
              <a:rPr lang="ru-RU" sz="2800" dirty="0"/>
              <a:t> </a:t>
            </a:r>
            <a:r>
              <a:rPr lang="ru-RU" sz="2800" dirty="0" err="1"/>
              <a:t>шкоди</a:t>
            </a:r>
            <a:r>
              <a:rPr lang="ru-RU" sz="2800" dirty="0"/>
              <a:t>.</a:t>
            </a:r>
          </a:p>
          <a:p>
            <a:pPr algn="just"/>
            <a:endParaRPr lang="ru-RU" sz="2800" dirty="0" smtClean="0"/>
          </a:p>
          <a:p>
            <a:pPr algn="just"/>
            <a:r>
              <a:rPr lang="ru-RU" sz="2800" dirty="0" smtClean="0"/>
              <a:t>У </a:t>
            </a:r>
            <a:r>
              <a:rPr lang="ru-RU" sz="2800" b="1" dirty="0" err="1"/>
              <a:t>стоматології</a:t>
            </a:r>
            <a:r>
              <a:rPr lang="ru-RU" sz="2800" b="1" dirty="0"/>
              <a:t> паразитизм </a:t>
            </a:r>
            <a:r>
              <a:rPr lang="ru-RU" sz="2800" dirty="0" err="1"/>
              <a:t>розглядається</a:t>
            </a:r>
            <a:r>
              <a:rPr lang="ru-RU" sz="2800" dirty="0"/>
              <a:t> як </a:t>
            </a:r>
            <a:r>
              <a:rPr lang="ru-RU" sz="2800" dirty="0" err="1"/>
              <a:t>біологічне</a:t>
            </a:r>
            <a:r>
              <a:rPr lang="ru-RU" sz="2800" dirty="0"/>
              <a:t> й </a:t>
            </a:r>
            <a:r>
              <a:rPr lang="ru-RU" sz="2800" dirty="0" err="1"/>
              <a:t>медичне</a:t>
            </a:r>
            <a:r>
              <a:rPr lang="ru-RU" sz="2800" dirty="0"/>
              <a:t> </a:t>
            </a:r>
            <a:r>
              <a:rPr lang="ru-RU" sz="2800" dirty="0" err="1"/>
              <a:t>явище</a:t>
            </a:r>
            <a:r>
              <a:rPr lang="ru-RU" sz="2800" dirty="0"/>
              <a:t>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впливає</a:t>
            </a:r>
            <a:r>
              <a:rPr lang="ru-RU" sz="2800" dirty="0"/>
              <a:t> на стан </a:t>
            </a:r>
            <a:r>
              <a:rPr lang="ru-RU" sz="2800" dirty="0" err="1" smtClean="0"/>
              <a:t>ротової</a:t>
            </a:r>
            <a:r>
              <a:rPr lang="ru-RU" sz="2800" dirty="0" smtClean="0"/>
              <a:t> </a:t>
            </a:r>
            <a:r>
              <a:rPr lang="ru-RU" sz="2800" dirty="0" err="1" smtClean="0"/>
              <a:t>порожнини</a:t>
            </a:r>
            <a:r>
              <a:rPr lang="ru-RU" sz="2800" dirty="0" smtClean="0"/>
              <a:t>, </a:t>
            </a:r>
            <a:r>
              <a:rPr lang="ru-RU" sz="2800" dirty="0" err="1"/>
              <a:t>слизових</a:t>
            </a:r>
            <a:r>
              <a:rPr lang="ru-RU" sz="2800" dirty="0"/>
              <a:t> </a:t>
            </a:r>
            <a:r>
              <a:rPr lang="ru-RU" sz="2800" dirty="0" err="1"/>
              <a:t>оболонок</a:t>
            </a:r>
            <a:r>
              <a:rPr lang="ru-RU" sz="2800" dirty="0"/>
              <a:t>, </a:t>
            </a:r>
            <a:r>
              <a:rPr lang="ru-RU" sz="2800" dirty="0" err="1"/>
              <a:t>зубів</a:t>
            </a:r>
            <a:r>
              <a:rPr lang="ru-RU" sz="2800" dirty="0"/>
              <a:t>, тканин пародонта та </a:t>
            </a:r>
            <a:r>
              <a:rPr lang="ru-RU" sz="2800" dirty="0" err="1"/>
              <a:t>органів</a:t>
            </a:r>
            <a:r>
              <a:rPr lang="ru-RU" sz="2800" dirty="0"/>
              <a:t> </a:t>
            </a:r>
            <a:r>
              <a:rPr lang="ru-RU" sz="2800" dirty="0" err="1"/>
              <a:t>шлунково-кишкового</a:t>
            </a:r>
            <a:r>
              <a:rPr lang="ru-RU" sz="2800" dirty="0"/>
              <a:t> тракту, </a:t>
            </a:r>
            <a:r>
              <a:rPr lang="ru-RU" sz="2800" dirty="0" err="1"/>
              <a:t>пов’язаних</a:t>
            </a:r>
            <a:r>
              <a:rPr lang="ru-RU" sz="2800" dirty="0"/>
              <a:t> </a:t>
            </a:r>
            <a:r>
              <a:rPr lang="ru-RU" sz="2800" dirty="0" err="1"/>
              <a:t>із</a:t>
            </a:r>
            <a:r>
              <a:rPr lang="ru-RU" sz="2800" dirty="0"/>
              <a:t> ротовою </a:t>
            </a:r>
            <a:r>
              <a:rPr lang="ru-RU" sz="2800" dirty="0" err="1"/>
              <a:t>екосистемою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6964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3852" y="532015"/>
            <a:ext cx="972351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На </a:t>
            </a:r>
            <a:r>
              <a:rPr lang="ru-RU" b="1" dirty="0" err="1"/>
              <a:t>даному</a:t>
            </a:r>
            <a:r>
              <a:rPr lang="ru-RU" b="1" dirty="0"/>
              <a:t> </a:t>
            </a:r>
            <a:r>
              <a:rPr lang="ru-RU" b="1" dirty="0" err="1" smtClean="0"/>
              <a:t>курсі</a:t>
            </a:r>
            <a:r>
              <a:rPr lang="ru-RU" b="1" dirty="0" smtClean="0"/>
              <a:t> </a:t>
            </a:r>
            <a:r>
              <a:rPr lang="ru-RU" b="1" dirty="0" err="1" smtClean="0"/>
              <a:t>ви</a:t>
            </a:r>
            <a:r>
              <a:rPr lang="ru-RU" b="1" dirty="0" smtClean="0"/>
              <a:t> </a:t>
            </a:r>
            <a:r>
              <a:rPr lang="ru-RU" b="1" dirty="0" err="1" smtClean="0"/>
              <a:t>ознайомитесь</a:t>
            </a:r>
            <a:r>
              <a:rPr lang="ru-RU" b="1" dirty="0" smtClean="0"/>
              <a:t>:</a:t>
            </a:r>
          </a:p>
          <a:p>
            <a:endParaRPr lang="ru-RU" dirty="0"/>
          </a:p>
          <a:p>
            <a:pPr algn="just"/>
            <a:r>
              <a:rPr lang="ru-RU" dirty="0"/>
              <a:t>	•	З </a:t>
            </a:r>
            <a:r>
              <a:rPr lang="ru-RU" dirty="0" err="1"/>
              <a:t>основними</a:t>
            </a:r>
            <a:r>
              <a:rPr lang="ru-RU" dirty="0"/>
              <a:t> видами </a:t>
            </a:r>
            <a:r>
              <a:rPr lang="ru-RU" dirty="0" err="1"/>
              <a:t>паразитів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стоматологічне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  <a:p>
            <a:pPr algn="just"/>
            <a:r>
              <a:rPr lang="ru-RU" dirty="0"/>
              <a:t>	•	З </a:t>
            </a:r>
            <a:r>
              <a:rPr lang="ru-RU" dirty="0" err="1"/>
              <a:t>життєвими</a:t>
            </a:r>
            <a:r>
              <a:rPr lang="ru-RU" dirty="0"/>
              <a:t> циклами </a:t>
            </a:r>
            <a:r>
              <a:rPr lang="ru-RU" dirty="0" err="1"/>
              <a:t>паразитів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уражати</a:t>
            </a:r>
            <a:r>
              <a:rPr lang="ru-RU" dirty="0"/>
              <a:t> </a:t>
            </a:r>
            <a:r>
              <a:rPr lang="ru-RU" dirty="0" err="1"/>
              <a:t>слизову</a:t>
            </a:r>
            <a:r>
              <a:rPr lang="ru-RU" dirty="0"/>
              <a:t> </a:t>
            </a:r>
            <a:r>
              <a:rPr lang="ru-RU" dirty="0" err="1"/>
              <a:t>оболонку</a:t>
            </a:r>
            <a:r>
              <a:rPr lang="ru-RU" dirty="0"/>
              <a:t> </a:t>
            </a:r>
            <a:r>
              <a:rPr lang="ru-RU" dirty="0" err="1"/>
              <a:t>ротової</a:t>
            </a:r>
            <a:r>
              <a:rPr lang="ru-RU" dirty="0"/>
              <a:t> </a:t>
            </a:r>
            <a:r>
              <a:rPr lang="ru-RU" dirty="0" err="1"/>
              <a:t>порожнини</a:t>
            </a:r>
            <a:r>
              <a:rPr lang="ru-RU" dirty="0"/>
              <a:t> 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  <a:p>
            <a:pPr algn="just"/>
            <a:r>
              <a:rPr lang="ru-RU" dirty="0"/>
              <a:t>	•	З </a:t>
            </a:r>
            <a:r>
              <a:rPr lang="ru-RU" dirty="0" err="1"/>
              <a:t>морфологічними</a:t>
            </a:r>
            <a:r>
              <a:rPr lang="ru-RU" dirty="0"/>
              <a:t> </a:t>
            </a:r>
            <a:r>
              <a:rPr lang="ru-RU" dirty="0" err="1" smtClean="0"/>
              <a:t>особливостями</a:t>
            </a:r>
            <a:endParaRPr lang="ru-RU" dirty="0" smtClean="0"/>
          </a:p>
          <a:p>
            <a:pPr algn="just"/>
            <a:r>
              <a:rPr lang="ru-RU" dirty="0" smtClean="0"/>
              <a:t> </a:t>
            </a:r>
            <a:r>
              <a:rPr lang="ru-RU" dirty="0" err="1"/>
              <a:t>найпростіших</a:t>
            </a:r>
            <a:r>
              <a:rPr lang="ru-RU" dirty="0"/>
              <a:t>, </a:t>
            </a:r>
            <a:r>
              <a:rPr lang="ru-RU" dirty="0" err="1"/>
              <a:t>гельмінтів</a:t>
            </a:r>
            <a:r>
              <a:rPr lang="ru-RU" dirty="0"/>
              <a:t> і членистоногих, </a:t>
            </a:r>
            <a:endParaRPr lang="ru-RU" dirty="0" smtClean="0"/>
          </a:p>
          <a:p>
            <a:pPr algn="just"/>
            <a:r>
              <a:rPr lang="ru-RU" dirty="0" err="1" smtClean="0"/>
              <a:t>пов’язаних</a:t>
            </a:r>
            <a:r>
              <a:rPr lang="ru-RU" dirty="0" smtClean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патологією</a:t>
            </a:r>
            <a:r>
              <a:rPr lang="ru-RU" dirty="0"/>
              <a:t> </a:t>
            </a:r>
            <a:r>
              <a:rPr lang="ru-RU" dirty="0" err="1"/>
              <a:t>ротової</a:t>
            </a:r>
            <a:r>
              <a:rPr lang="ru-RU" dirty="0"/>
              <a:t> </a:t>
            </a:r>
            <a:r>
              <a:rPr lang="ru-RU" dirty="0" err="1"/>
              <a:t>порожнини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  <a:p>
            <a:pPr algn="just"/>
            <a:r>
              <a:rPr lang="ru-RU" dirty="0"/>
              <a:t>	•	З </a:t>
            </a:r>
            <a:r>
              <a:rPr lang="ru-RU" dirty="0" err="1"/>
              <a:t>механізмами</a:t>
            </a:r>
            <a:r>
              <a:rPr lang="ru-RU" dirty="0"/>
              <a:t> </a:t>
            </a:r>
            <a:r>
              <a:rPr lang="ru-RU" dirty="0" err="1"/>
              <a:t>передачі</a:t>
            </a:r>
            <a:r>
              <a:rPr lang="ru-RU" dirty="0"/>
              <a:t>, </a:t>
            </a:r>
            <a:r>
              <a:rPr lang="ru-RU" dirty="0" err="1"/>
              <a:t>профілактики</a:t>
            </a:r>
            <a:r>
              <a:rPr lang="ru-RU" dirty="0"/>
              <a:t> </a:t>
            </a:r>
            <a:endParaRPr lang="ru-RU" dirty="0" smtClean="0"/>
          </a:p>
          <a:p>
            <a:pPr algn="just"/>
            <a:r>
              <a:rPr lang="ru-RU" dirty="0" smtClean="0"/>
              <a:t>та </a:t>
            </a:r>
            <a:r>
              <a:rPr lang="ru-RU" dirty="0" err="1"/>
              <a:t>діагностики</a:t>
            </a:r>
            <a:r>
              <a:rPr lang="ru-RU" dirty="0"/>
              <a:t> </a:t>
            </a:r>
            <a:r>
              <a:rPr lang="ru-RU" dirty="0" err="1"/>
              <a:t>паразитарних</a:t>
            </a:r>
            <a:r>
              <a:rPr lang="ru-RU" dirty="0"/>
              <a:t> </a:t>
            </a:r>
            <a:r>
              <a:rPr lang="ru-RU" dirty="0" err="1"/>
              <a:t>інфекцій</a:t>
            </a:r>
            <a:r>
              <a:rPr lang="ru-RU" dirty="0"/>
              <a:t>, </a:t>
            </a:r>
            <a:endParaRPr lang="ru-RU" dirty="0" smtClean="0"/>
          </a:p>
          <a:p>
            <a:pPr algn="just"/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/>
              <a:t>проявляються</a:t>
            </a:r>
            <a:r>
              <a:rPr lang="ru-RU" dirty="0"/>
              <a:t> </a:t>
            </a:r>
            <a:r>
              <a:rPr lang="ru-RU" dirty="0" err="1"/>
              <a:t>стоматологічними</a:t>
            </a:r>
            <a:r>
              <a:rPr lang="ru-RU" dirty="0"/>
              <a:t> симптомами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  <a:p>
            <a:pPr algn="just"/>
            <a:r>
              <a:rPr lang="ru-RU" dirty="0"/>
              <a:t>	•	З методами </a:t>
            </a:r>
            <a:r>
              <a:rPr lang="ru-RU" dirty="0" err="1"/>
              <a:t>мікроскопічного</a:t>
            </a:r>
            <a:r>
              <a:rPr lang="ru-RU" dirty="0"/>
              <a:t> </a:t>
            </a:r>
            <a:r>
              <a:rPr lang="ru-RU" dirty="0" smtClean="0"/>
              <a:t>та</a:t>
            </a:r>
          </a:p>
          <a:p>
            <a:pPr algn="just"/>
            <a:r>
              <a:rPr lang="ru-RU" dirty="0" smtClean="0"/>
              <a:t> </a:t>
            </a:r>
            <a:r>
              <a:rPr lang="ru-RU" dirty="0"/>
              <a:t>лабораторного </a:t>
            </a:r>
            <a:r>
              <a:rPr lang="ru-RU" dirty="0" err="1"/>
              <a:t>дослідження</a:t>
            </a:r>
            <a:r>
              <a:rPr lang="ru-RU" dirty="0"/>
              <a:t> </a:t>
            </a:r>
            <a:r>
              <a:rPr lang="ru-RU" dirty="0" err="1"/>
              <a:t>збудників</a:t>
            </a:r>
            <a:r>
              <a:rPr lang="ru-RU" dirty="0"/>
              <a:t>.</a:t>
            </a:r>
          </a:p>
        </p:txBody>
      </p:sp>
      <p:pic>
        <p:nvPicPr>
          <p:cNvPr id="1028" name="Picture 4" descr="Ротовая амёба - Wikiw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792" y="2282749"/>
            <a:ext cx="4351111" cy="3247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341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7427" y="1229644"/>
            <a:ext cx="656626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Опанувавши 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даний вибірковий курс ви будете</a:t>
            </a: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:</a:t>
            </a:r>
          </a:p>
          <a:p>
            <a:pPr algn="just">
              <a:spcAft>
                <a:spcPts val="0"/>
              </a:spcAft>
            </a:pPr>
            <a:endParaRPr lang="uk-UA" sz="24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algn="just"/>
            <a:r>
              <a:rPr lang="ru-RU" dirty="0"/>
              <a:t>	</a:t>
            </a:r>
            <a:r>
              <a:rPr lang="ru-RU" dirty="0">
                <a:latin typeface="Bahnschrift Light" panose="020B0502040204020203" pitchFamily="34" charset="0"/>
              </a:rPr>
              <a:t>•	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Знати:</a:t>
            </a:r>
            <a:r>
              <a:rPr lang="ru-RU" b="1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основні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типи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паразитів</a:t>
            </a:r>
            <a:r>
              <a:rPr lang="ru-RU" dirty="0">
                <a:latin typeface="Bahnschrift Light" panose="020B0502040204020203" pitchFamily="34" charset="0"/>
              </a:rPr>
              <a:t>, </a:t>
            </a:r>
            <a:r>
              <a:rPr lang="ru-RU" dirty="0" err="1">
                <a:latin typeface="Bahnschrift Light" panose="020B0502040204020203" pitchFamily="34" charset="0"/>
              </a:rPr>
              <a:t>їх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життєві</a:t>
            </a:r>
            <a:r>
              <a:rPr lang="ru-RU" dirty="0">
                <a:latin typeface="Bahnschrift Light" panose="020B0502040204020203" pitchFamily="34" charset="0"/>
              </a:rPr>
              <a:t> цикли, </a:t>
            </a:r>
            <a:r>
              <a:rPr lang="ru-RU" dirty="0" err="1">
                <a:latin typeface="Bahnschrift Light" panose="020B0502040204020203" pitchFamily="34" charset="0"/>
              </a:rPr>
              <a:t>морфологічні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ознаки</a:t>
            </a:r>
            <a:r>
              <a:rPr lang="ru-RU" dirty="0">
                <a:latin typeface="Bahnschrift Light" panose="020B0502040204020203" pitchFamily="34" charset="0"/>
              </a:rPr>
              <a:t>, шляхи </a:t>
            </a:r>
            <a:r>
              <a:rPr lang="ru-RU" dirty="0" err="1">
                <a:latin typeface="Bahnschrift Light" panose="020B0502040204020203" pitchFamily="34" charset="0"/>
              </a:rPr>
              <a:t>зараження</a:t>
            </a:r>
            <a:r>
              <a:rPr lang="ru-RU" dirty="0">
                <a:latin typeface="Bahnschrift Light" panose="020B0502040204020203" pitchFamily="34" charset="0"/>
              </a:rPr>
              <a:t> та </a:t>
            </a:r>
            <a:r>
              <a:rPr lang="ru-RU" dirty="0" err="1">
                <a:latin typeface="Bahnschrift Light" panose="020B0502040204020203" pitchFamily="34" charset="0"/>
              </a:rPr>
              <a:t>профілактики</a:t>
            </a:r>
            <a:r>
              <a:rPr lang="ru-RU" dirty="0" smtClean="0">
                <a:latin typeface="Bahnschrift Light" panose="020B0502040204020203" pitchFamily="34" charset="0"/>
              </a:rPr>
              <a:t>;</a:t>
            </a:r>
          </a:p>
          <a:p>
            <a:pPr algn="just"/>
            <a:endParaRPr lang="ru-RU" dirty="0">
              <a:latin typeface="Bahnschrift Light" panose="020B0502040204020203" pitchFamily="34" charset="0"/>
            </a:endParaRPr>
          </a:p>
          <a:p>
            <a:pPr algn="just"/>
            <a:r>
              <a:rPr lang="ru-RU" dirty="0">
                <a:latin typeface="Bahnschrift Light" panose="020B0502040204020203" pitchFamily="34" charset="0"/>
              </a:rPr>
              <a:t>	•	</a:t>
            </a:r>
            <a:r>
              <a:rPr lang="ru-RU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Bahnschrift Light" panose="020B0502040204020203" pitchFamily="34" charset="0"/>
              </a:rPr>
              <a:t>роль </a:t>
            </a:r>
            <a:r>
              <a:rPr lang="ru-RU" dirty="0" err="1">
                <a:latin typeface="Bahnschrift Light" panose="020B0502040204020203" pitchFamily="34" charset="0"/>
              </a:rPr>
              <a:t>паразитичних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інвазій</a:t>
            </a:r>
            <a:r>
              <a:rPr lang="ru-RU" dirty="0">
                <a:latin typeface="Bahnschrift Light" panose="020B0502040204020203" pitchFamily="34" charset="0"/>
              </a:rPr>
              <a:t> у </a:t>
            </a:r>
            <a:r>
              <a:rPr lang="ru-RU" dirty="0" err="1">
                <a:latin typeface="Bahnschrift Light" panose="020B0502040204020203" pitchFamily="34" charset="0"/>
              </a:rPr>
              <a:t>розвитку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стоматологічних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захворювань</a:t>
            </a:r>
            <a:r>
              <a:rPr lang="ru-RU" dirty="0">
                <a:latin typeface="Bahnschrift Light" panose="020B0502040204020203" pitchFamily="34" charset="0"/>
              </a:rPr>
              <a:t> (</a:t>
            </a:r>
            <a:r>
              <a:rPr lang="ru-RU" dirty="0" err="1">
                <a:latin typeface="Bahnschrift Light" panose="020B0502040204020203" pitchFamily="34" charset="0"/>
              </a:rPr>
              <a:t>глоситів</a:t>
            </a:r>
            <a:r>
              <a:rPr lang="ru-RU" dirty="0">
                <a:latin typeface="Bahnschrift Light" panose="020B0502040204020203" pitchFamily="34" charset="0"/>
              </a:rPr>
              <a:t>, </a:t>
            </a:r>
            <a:r>
              <a:rPr lang="ru-RU" dirty="0" err="1">
                <a:latin typeface="Bahnschrift Light" panose="020B0502040204020203" pitchFamily="34" charset="0"/>
              </a:rPr>
              <a:t>стоматитів</a:t>
            </a:r>
            <a:r>
              <a:rPr lang="ru-RU" dirty="0">
                <a:latin typeface="Bahnschrift Light" panose="020B0502040204020203" pitchFamily="34" charset="0"/>
              </a:rPr>
              <a:t>, </a:t>
            </a:r>
            <a:r>
              <a:rPr lang="ru-RU" dirty="0" err="1">
                <a:latin typeface="Bahnschrift Light" panose="020B0502040204020203" pitchFamily="34" charset="0"/>
              </a:rPr>
              <a:t>гінгівітів</a:t>
            </a:r>
            <a:r>
              <a:rPr lang="ru-RU" dirty="0">
                <a:latin typeface="Bahnschrift Light" panose="020B0502040204020203" pitchFamily="34" charset="0"/>
              </a:rPr>
              <a:t>, </a:t>
            </a:r>
            <a:r>
              <a:rPr lang="ru-RU" dirty="0" err="1">
                <a:latin typeface="Bahnschrift Light" panose="020B0502040204020203" pitchFamily="34" charset="0"/>
              </a:rPr>
              <a:t>хейлітів</a:t>
            </a:r>
            <a:r>
              <a:rPr lang="ru-RU" dirty="0" smtClean="0">
                <a:latin typeface="Bahnschrift Light" panose="020B0502040204020203" pitchFamily="34" charset="0"/>
              </a:rPr>
              <a:t>);</a:t>
            </a:r>
          </a:p>
          <a:p>
            <a:pPr algn="just"/>
            <a:endParaRPr lang="ru-RU" dirty="0">
              <a:latin typeface="Bahnschrift Light" panose="020B0502040204020203" pitchFamily="34" charset="0"/>
            </a:endParaRPr>
          </a:p>
          <a:p>
            <a:pPr algn="just"/>
            <a:r>
              <a:rPr lang="ru-RU" dirty="0">
                <a:latin typeface="Bahnschrift Light" panose="020B0502040204020203" pitchFamily="34" charset="0"/>
              </a:rPr>
              <a:t>	•	</a:t>
            </a:r>
            <a:r>
              <a:rPr lang="ru-RU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Уміти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b="1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виявляти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паразитів</a:t>
            </a:r>
            <a:r>
              <a:rPr lang="ru-RU" dirty="0">
                <a:latin typeface="Bahnschrift Light" panose="020B0502040204020203" pitchFamily="34" charset="0"/>
              </a:rPr>
              <a:t> у </a:t>
            </a:r>
            <a:r>
              <a:rPr lang="ru-RU" dirty="0" err="1">
                <a:latin typeface="Bahnschrift Light" panose="020B0502040204020203" pitchFamily="34" charset="0"/>
              </a:rPr>
              <a:t>біологічних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зразках</a:t>
            </a:r>
            <a:r>
              <a:rPr lang="ru-RU" dirty="0">
                <a:latin typeface="Bahnschrift Light" panose="020B0502040204020203" pitchFamily="34" charset="0"/>
              </a:rPr>
              <a:t>, </a:t>
            </a:r>
            <a:r>
              <a:rPr lang="ru-RU" dirty="0" err="1">
                <a:latin typeface="Bahnschrift Light" panose="020B0502040204020203" pitchFamily="34" charset="0"/>
              </a:rPr>
              <a:t>оцінювати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клінічне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значення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паразитарних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уражень</a:t>
            </a:r>
            <a:r>
              <a:rPr lang="ru-RU" dirty="0">
                <a:latin typeface="Bahnschrift Light" panose="020B0502040204020203" pitchFamily="34" charset="0"/>
              </a:rPr>
              <a:t> у </a:t>
            </a:r>
            <a:r>
              <a:rPr lang="ru-RU" dirty="0" err="1">
                <a:latin typeface="Bahnschrift Light" panose="020B0502040204020203" pitchFamily="34" charset="0"/>
              </a:rPr>
              <a:t>стоматологічній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практиці</a:t>
            </a:r>
            <a:r>
              <a:rPr lang="ru-RU" dirty="0" smtClean="0">
                <a:latin typeface="Bahnschrift Light" panose="020B0502040204020203" pitchFamily="34" charset="0"/>
              </a:rPr>
              <a:t>;</a:t>
            </a:r>
          </a:p>
          <a:p>
            <a:pPr algn="just"/>
            <a:endParaRPr lang="ru-RU" dirty="0">
              <a:latin typeface="Bahnschrift Light" panose="020B0502040204020203" pitchFamily="34" charset="0"/>
            </a:endParaRPr>
          </a:p>
          <a:p>
            <a:pPr algn="just"/>
            <a:r>
              <a:rPr lang="ru-RU" dirty="0">
                <a:latin typeface="Bahnschrift Light" panose="020B0502040204020203" pitchFamily="34" charset="0"/>
              </a:rPr>
              <a:t>	•	</a:t>
            </a:r>
            <a:r>
              <a:rPr lang="ru-RU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b="1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набуті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знання</a:t>
            </a:r>
            <a:r>
              <a:rPr lang="ru-RU" dirty="0">
                <a:latin typeface="Bahnschrift Light" panose="020B0502040204020203" pitchFamily="34" charset="0"/>
              </a:rPr>
              <a:t> при </a:t>
            </a:r>
            <a:r>
              <a:rPr lang="ru-RU" dirty="0" err="1">
                <a:latin typeface="Bahnschrift Light" panose="020B0502040204020203" pitchFamily="34" charset="0"/>
              </a:rPr>
              <a:t>проведенні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профілактичних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оглядів</a:t>
            </a:r>
            <a:r>
              <a:rPr lang="ru-RU" dirty="0">
                <a:latin typeface="Bahnschrift Light" panose="020B0502040204020203" pitchFamily="34" charset="0"/>
              </a:rPr>
              <a:t> і </a:t>
            </a:r>
            <a:r>
              <a:rPr lang="ru-RU" dirty="0" err="1">
                <a:latin typeface="Bahnschrift Light" panose="020B0502040204020203" pitchFamily="34" charset="0"/>
              </a:rPr>
              <a:t>консультативній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роботі</a:t>
            </a:r>
            <a:r>
              <a:rPr lang="ru-RU" dirty="0">
                <a:latin typeface="Bahnschrift Light" panose="020B0502040204020203" pitchFamily="34" charset="0"/>
              </a:rPr>
              <a:t> з </a:t>
            </a:r>
            <a:r>
              <a:rPr lang="ru-RU" dirty="0" err="1">
                <a:latin typeface="Bahnschrift Light" panose="020B0502040204020203" pitchFamily="34" charset="0"/>
              </a:rPr>
              <a:t>пацієнтами</a:t>
            </a:r>
            <a:r>
              <a:rPr lang="ru-RU" dirty="0">
                <a:latin typeface="Bahnschrift Light" panose="020B0502040204020203" pitchFamily="34" charset="0"/>
              </a:rPr>
              <a:t>.</a:t>
            </a:r>
          </a:p>
        </p:txBody>
      </p:sp>
      <p:pic>
        <p:nvPicPr>
          <p:cNvPr id="2050" name="Picture 2" descr="Ротовая трихомонада: причины, симптомы, леч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92" y="851927"/>
            <a:ext cx="4423387" cy="2916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Ротовая трихомонада (trichomonas tenax) - лечение, симптомы и 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92" y="3958231"/>
            <a:ext cx="4423387" cy="278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354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0195" y="1362951"/>
            <a:ext cx="6096000" cy="46166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вибіркового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ru-RU" b="1" dirty="0">
              <a:latin typeface="Bahnschrift Light" panose="020B0502040204020203" pitchFamily="34" charset="0"/>
            </a:endParaRPr>
          </a:p>
          <a:p>
            <a:pPr algn="just"/>
            <a:r>
              <a:rPr lang="ru-RU" dirty="0">
                <a:latin typeface="Bahnschrift Light" panose="020B0502040204020203" pitchFamily="34" charset="0"/>
              </a:rPr>
              <a:t>	•	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Зрозумієте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взаємозв’язок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між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загальною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паразитологією</a:t>
            </a:r>
            <a:r>
              <a:rPr lang="ru-RU" dirty="0">
                <a:latin typeface="Bahnschrift Light" panose="020B0502040204020203" pitchFamily="34" charset="0"/>
              </a:rPr>
              <a:t> та </a:t>
            </a:r>
            <a:r>
              <a:rPr lang="ru-RU" dirty="0" err="1">
                <a:latin typeface="Bahnschrift Light" panose="020B0502040204020203" pitchFamily="34" charset="0"/>
              </a:rPr>
              <a:t>стоматологічною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клінікою</a:t>
            </a:r>
            <a:r>
              <a:rPr lang="ru-RU" dirty="0" smtClean="0">
                <a:latin typeface="Bahnschrift Light" panose="020B0502040204020203" pitchFamily="34" charset="0"/>
              </a:rPr>
              <a:t>.</a:t>
            </a:r>
          </a:p>
          <a:p>
            <a:pPr algn="just"/>
            <a:endParaRPr lang="ru-RU" dirty="0">
              <a:latin typeface="Bahnschrift Light" panose="020B0502040204020203" pitchFamily="34" charset="0"/>
            </a:endParaRPr>
          </a:p>
          <a:p>
            <a:pPr algn="just"/>
            <a:r>
              <a:rPr lang="ru-RU" dirty="0">
                <a:latin typeface="Bahnschrift Light" panose="020B0502040204020203" pitchFamily="34" charset="0"/>
              </a:rPr>
              <a:t>	•	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Дізнаєтесь</a:t>
            </a:r>
            <a:r>
              <a:rPr lang="ru-RU" dirty="0">
                <a:latin typeface="Bahnschrift Light" panose="020B0502040204020203" pitchFamily="34" charset="0"/>
              </a:rPr>
              <a:t> про </a:t>
            </a:r>
            <a:r>
              <a:rPr lang="ru-RU" dirty="0" err="1">
                <a:latin typeface="Bahnschrift Light" panose="020B0502040204020203" pitchFamily="34" charset="0"/>
              </a:rPr>
              <a:t>сучасні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діагностичні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методи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виявлення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паразитів</a:t>
            </a:r>
            <a:r>
              <a:rPr lang="ru-RU" dirty="0">
                <a:latin typeface="Bahnschrift Light" panose="020B0502040204020203" pitchFamily="34" charset="0"/>
              </a:rPr>
              <a:t> у </a:t>
            </a:r>
            <a:r>
              <a:rPr lang="ru-RU" dirty="0" err="1">
                <a:latin typeface="Bahnschrift Light" panose="020B0502040204020203" pitchFamily="34" charset="0"/>
              </a:rPr>
              <a:t>ротовій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порожнині</a:t>
            </a:r>
            <a:r>
              <a:rPr lang="ru-RU" dirty="0" smtClean="0">
                <a:latin typeface="Bahnschrift Light" panose="020B0502040204020203" pitchFamily="34" charset="0"/>
              </a:rPr>
              <a:t>.</a:t>
            </a:r>
          </a:p>
          <a:p>
            <a:pPr algn="just"/>
            <a:endParaRPr lang="ru-RU" dirty="0">
              <a:latin typeface="Bahnschrift Light" panose="020B0502040204020203" pitchFamily="34" charset="0"/>
            </a:endParaRPr>
          </a:p>
          <a:p>
            <a:pPr algn="just"/>
            <a:r>
              <a:rPr lang="ru-RU" dirty="0">
                <a:latin typeface="Bahnschrift Light" panose="020B0502040204020203" pitchFamily="34" charset="0"/>
              </a:rPr>
              <a:t>	•	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Будете знати </a:t>
            </a:r>
            <a:r>
              <a:rPr lang="ru-RU" dirty="0" err="1">
                <a:latin typeface="Bahnschrift Light" panose="020B0502040204020203" pitchFamily="34" charset="0"/>
              </a:rPr>
              <a:t>принципи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профілактики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паразитарних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уражень</a:t>
            </a:r>
            <a:r>
              <a:rPr lang="ru-RU" dirty="0">
                <a:latin typeface="Bahnschrift Light" panose="020B0502040204020203" pitchFamily="34" charset="0"/>
              </a:rPr>
              <a:t> у </a:t>
            </a:r>
            <a:r>
              <a:rPr lang="ru-RU" dirty="0" err="1">
                <a:latin typeface="Bahnschrift Light" panose="020B0502040204020203" pitchFamily="34" charset="0"/>
              </a:rPr>
              <a:t>стоматологічній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практиці</a:t>
            </a:r>
            <a:r>
              <a:rPr lang="ru-RU" dirty="0" smtClean="0">
                <a:latin typeface="Bahnschrift Light" panose="020B0502040204020203" pitchFamily="34" charset="0"/>
              </a:rPr>
              <a:t>.</a:t>
            </a:r>
          </a:p>
          <a:p>
            <a:pPr algn="just"/>
            <a:endParaRPr lang="ru-RU" dirty="0">
              <a:latin typeface="Bahnschrift Light" panose="020B0502040204020203" pitchFamily="34" charset="0"/>
            </a:endParaRPr>
          </a:p>
          <a:p>
            <a:pPr algn="just"/>
            <a:r>
              <a:rPr lang="ru-RU" dirty="0">
                <a:latin typeface="Bahnschrift Light" panose="020B0502040204020203" pitchFamily="34" charset="0"/>
              </a:rPr>
              <a:t>	•	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Оволодієте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базовими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навичками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мікроскопічного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аналізу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паразитарних</a:t>
            </a:r>
            <a:r>
              <a:rPr lang="ru-RU" dirty="0">
                <a:latin typeface="Bahnschrift Light" panose="020B0502040204020203" pitchFamily="34" charset="0"/>
              </a:rPr>
              <a:t> форм</a:t>
            </a:r>
            <a:r>
              <a:rPr lang="ru-RU" dirty="0" smtClean="0">
                <a:latin typeface="Bahnschrift Light" panose="020B0502040204020203" pitchFamily="34" charset="0"/>
              </a:rPr>
              <a:t>.</a:t>
            </a:r>
          </a:p>
          <a:p>
            <a:pPr algn="just"/>
            <a:endParaRPr lang="ru-RU" dirty="0">
              <a:latin typeface="Bahnschrift Light" panose="020B0502040204020203" pitchFamily="34" charset="0"/>
            </a:endParaRPr>
          </a:p>
          <a:p>
            <a:pPr algn="just"/>
            <a:r>
              <a:rPr lang="ru-RU" dirty="0">
                <a:latin typeface="Bahnschrift Light" panose="020B0502040204020203" pitchFamily="34" charset="0"/>
              </a:rPr>
              <a:t>	•	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Навчитеся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аналізувати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клінічні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>
                <a:latin typeface="Bahnschrift Light" panose="020B0502040204020203" pitchFamily="34" charset="0"/>
              </a:rPr>
              <a:t>випадки</a:t>
            </a:r>
            <a:r>
              <a:rPr lang="ru-RU" dirty="0">
                <a:latin typeface="Bahnschrift Light" panose="020B0502040204020203" pitchFamily="34" charset="0"/>
              </a:rPr>
              <a:t> </a:t>
            </a:r>
            <a:r>
              <a:rPr lang="ru-RU" dirty="0" err="1" smtClean="0">
                <a:latin typeface="Bahnschrift Light" panose="020B0502040204020203" pitchFamily="34" charset="0"/>
              </a:rPr>
              <a:t>паразитарних</a:t>
            </a:r>
            <a:r>
              <a:rPr lang="ru-RU" dirty="0" smtClean="0">
                <a:latin typeface="Bahnschrift Light" panose="020B0502040204020203" pitchFamily="34" charset="0"/>
              </a:rPr>
              <a:t> </a:t>
            </a:r>
            <a:r>
              <a:rPr lang="ru-RU" dirty="0" err="1" smtClean="0">
                <a:latin typeface="Bahnschrift Light" panose="020B0502040204020203" pitchFamily="34" charset="0"/>
              </a:rPr>
              <a:t>стоматологічних</a:t>
            </a:r>
            <a:r>
              <a:rPr lang="ru-RU" dirty="0" smtClean="0">
                <a:latin typeface="Bahnschrift Light" panose="020B0502040204020203" pitchFamily="34" charset="0"/>
              </a:rPr>
              <a:t> </a:t>
            </a:r>
            <a:r>
              <a:rPr lang="ru-RU" dirty="0" err="1" smtClean="0">
                <a:latin typeface="Bahnschrift Light" panose="020B0502040204020203" pitchFamily="34" charset="0"/>
              </a:rPr>
              <a:t>проявів</a:t>
            </a:r>
            <a:r>
              <a:rPr lang="ru-RU" dirty="0" smtClean="0">
                <a:latin typeface="Bahnschrift Light" panose="020B0502040204020203" pitchFamily="34" charset="0"/>
              </a:rPr>
              <a:t>.</a:t>
            </a:r>
            <a:endParaRPr lang="ru-RU" dirty="0">
              <a:latin typeface="Bahnschrift Light" panose="020B0502040204020203" pitchFamily="34" charset="0"/>
            </a:endParaRPr>
          </a:p>
        </p:txBody>
      </p:sp>
      <p:pic>
        <p:nvPicPr>
          <p:cNvPr id="3074" name="Picture 2" descr="Ротова амеба: причини зараження, симптоми, лікува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6196" y="2024743"/>
            <a:ext cx="4935894" cy="287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9520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564" y="176349"/>
            <a:ext cx="3333749" cy="286226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57" y="3272246"/>
            <a:ext cx="3790561" cy="21227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9769" y="772830"/>
            <a:ext cx="3026228" cy="36314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7229" y="772830"/>
            <a:ext cx="3541559" cy="5312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402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1336" y="1065185"/>
            <a:ext cx="10659291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3600" b="1" dirty="0" err="1" smtClean="0"/>
              <a:t>Висновок</a:t>
            </a:r>
            <a:endParaRPr lang="ru-RU" sz="3600" b="1" dirty="0" smtClean="0"/>
          </a:p>
          <a:p>
            <a:pPr algn="ctr"/>
            <a:endParaRPr lang="ru-RU" sz="3600" b="1" dirty="0"/>
          </a:p>
          <a:p>
            <a:pPr algn="just"/>
            <a:r>
              <a:rPr lang="ru-RU" dirty="0"/>
              <a:t>	•	</a:t>
            </a:r>
            <a:r>
              <a:rPr lang="ru-RU" sz="2800" dirty="0" err="1"/>
              <a:t>Паразитози</a:t>
            </a:r>
            <a:r>
              <a:rPr lang="ru-RU" sz="2800" dirty="0"/>
              <a:t> — </a:t>
            </a:r>
            <a:r>
              <a:rPr lang="ru-RU" sz="2800" dirty="0" err="1"/>
              <a:t>це</a:t>
            </a:r>
            <a:r>
              <a:rPr lang="ru-RU" sz="2800" dirty="0"/>
              <a:t> </a:t>
            </a:r>
            <a:r>
              <a:rPr lang="ru-RU" sz="2800" dirty="0" err="1"/>
              <a:t>невидимі</a:t>
            </a:r>
            <a:r>
              <a:rPr lang="ru-RU" sz="2800" dirty="0"/>
              <a:t>, але </a:t>
            </a:r>
            <a:r>
              <a:rPr lang="ru-RU" sz="2800" dirty="0" err="1"/>
              <a:t>реальні</a:t>
            </a:r>
            <a:r>
              <a:rPr lang="ru-RU" sz="2800" dirty="0"/>
              <a:t> вороги </a:t>
            </a:r>
            <a:r>
              <a:rPr lang="ru-RU" sz="2800" dirty="0" err="1"/>
              <a:t>здоров’я</a:t>
            </a:r>
            <a:r>
              <a:rPr lang="ru-RU" sz="2800" dirty="0"/>
              <a:t> </a:t>
            </a:r>
            <a:r>
              <a:rPr lang="ru-RU" sz="2800" dirty="0" err="1"/>
              <a:t>ротової</a:t>
            </a:r>
            <a:r>
              <a:rPr lang="ru-RU" sz="2800" dirty="0"/>
              <a:t> </a:t>
            </a:r>
            <a:r>
              <a:rPr lang="ru-RU" sz="2800" dirty="0" err="1"/>
              <a:t>порожнини</a:t>
            </a:r>
            <a:r>
              <a:rPr lang="ru-RU" sz="2800" dirty="0" smtClean="0"/>
              <a:t>.</a:t>
            </a:r>
          </a:p>
          <a:p>
            <a:pPr algn="just"/>
            <a:endParaRPr lang="ru-RU" sz="2800" dirty="0"/>
          </a:p>
          <a:p>
            <a:pPr algn="just"/>
            <a:r>
              <a:rPr lang="ru-RU" sz="2800" dirty="0"/>
              <a:t>	•	</a:t>
            </a:r>
            <a:r>
              <a:rPr lang="ru-RU" sz="2800" dirty="0" err="1"/>
              <a:t>Їх</a:t>
            </a:r>
            <a:r>
              <a:rPr lang="ru-RU" sz="2800" dirty="0"/>
              <a:t> </a:t>
            </a:r>
            <a:r>
              <a:rPr lang="ru-RU" sz="2800" dirty="0" err="1"/>
              <a:t>знання</a:t>
            </a:r>
            <a:r>
              <a:rPr lang="ru-RU" sz="2800" dirty="0"/>
              <a:t> — </a:t>
            </a:r>
            <a:r>
              <a:rPr lang="ru-RU" sz="2800" dirty="0" err="1"/>
              <a:t>ознака</a:t>
            </a:r>
            <a:r>
              <a:rPr lang="ru-RU" sz="2800" dirty="0"/>
              <a:t> </a:t>
            </a:r>
            <a:r>
              <a:rPr lang="ru-RU" sz="2800" dirty="0" err="1"/>
              <a:t>професійної</a:t>
            </a:r>
            <a:r>
              <a:rPr lang="ru-RU" sz="2800" dirty="0"/>
              <a:t> </a:t>
            </a:r>
            <a:r>
              <a:rPr lang="ru-RU" sz="2800" dirty="0" err="1"/>
              <a:t>зрілості</a:t>
            </a:r>
            <a:r>
              <a:rPr lang="ru-RU" sz="2800" dirty="0"/>
              <a:t> </a:t>
            </a:r>
            <a:r>
              <a:rPr lang="ru-RU" sz="2800" dirty="0" err="1"/>
              <a:t>майбутнього</a:t>
            </a:r>
            <a:r>
              <a:rPr lang="ru-RU" sz="2800" dirty="0"/>
              <a:t> </a:t>
            </a:r>
            <a:r>
              <a:rPr lang="ru-RU" sz="2800" dirty="0" err="1"/>
              <a:t>лікаря</a:t>
            </a:r>
            <a:r>
              <a:rPr lang="ru-RU" sz="2800" dirty="0"/>
              <a:t>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408946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0709" y="801767"/>
            <a:ext cx="10006148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/>
              <a:t>Заклик</a:t>
            </a:r>
            <a:r>
              <a:rPr lang="ru-RU" sz="4000" b="1" dirty="0" smtClean="0"/>
              <a:t>:</a:t>
            </a:r>
          </a:p>
          <a:p>
            <a:pPr algn="ctr"/>
            <a:endParaRPr lang="ru-RU" sz="4000" b="1" dirty="0"/>
          </a:p>
          <a:p>
            <a:endParaRPr lang="ru-RU" dirty="0"/>
          </a:p>
          <a:p>
            <a:pPr algn="just"/>
            <a:r>
              <a:rPr lang="ru-RU" sz="3600" b="1" i="1" dirty="0"/>
              <a:t>“</a:t>
            </a:r>
            <a:r>
              <a:rPr lang="ru-RU" sz="3600" b="1" i="1" dirty="0" err="1"/>
              <a:t>Пізнай</a:t>
            </a:r>
            <a:r>
              <a:rPr lang="ru-RU" sz="3600" b="1" i="1" dirty="0"/>
              <a:t> </a:t>
            </a:r>
            <a:r>
              <a:rPr lang="ru-RU" sz="3600" b="1" i="1" dirty="0" err="1"/>
              <a:t>паразитів</a:t>
            </a:r>
            <a:r>
              <a:rPr lang="ru-RU" sz="3600" b="1" i="1" dirty="0"/>
              <a:t> — і </a:t>
            </a:r>
            <a:r>
              <a:rPr lang="ru-RU" sz="3600" b="1" i="1" dirty="0" err="1"/>
              <a:t>ти</a:t>
            </a:r>
            <a:r>
              <a:rPr lang="ru-RU" sz="3600" b="1" i="1" dirty="0"/>
              <a:t> </a:t>
            </a:r>
            <a:r>
              <a:rPr lang="ru-RU" sz="3600" b="1" i="1" dirty="0" err="1"/>
              <a:t>зрозумієш</a:t>
            </a:r>
            <a:r>
              <a:rPr lang="ru-RU" sz="3600" b="1" i="1" dirty="0"/>
              <a:t>, </a:t>
            </a:r>
            <a:r>
              <a:rPr lang="ru-RU" sz="3600" b="1" i="1" dirty="0" err="1"/>
              <a:t>наскільки</a:t>
            </a:r>
            <a:r>
              <a:rPr lang="ru-RU" sz="3600" b="1" i="1" dirty="0"/>
              <a:t> </a:t>
            </a:r>
            <a:r>
              <a:rPr lang="ru-RU" sz="3600" b="1" i="1" dirty="0" err="1"/>
              <a:t>геніально</a:t>
            </a:r>
            <a:r>
              <a:rPr lang="ru-RU" sz="3600" b="1" i="1" dirty="0"/>
              <a:t> </a:t>
            </a:r>
            <a:r>
              <a:rPr lang="ru-RU" sz="3600" b="1" i="1" dirty="0" err="1"/>
              <a:t>влаштована</a:t>
            </a:r>
            <a:r>
              <a:rPr lang="ru-RU" sz="3600" b="1" i="1" dirty="0"/>
              <a:t> </a:t>
            </a:r>
            <a:r>
              <a:rPr lang="ru-RU" sz="3600" b="1" i="1" dirty="0" err="1"/>
              <a:t>біологія</a:t>
            </a:r>
            <a:r>
              <a:rPr lang="ru-RU" sz="3600" b="1" i="1" dirty="0"/>
              <a:t> </a:t>
            </a:r>
            <a:r>
              <a:rPr lang="ru-RU" sz="3600" b="1" i="1" dirty="0" err="1"/>
              <a:t>людини</a:t>
            </a:r>
            <a:r>
              <a:rPr lang="ru-RU" sz="3600" b="1" i="1" dirty="0"/>
              <a:t>!”</a:t>
            </a:r>
          </a:p>
        </p:txBody>
      </p:sp>
    </p:spTree>
    <p:extLst>
      <p:ext uri="{BB962C8B-B14F-4D97-AF65-F5344CB8AC3E}">
        <p14:creationId xmlns:p14="http://schemas.microsoft.com/office/powerpoint/2010/main" val="3728476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3269" y="383568"/>
            <a:ext cx="82034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uk-UA" altLang="ru-RU" sz="2800" b="1" dirty="0">
                <a:latin typeface="Times New Roman" panose="02020603050405020304" pitchFamily="18" charset="0"/>
              </a:rPr>
              <a:t>Будем раді вас бачити на вибірковому курсі</a:t>
            </a:r>
            <a:endParaRPr lang="ru-RU" altLang="ru-RU" sz="2800" dirty="0">
              <a:latin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62329" y="1618361"/>
            <a:ext cx="80354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uk-UA" altLang="ru-RU" sz="4000" b="1" i="1" dirty="0">
                <a:solidFill>
                  <a:schemeClr val="accent6"/>
                </a:solidFill>
                <a:latin typeface="Times New Roman" panose="02020603050405020304" pitchFamily="18" charset="0"/>
              </a:rPr>
              <a:t>ПАРАЗИТОЗИ В СТОМАТОЛОГІЇ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68753" y="5797831"/>
            <a:ext cx="32199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ClrTx/>
              <a:buNone/>
            </a:pPr>
            <a:r>
              <a:rPr lang="uk-UA" altLang="ru-RU" sz="2000" b="1" dirty="0">
                <a:latin typeface="Times New Roman" panose="02020603050405020304" pitchFamily="18" charset="0"/>
              </a:rPr>
              <a:t>Кафедра медичної біології</a:t>
            </a:r>
          </a:p>
        </p:txBody>
      </p:sp>
      <p:pic>
        <p:nvPicPr>
          <p:cNvPr id="1026" name="Picture 2" descr="Що таке пародонтит і як його вилікувати - SKYDENT Клініка лазерної  стоматології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98817"/>
            <a:ext cx="4185087" cy="239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аразити, лямблії, аскариди | клініка Алтіме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3" y="3465513"/>
            <a:ext cx="4050665" cy="2693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Наліт Прістлі у дітей та дорослих. Чорний наліт на зубах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477" y="2560296"/>
            <a:ext cx="5719046" cy="2766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28476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130</TotalTime>
  <Words>479</Words>
  <Application>Microsoft Office PowerPoint</Application>
  <PresentationFormat>Широкоэкранный</PresentationFormat>
  <Paragraphs>72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 Unicode MS</vt:lpstr>
      <vt:lpstr>Arial</vt:lpstr>
      <vt:lpstr>Bahnschrift Light</vt:lpstr>
      <vt:lpstr>Times New Roman</vt:lpstr>
      <vt:lpstr>Tw Cen MT</vt:lpstr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1</cp:lastModifiedBy>
  <cp:revision>15</cp:revision>
  <dcterms:created xsi:type="dcterms:W3CDTF">2025-10-19T09:47:46Z</dcterms:created>
  <dcterms:modified xsi:type="dcterms:W3CDTF">2025-10-30T20:59:53Z</dcterms:modified>
</cp:coreProperties>
</file>