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9" r:id="rId4"/>
    <p:sldId id="264" r:id="rId5"/>
    <p:sldId id="260" r:id="rId6"/>
    <p:sldId id="261" r:id="rId7"/>
    <p:sldId id="262" r:id="rId8"/>
    <p:sldId id="265" r:id="rId9"/>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FF3300"/>
    <a:srgbClr val="FF99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744"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446F0D8-86C9-4662-A530-4A0224C38177}" type="datetimeFigureOut">
              <a:rPr lang="ru-RU"/>
              <a:pPr>
                <a:defRPr/>
              </a:pPr>
              <a:t>25.06.2021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AF4CC3F8-026D-4DEC-926B-25F4EA991EEF}" type="slidenum">
              <a:rPr lang="ru-RU"/>
              <a:pPr>
                <a:defRPr/>
              </a:pPr>
              <a:t>‹#›</a:t>
            </a:fld>
            <a:endParaRPr lang="ru-RU"/>
          </a:p>
        </p:txBody>
      </p:sp>
    </p:spTree>
    <p:extLst>
      <p:ext uri="{BB962C8B-B14F-4D97-AF65-F5344CB8AC3E}">
        <p14:creationId xmlns:p14="http://schemas.microsoft.com/office/powerpoint/2010/main" val="38838384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smtClean="0"/>
          </a:p>
        </p:txBody>
      </p:sp>
      <p:sp>
        <p:nvSpPr>
          <p:cNvPr id="11268" name="Номер слайда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9D2ADC09-1CD5-4C3E-9016-192EC9B3FB08}" type="slidenum">
              <a:rPr lang="ru-RU" smtClean="0"/>
              <a:pPr fontAlgn="base">
                <a:spcBef>
                  <a:spcPct val="0"/>
                </a:spcBef>
                <a:spcAft>
                  <a:spcPct val="0"/>
                </a:spcAft>
                <a:defRPr/>
              </a:pPr>
              <a:t>1</a:t>
            </a:fld>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4E7DA5F4-95BA-4DEB-A8BA-5136CDAF49AE}" type="datetimeFigureOut">
              <a:rPr lang="ru-RU"/>
              <a:pPr>
                <a:defRPr/>
              </a:pPr>
              <a:t>25.06.2021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D29021AD-9406-4EAD-AB89-1D4FBCD35EDE}" type="slidenum">
              <a:rPr lang="ru-RU"/>
              <a:pPr>
                <a:defRPr/>
              </a:pPr>
              <a:t>‹#›</a:t>
            </a:fld>
            <a:endParaRPr lang="ru-RU"/>
          </a:p>
        </p:txBody>
      </p:sp>
    </p:spTree>
    <p:extLst>
      <p:ext uri="{BB962C8B-B14F-4D97-AF65-F5344CB8AC3E}">
        <p14:creationId xmlns:p14="http://schemas.microsoft.com/office/powerpoint/2010/main" val="18255587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2129F89-9DAE-4FDE-9BAB-B23EE9344F3E}" type="datetimeFigureOut">
              <a:rPr lang="ru-RU"/>
              <a:pPr>
                <a:defRPr/>
              </a:pPr>
              <a:t>25.06.2021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8321072-BB3F-40F6-9B62-5528BC9A0935}" type="slidenum">
              <a:rPr lang="ru-RU"/>
              <a:pPr>
                <a:defRPr/>
              </a:pPr>
              <a:t>‹#›</a:t>
            </a:fld>
            <a:endParaRPr lang="ru-RU"/>
          </a:p>
        </p:txBody>
      </p:sp>
    </p:spTree>
    <p:extLst>
      <p:ext uri="{BB962C8B-B14F-4D97-AF65-F5344CB8AC3E}">
        <p14:creationId xmlns:p14="http://schemas.microsoft.com/office/powerpoint/2010/main" val="16634133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199BAEDD-0C99-4DDC-BEAF-32437C30A3C9}" type="datetimeFigureOut">
              <a:rPr lang="ru-RU"/>
              <a:pPr>
                <a:defRPr/>
              </a:pPr>
              <a:t>25.06.2021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C58F66B-BA13-423C-8C8A-73C57854C6E4}" type="slidenum">
              <a:rPr lang="ru-RU"/>
              <a:pPr>
                <a:defRPr/>
              </a:pPr>
              <a:t>‹#›</a:t>
            </a:fld>
            <a:endParaRPr lang="ru-RU"/>
          </a:p>
        </p:txBody>
      </p:sp>
    </p:spTree>
    <p:extLst>
      <p:ext uri="{BB962C8B-B14F-4D97-AF65-F5344CB8AC3E}">
        <p14:creationId xmlns:p14="http://schemas.microsoft.com/office/powerpoint/2010/main" val="34231549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9930D184-E535-44C5-9BE1-419AB2A476CE}" type="datetimeFigureOut">
              <a:rPr lang="ru-RU"/>
              <a:pPr>
                <a:defRPr/>
              </a:pPr>
              <a:t>25.06.2021</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D7880EE4-5586-4D3D-AC10-E95952C684D4}" type="slidenum">
              <a:rPr lang="ru-RU"/>
              <a:pPr>
                <a:defRPr/>
              </a:pPr>
              <a:t>‹#›</a:t>
            </a:fld>
            <a:endParaRPr lang="ru-RU"/>
          </a:p>
        </p:txBody>
      </p:sp>
    </p:spTree>
    <p:extLst>
      <p:ext uri="{BB962C8B-B14F-4D97-AF65-F5344CB8AC3E}">
        <p14:creationId xmlns:p14="http://schemas.microsoft.com/office/powerpoint/2010/main" val="3776995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528B3C9B-06AF-4A96-97BE-1B7278AF8475}" type="datetimeFigureOut">
              <a:rPr lang="ru-RU"/>
              <a:pPr>
                <a:defRPr/>
              </a:pPr>
              <a:t>25.06.2021</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F8F154B9-E879-45D4-A082-8DBED30844FC}" type="slidenum">
              <a:rPr lang="ru-RU"/>
              <a:pPr>
                <a:defRPr/>
              </a:pPr>
              <a:t>‹#›</a:t>
            </a:fld>
            <a:endParaRPr lang="ru-RU"/>
          </a:p>
        </p:txBody>
      </p:sp>
    </p:spTree>
    <p:extLst>
      <p:ext uri="{BB962C8B-B14F-4D97-AF65-F5344CB8AC3E}">
        <p14:creationId xmlns:p14="http://schemas.microsoft.com/office/powerpoint/2010/main" val="1287809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63550572-DA8B-423D-AFF0-29F2E55FE98E}" type="datetimeFigureOut">
              <a:rPr lang="ru-RU"/>
              <a:pPr>
                <a:defRPr/>
              </a:pPr>
              <a:t>25.06.2021</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B5799A90-B509-4407-95A2-A985120618A9}" type="slidenum">
              <a:rPr lang="ru-RU"/>
              <a:pPr>
                <a:defRPr/>
              </a:pPr>
              <a:t>‹#›</a:t>
            </a:fld>
            <a:endParaRPr lang="ru-RU"/>
          </a:p>
        </p:txBody>
      </p:sp>
    </p:spTree>
    <p:extLst>
      <p:ext uri="{BB962C8B-B14F-4D97-AF65-F5344CB8AC3E}">
        <p14:creationId xmlns:p14="http://schemas.microsoft.com/office/powerpoint/2010/main" val="3487425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800A1293-9600-4839-8D40-93A2B9B13B7E}" type="datetimeFigureOut">
              <a:rPr lang="ru-RU"/>
              <a:pPr>
                <a:defRPr/>
              </a:pPr>
              <a:t>25.06.2021</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667E8EE4-8F2E-4B1E-84F1-69D7E62D3AEE}" type="slidenum">
              <a:rPr lang="ru-RU"/>
              <a:pPr>
                <a:defRPr/>
              </a:pPr>
              <a:t>‹#›</a:t>
            </a:fld>
            <a:endParaRPr lang="ru-RU"/>
          </a:p>
        </p:txBody>
      </p:sp>
    </p:spTree>
    <p:extLst>
      <p:ext uri="{BB962C8B-B14F-4D97-AF65-F5344CB8AC3E}">
        <p14:creationId xmlns:p14="http://schemas.microsoft.com/office/powerpoint/2010/main" val="2618130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A703F2B5-A1A7-4760-95AB-0E042588F7B6}" type="datetimeFigureOut">
              <a:rPr lang="ru-RU"/>
              <a:pPr>
                <a:defRPr/>
              </a:pPr>
              <a:t>25.06.2021</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3BADC13F-80C6-4046-BE7B-52B6C7F40341}" type="slidenum">
              <a:rPr lang="ru-RU"/>
              <a:pPr>
                <a:defRPr/>
              </a:pPr>
              <a:t>‹#›</a:t>
            </a:fld>
            <a:endParaRPr lang="ru-RU"/>
          </a:p>
        </p:txBody>
      </p:sp>
    </p:spTree>
    <p:extLst>
      <p:ext uri="{BB962C8B-B14F-4D97-AF65-F5344CB8AC3E}">
        <p14:creationId xmlns:p14="http://schemas.microsoft.com/office/powerpoint/2010/main" val="16674316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804A251A-0777-4855-B53B-CFF66A8DA8F6}" type="datetimeFigureOut">
              <a:rPr lang="ru-RU"/>
              <a:pPr>
                <a:defRPr/>
              </a:pPr>
              <a:t>25.06.2021</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74D9F4E8-1DA1-49AD-8E0B-F5CDCE3F7DAC}" type="slidenum">
              <a:rPr lang="ru-RU"/>
              <a:pPr>
                <a:defRPr/>
              </a:pPr>
              <a:t>‹#›</a:t>
            </a:fld>
            <a:endParaRPr lang="ru-RU"/>
          </a:p>
        </p:txBody>
      </p:sp>
    </p:spTree>
    <p:extLst>
      <p:ext uri="{BB962C8B-B14F-4D97-AF65-F5344CB8AC3E}">
        <p14:creationId xmlns:p14="http://schemas.microsoft.com/office/powerpoint/2010/main" val="33030942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175742B1-F116-46ED-B3BD-8135BD73BA8E}" type="datetimeFigureOut">
              <a:rPr lang="ru-RU"/>
              <a:pPr>
                <a:defRPr/>
              </a:pPr>
              <a:t>25.06.2021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6C4D090-1C0B-4EA0-B1B2-FCF882926859}" type="slidenum">
              <a:rPr lang="ru-RU"/>
              <a:pPr>
                <a:defRPr/>
              </a:pPr>
              <a:t>‹#›</a:t>
            </a:fld>
            <a:endParaRPr lang="ru-RU"/>
          </a:p>
        </p:txBody>
      </p:sp>
    </p:spTree>
    <p:extLst>
      <p:ext uri="{BB962C8B-B14F-4D97-AF65-F5344CB8AC3E}">
        <p14:creationId xmlns:p14="http://schemas.microsoft.com/office/powerpoint/2010/main" val="1706397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446F672C-B865-4DC9-AA14-BDEBF0B8F128}" type="datetimeFigureOut">
              <a:rPr lang="ru-RU"/>
              <a:pPr>
                <a:defRPr/>
              </a:pPr>
              <a:t>25.06.2021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E47F4938-4F99-4497-911B-9AC27AFF9FA3}" type="slidenum">
              <a:rPr lang="ru-RU"/>
              <a:pPr>
                <a:defRPr/>
              </a:pPr>
              <a:t>‹#›</a:t>
            </a:fld>
            <a:endParaRPr lang="ru-RU"/>
          </a:p>
        </p:txBody>
      </p:sp>
    </p:spTree>
    <p:extLst>
      <p:ext uri="{BB962C8B-B14F-4D97-AF65-F5344CB8AC3E}">
        <p14:creationId xmlns:p14="http://schemas.microsoft.com/office/powerpoint/2010/main" val="535690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127F1C78-7B86-4103-AC14-D0BD4572160D}" type="datetimeFigureOut">
              <a:rPr lang="ru-RU"/>
              <a:pPr>
                <a:defRPr/>
              </a:pPr>
              <a:t>25.06.2021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49E775C-CC08-4089-8450-B32BE7D3A7C8}"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ctrTitle"/>
          </p:nvPr>
        </p:nvSpPr>
        <p:spPr>
          <a:xfrm>
            <a:off x="0" y="0"/>
            <a:ext cx="9144000" cy="2349500"/>
          </a:xfrm>
        </p:spPr>
        <p:txBody>
          <a:bodyPr rtlCol="0">
            <a:normAutofit fontScale="90000"/>
          </a:bodyPr>
          <a:lstStyle/>
          <a:p>
            <a:pPr eaLnBrk="1" fontAlgn="auto" hangingPunct="1">
              <a:spcAft>
                <a:spcPts val="0"/>
              </a:spcAft>
              <a:defRPr/>
            </a:pPr>
            <a:r>
              <a:rPr lang="uk-UA" sz="2200" b="1" dirty="0" smtClean="0"/>
              <a:t> </a:t>
            </a:r>
            <a:r>
              <a:rPr lang="uk-UA" b="1" dirty="0" smtClean="0"/>
              <a:t/>
            </a:r>
            <a:br>
              <a:rPr lang="uk-UA" b="1" dirty="0" smtClean="0"/>
            </a:br>
            <a:r>
              <a:rPr lang="en-US" sz="5300" b="1" dirty="0" err="1">
                <a:solidFill>
                  <a:srgbClr val="0000FF"/>
                </a:solidFill>
              </a:rPr>
              <a:t>Etiopathogenetic</a:t>
            </a:r>
            <a:r>
              <a:rPr lang="en-US" sz="5300" b="1" dirty="0">
                <a:solidFill>
                  <a:srgbClr val="0000FF"/>
                </a:solidFill>
              </a:rPr>
              <a:t> aspects </a:t>
            </a:r>
            <a:r>
              <a:rPr lang="ru-RU" sz="5300" b="1" dirty="0" smtClean="0">
                <a:solidFill>
                  <a:srgbClr val="0000FF"/>
                </a:solidFill>
              </a:rPr>
              <a:t/>
            </a:r>
            <a:br>
              <a:rPr lang="ru-RU" sz="5300" b="1" dirty="0" smtClean="0">
                <a:solidFill>
                  <a:srgbClr val="0000FF"/>
                </a:solidFill>
              </a:rPr>
            </a:br>
            <a:r>
              <a:rPr lang="en-US" sz="5300" b="1" dirty="0" smtClean="0">
                <a:solidFill>
                  <a:srgbClr val="0000FF"/>
                </a:solidFill>
              </a:rPr>
              <a:t>of </a:t>
            </a:r>
            <a:r>
              <a:rPr lang="en-US" sz="5300" b="1" dirty="0">
                <a:solidFill>
                  <a:srgbClr val="0000FF"/>
                </a:solidFill>
              </a:rPr>
              <a:t>inflammatory diseases </a:t>
            </a:r>
            <a:r>
              <a:rPr lang="ru-RU" sz="5300" b="1" dirty="0" smtClean="0">
                <a:solidFill>
                  <a:srgbClr val="0000FF"/>
                </a:solidFill>
              </a:rPr>
              <a:t/>
            </a:r>
            <a:br>
              <a:rPr lang="ru-RU" sz="5300" b="1" dirty="0" smtClean="0">
                <a:solidFill>
                  <a:srgbClr val="0000FF"/>
                </a:solidFill>
              </a:rPr>
            </a:br>
            <a:r>
              <a:rPr lang="en-US" sz="5300" b="1" dirty="0" smtClean="0">
                <a:solidFill>
                  <a:srgbClr val="0000FF"/>
                </a:solidFill>
              </a:rPr>
              <a:t>of </a:t>
            </a:r>
            <a:r>
              <a:rPr lang="en-US" sz="5300" b="1" dirty="0">
                <a:solidFill>
                  <a:srgbClr val="0000FF"/>
                </a:solidFill>
              </a:rPr>
              <a:t>the oral mucosa</a:t>
            </a:r>
            <a:endParaRPr lang="ru-RU" sz="5300" b="1" dirty="0" smtClean="0">
              <a:solidFill>
                <a:srgbClr val="0000FF"/>
              </a:solidFill>
            </a:endParaRPr>
          </a:p>
        </p:txBody>
      </p:sp>
      <p:sp>
        <p:nvSpPr>
          <p:cNvPr id="4" name="Подзаголовок 3"/>
          <p:cNvSpPr>
            <a:spLocks noGrp="1"/>
          </p:cNvSpPr>
          <p:nvPr>
            <p:ph type="subTitle" idx="1"/>
          </p:nvPr>
        </p:nvSpPr>
        <p:spPr/>
        <p:txBody>
          <a:bodyPr/>
          <a:lstStyle/>
          <a:p>
            <a:pPr eaLnBrk="1" hangingPunct="1">
              <a:defRPr/>
            </a:pPr>
            <a:endParaRPr lang="ru-RU"/>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Заголовок 1"/>
          <p:cNvSpPr>
            <a:spLocks noGrp="1"/>
          </p:cNvSpPr>
          <p:nvPr>
            <p:ph type="title"/>
          </p:nvPr>
        </p:nvSpPr>
        <p:spPr/>
        <p:txBody>
          <a:bodyPr/>
          <a:lstStyle/>
          <a:p>
            <a:pPr eaLnBrk="1" hangingPunct="1"/>
            <a:r>
              <a:rPr lang="uk-UA" smtClean="0"/>
              <a:t>Мотиваційна характеристика. </a:t>
            </a:r>
            <a:endParaRPr lang="ru-RU" smtClean="0"/>
          </a:p>
        </p:txBody>
      </p:sp>
      <p:pic>
        <p:nvPicPr>
          <p:cNvPr id="307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бъект 2"/>
          <p:cNvSpPr>
            <a:spLocks noGrp="1"/>
          </p:cNvSpPr>
          <p:nvPr>
            <p:ph idx="1"/>
          </p:nvPr>
        </p:nvSpPr>
        <p:spPr>
          <a:xfrm>
            <a:off x="457200" y="1052513"/>
            <a:ext cx="8229600" cy="3889375"/>
          </a:xfrm>
          <a:solidFill>
            <a:schemeClr val="bg1"/>
          </a:solidFill>
        </p:spPr>
        <p:txBody>
          <a:bodyPr rtlCol="0">
            <a:normAutofit fontScale="92500"/>
          </a:bodyPr>
          <a:lstStyle/>
          <a:p>
            <a:pPr eaLnBrk="1" fontAlgn="auto" hangingPunct="1">
              <a:spcAft>
                <a:spcPts val="0"/>
              </a:spcAft>
              <a:buFont typeface="Arial" pitchFamily="34" charset="0"/>
              <a:buChar char="•"/>
              <a:defRPr/>
            </a:pPr>
            <a:r>
              <a:rPr lang="en-US" dirty="0" smtClean="0"/>
              <a:t>In </a:t>
            </a:r>
            <a:r>
              <a:rPr lang="en-US" dirty="0"/>
              <a:t>the oral cavity there are specific changes in the mucous membrane in bacterial diseases</a:t>
            </a:r>
            <a:r>
              <a:rPr lang="en-US" dirty="0" smtClean="0"/>
              <a:t>.</a:t>
            </a:r>
            <a:r>
              <a:rPr lang="ru-RU" dirty="0" smtClean="0"/>
              <a:t> </a:t>
            </a:r>
            <a:r>
              <a:rPr lang="en-US" dirty="0" smtClean="0"/>
              <a:t>Such </a:t>
            </a:r>
            <a:r>
              <a:rPr lang="en-US" dirty="0"/>
              <a:t>patients often go to the dentist at the beginning of the disease. Therefore, the dentist must know the clinical manifestations of these diseases in the oral cavity, diagnose them and participate in prevention and treatment in order to timely detect and prevent their spread.</a:t>
            </a:r>
            <a:endParaRPr lang="ru-RU"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normAutofit fontScale="90000"/>
          </a:bodyPr>
          <a:lstStyle/>
          <a:p>
            <a:pPr eaLnBrk="1" fontAlgn="auto" hangingPunct="1">
              <a:spcAft>
                <a:spcPts val="0"/>
              </a:spcAft>
              <a:defRPr/>
            </a:pPr>
            <a:r>
              <a:rPr lang="uk-UA" b="1" dirty="0" smtClean="0"/>
              <a:t>Мета та завдання навчальної дисципліни</a:t>
            </a:r>
            <a:endParaRPr lang="ru-RU" dirty="0" smtClean="0"/>
          </a:p>
        </p:txBody>
      </p:sp>
      <p:pic>
        <p:nvPicPr>
          <p:cNvPr id="409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25"/>
            <a:ext cx="9144000" cy="753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00" name="Объект 2"/>
          <p:cNvSpPr>
            <a:spLocks noGrp="1"/>
          </p:cNvSpPr>
          <p:nvPr>
            <p:ph idx="1"/>
          </p:nvPr>
        </p:nvSpPr>
        <p:spPr>
          <a:xfrm>
            <a:off x="0" y="115888"/>
            <a:ext cx="5651500" cy="6626225"/>
          </a:xfrm>
        </p:spPr>
        <p:txBody>
          <a:bodyPr/>
          <a:lstStyle/>
          <a:p>
            <a:pPr eaLnBrk="1" hangingPunct="1"/>
            <a:r>
              <a:rPr lang="en-US" b="1" smtClean="0"/>
              <a:t>The purpose of teaching the discipline is to study the etiopathogenetic role of opportunistic bacteria, fungi, protozoa and some viruses in the development of inflammatory diseases of the oral membrane.</a:t>
            </a:r>
            <a:endParaRPr lang="ru-RU" b="1"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p:txBody>
          <a:bodyPr/>
          <a:lstStyle/>
          <a:p>
            <a:pPr eaLnBrk="1" hangingPunct="1"/>
            <a:endParaRPr lang="ru-RU" smtClean="0"/>
          </a:p>
        </p:txBody>
      </p:sp>
      <p:sp>
        <p:nvSpPr>
          <p:cNvPr id="5123" name="Объект 2"/>
          <p:cNvSpPr>
            <a:spLocks noGrp="1"/>
          </p:cNvSpPr>
          <p:nvPr>
            <p:ph idx="1"/>
          </p:nvPr>
        </p:nvSpPr>
        <p:spPr>
          <a:xfrm>
            <a:off x="457200" y="2708275"/>
            <a:ext cx="8229600" cy="3417888"/>
          </a:xfrm>
        </p:spPr>
        <p:txBody>
          <a:bodyPr/>
          <a:lstStyle/>
          <a:p>
            <a:pPr eaLnBrk="1" hangingPunct="1"/>
            <a:r>
              <a:rPr lang="en-US" smtClean="0"/>
              <a:t>Learn to diagnose the manifestations of bacterial, fungal and viral diseases in the oral cavity, to differentiate them from similar diseases, to clarify the role of the dentist in prevention and treatment.</a:t>
            </a:r>
            <a:endParaRPr lang="ru-RU" smtClean="0"/>
          </a:p>
        </p:txBody>
      </p:sp>
      <p:pic>
        <p:nvPicPr>
          <p:cNvPr id="512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270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284663" cy="321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7" name="Заголовок 1"/>
          <p:cNvSpPr>
            <a:spLocks noGrp="1"/>
          </p:cNvSpPr>
          <p:nvPr>
            <p:ph type="title"/>
          </p:nvPr>
        </p:nvSpPr>
        <p:spPr>
          <a:xfrm>
            <a:off x="3203575" y="274638"/>
            <a:ext cx="5483225" cy="1785937"/>
          </a:xfrm>
        </p:spPr>
        <p:txBody>
          <a:bodyPr/>
          <a:lstStyle/>
          <a:p>
            <a:pPr eaLnBrk="1" hangingPunct="1"/>
            <a:r>
              <a:rPr lang="en-US" smtClean="0"/>
              <a:t>The main tasks of studying the discipline</a:t>
            </a:r>
            <a:endParaRPr lang="ru-RU" smtClean="0"/>
          </a:p>
        </p:txBody>
      </p:sp>
      <p:sp>
        <p:nvSpPr>
          <p:cNvPr id="3" name="Объект 2"/>
          <p:cNvSpPr>
            <a:spLocks noGrp="1"/>
          </p:cNvSpPr>
          <p:nvPr>
            <p:ph idx="1"/>
          </p:nvPr>
        </p:nvSpPr>
        <p:spPr>
          <a:xfrm>
            <a:off x="179388" y="2997200"/>
            <a:ext cx="8507412" cy="3671888"/>
          </a:xfrm>
        </p:spPr>
        <p:txBody>
          <a:bodyPr rtlCol="0">
            <a:normAutofit fontScale="85000" lnSpcReduction="10000"/>
          </a:bodyPr>
          <a:lstStyle/>
          <a:p>
            <a:pPr eaLnBrk="1" fontAlgn="auto" hangingPunct="1">
              <a:spcAft>
                <a:spcPts val="0"/>
              </a:spcAft>
              <a:buFont typeface="Arial" pitchFamily="34" charset="0"/>
              <a:buChar char="•"/>
              <a:defRPr/>
            </a:pPr>
            <a:r>
              <a:rPr lang="en-US" dirty="0" smtClean="0"/>
              <a:t>Study </a:t>
            </a:r>
            <a:r>
              <a:rPr lang="en-US" dirty="0"/>
              <a:t>of microbial characteristics of pathogens of major diseases of the oral mucosa;</a:t>
            </a:r>
          </a:p>
          <a:p>
            <a:pPr eaLnBrk="1" fontAlgn="auto" hangingPunct="1">
              <a:spcAft>
                <a:spcPts val="0"/>
              </a:spcAft>
              <a:buFont typeface="Arial" pitchFamily="34" charset="0"/>
              <a:buChar char="•"/>
              <a:defRPr/>
            </a:pPr>
            <a:r>
              <a:rPr lang="en-US" dirty="0" smtClean="0"/>
              <a:t>To </a:t>
            </a:r>
            <a:r>
              <a:rPr lang="en-US" dirty="0"/>
              <a:t>study methods of microbiological diagnosis of infectious pathology of the oral mucosa; </a:t>
            </a:r>
            <a:endParaRPr lang="ru-RU" dirty="0" smtClean="0"/>
          </a:p>
          <a:p>
            <a:pPr eaLnBrk="1" fontAlgn="auto" hangingPunct="1">
              <a:spcAft>
                <a:spcPts val="0"/>
              </a:spcAft>
              <a:buFont typeface="Arial" pitchFamily="34" charset="0"/>
              <a:buChar char="•"/>
              <a:defRPr/>
            </a:pPr>
            <a:r>
              <a:rPr lang="en-US" dirty="0" smtClean="0"/>
              <a:t>To </a:t>
            </a:r>
            <a:r>
              <a:rPr lang="en-US" dirty="0"/>
              <a:t>study autoimmune processes and autoimmune diseases of the oral cavity associated with the violation of </a:t>
            </a:r>
            <a:r>
              <a:rPr lang="en-US" dirty="0" err="1"/>
              <a:t>histohematological</a:t>
            </a:r>
            <a:r>
              <a:rPr lang="en-US" dirty="0"/>
              <a:t> barriers;</a:t>
            </a:r>
          </a:p>
          <a:p>
            <a:pPr eaLnBrk="1" fontAlgn="auto" hangingPunct="1">
              <a:spcAft>
                <a:spcPts val="0"/>
              </a:spcAft>
              <a:buFont typeface="Arial" pitchFamily="34" charset="0"/>
              <a:buChar char="•"/>
              <a:defRPr/>
            </a:pPr>
            <a:r>
              <a:rPr lang="en-US" dirty="0" smtClean="0"/>
              <a:t>Be </a:t>
            </a:r>
            <a:r>
              <a:rPr lang="en-US" dirty="0"/>
              <a:t>able to interpret the results of microbiological diagnosis of inflammatory diseases of the oral </a:t>
            </a:r>
            <a:r>
              <a:rPr lang="en-US" dirty="0" smtClean="0"/>
              <a:t>mucosa</a:t>
            </a:r>
            <a:r>
              <a:rPr lang="uk-UA" dirty="0" smtClean="0"/>
              <a:t>.</a:t>
            </a:r>
            <a:endParaRPr lang="ru-RU" dirty="0" smtClean="0"/>
          </a:p>
          <a:p>
            <a:pPr eaLnBrk="1" fontAlgn="auto" hangingPunct="1">
              <a:spcAft>
                <a:spcPts val="0"/>
              </a:spcAft>
              <a:buFont typeface="Arial" pitchFamily="34" charset="0"/>
              <a:buChar char="•"/>
              <a:defRPr/>
            </a:pPr>
            <a:endParaRPr lang="ru-RU"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1" name="Заголовок 1"/>
          <p:cNvSpPr>
            <a:spLocks noGrp="1"/>
          </p:cNvSpPr>
          <p:nvPr>
            <p:ph type="title"/>
          </p:nvPr>
        </p:nvSpPr>
        <p:spPr>
          <a:xfrm>
            <a:off x="457200" y="0"/>
            <a:ext cx="8229600" cy="1484313"/>
          </a:xfrm>
        </p:spPr>
        <p:txBody>
          <a:bodyPr/>
          <a:lstStyle/>
          <a:p>
            <a:pPr eaLnBrk="1" hangingPunct="1"/>
            <a:r>
              <a:rPr lang="en-US" b="1" smtClean="0">
                <a:solidFill>
                  <a:srgbClr val="FF6600"/>
                </a:solidFill>
              </a:rPr>
              <a:t>As a result of studying the discipline you will know:</a:t>
            </a:r>
            <a:endParaRPr lang="ru-RU" b="1" smtClean="0">
              <a:solidFill>
                <a:srgbClr val="FF6600"/>
              </a:solidFill>
            </a:endParaRPr>
          </a:p>
        </p:txBody>
      </p:sp>
      <p:sp>
        <p:nvSpPr>
          <p:cNvPr id="3" name="Объект 2"/>
          <p:cNvSpPr>
            <a:spLocks noGrp="1"/>
          </p:cNvSpPr>
          <p:nvPr>
            <p:ph idx="1"/>
          </p:nvPr>
        </p:nvSpPr>
        <p:spPr>
          <a:xfrm>
            <a:off x="900113" y="2565400"/>
            <a:ext cx="7272337" cy="4292600"/>
          </a:xfrm>
          <a:solidFill>
            <a:schemeClr val="bg1"/>
          </a:solidFill>
        </p:spPr>
        <p:txBody>
          <a:bodyPr rtlCol="0">
            <a:normAutofit fontScale="85000" lnSpcReduction="10000"/>
          </a:bodyPr>
          <a:lstStyle/>
          <a:p>
            <a:pPr eaLnBrk="1" fontAlgn="auto" hangingPunct="1">
              <a:spcAft>
                <a:spcPts val="0"/>
              </a:spcAft>
              <a:buFont typeface="Arial" pitchFamily="34" charset="0"/>
              <a:buChar char="•"/>
              <a:defRPr/>
            </a:pPr>
            <a:r>
              <a:rPr lang="en-US" dirty="0" smtClean="0"/>
              <a:t>Basic </a:t>
            </a:r>
            <a:r>
              <a:rPr lang="en-US" dirty="0"/>
              <a:t>materials for microbiological research in inflammatory diseases of the oral mucosa.</a:t>
            </a:r>
          </a:p>
          <a:p>
            <a:pPr eaLnBrk="1" fontAlgn="auto" hangingPunct="1">
              <a:spcAft>
                <a:spcPts val="0"/>
              </a:spcAft>
              <a:buFont typeface="Arial" pitchFamily="34" charset="0"/>
              <a:buChar char="•"/>
              <a:defRPr/>
            </a:pPr>
            <a:r>
              <a:rPr lang="en-US" dirty="0" smtClean="0"/>
              <a:t>Features </a:t>
            </a:r>
            <a:r>
              <a:rPr lang="en-US" dirty="0"/>
              <a:t>of microbiological diagnosis of inflammatory diseases of the oral mucosa of bacterial, fungal, </a:t>
            </a:r>
            <a:r>
              <a:rPr lang="en-US" dirty="0" err="1"/>
              <a:t>protozoal</a:t>
            </a:r>
            <a:r>
              <a:rPr lang="en-US" dirty="0"/>
              <a:t> and viral etiology</a:t>
            </a:r>
            <a:r>
              <a:rPr lang="en-US" dirty="0" smtClean="0"/>
              <a:t>.</a:t>
            </a:r>
            <a:endParaRPr lang="ru-RU" dirty="0" smtClean="0"/>
          </a:p>
          <a:p>
            <a:pPr eaLnBrk="1" fontAlgn="auto" hangingPunct="1">
              <a:spcAft>
                <a:spcPts val="0"/>
              </a:spcAft>
              <a:buFont typeface="Arial" pitchFamily="34" charset="0"/>
              <a:buChar char="•"/>
              <a:defRPr/>
            </a:pPr>
            <a:r>
              <a:rPr lang="en-US" dirty="0" smtClean="0"/>
              <a:t>The </a:t>
            </a:r>
            <a:r>
              <a:rPr lang="en-US" dirty="0"/>
              <a:t>main etiological agents in the development of inflammatory diseases of the oral cavity.</a:t>
            </a:r>
          </a:p>
          <a:p>
            <a:pPr eaLnBrk="1" fontAlgn="auto" hangingPunct="1">
              <a:spcAft>
                <a:spcPts val="0"/>
              </a:spcAft>
              <a:buFont typeface="Arial" pitchFamily="34" charset="0"/>
              <a:buChar char="•"/>
              <a:defRPr/>
            </a:pPr>
            <a:r>
              <a:rPr lang="en-US" dirty="0" smtClean="0"/>
              <a:t>Classification </a:t>
            </a:r>
            <a:r>
              <a:rPr lang="en-US" dirty="0"/>
              <a:t>of antiviral chemotherapeutic drugs used in the treatment of viral lesions of the oral mucosa.</a:t>
            </a:r>
            <a:endParaRPr lang="ru-RU"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p:txBody>
          <a:bodyPr rtlCol="0">
            <a:normAutofit fontScale="85000" lnSpcReduction="20000"/>
          </a:bodyPr>
          <a:lstStyle/>
          <a:p>
            <a:pPr eaLnBrk="1" fontAlgn="auto" hangingPunct="1">
              <a:spcAft>
                <a:spcPts val="0"/>
              </a:spcAft>
              <a:buFont typeface="Arial" pitchFamily="34" charset="0"/>
              <a:buChar char="•"/>
              <a:defRPr/>
            </a:pPr>
            <a:endParaRPr lang="ru-RU" smtClean="0"/>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0" y="0"/>
            <a:ext cx="10580688" cy="683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96" name="Заголовок 1"/>
          <p:cNvSpPr>
            <a:spLocks noGrp="1"/>
          </p:cNvSpPr>
          <p:nvPr>
            <p:ph type="title"/>
          </p:nvPr>
        </p:nvSpPr>
        <p:spPr>
          <a:xfrm>
            <a:off x="5148263" y="115888"/>
            <a:ext cx="5400675" cy="2305050"/>
          </a:xfrm>
        </p:spPr>
        <p:txBody>
          <a:bodyPr/>
          <a:lstStyle/>
          <a:p>
            <a:pPr eaLnBrk="1" hangingPunct="1"/>
            <a:r>
              <a:rPr lang="en-US" b="1" smtClean="0"/>
              <a:t>As a result of studying </a:t>
            </a:r>
            <a:r>
              <a:rPr lang="ru-RU" b="1" smtClean="0"/>
              <a:t/>
            </a:r>
            <a:br>
              <a:rPr lang="ru-RU" b="1" smtClean="0"/>
            </a:br>
            <a:r>
              <a:rPr lang="en-US" b="1" smtClean="0"/>
              <a:t>the discipline </a:t>
            </a:r>
            <a:r>
              <a:rPr lang="ru-RU" b="1" smtClean="0"/>
              <a:t/>
            </a:r>
            <a:br>
              <a:rPr lang="ru-RU" b="1" smtClean="0"/>
            </a:br>
            <a:r>
              <a:rPr lang="en-US" b="1" smtClean="0"/>
              <a:t>you will be able to:</a:t>
            </a:r>
            <a:endParaRPr lang="ru-RU" b="1" smtClean="0"/>
          </a:p>
        </p:txBody>
      </p:sp>
      <p:sp>
        <p:nvSpPr>
          <p:cNvPr id="5" name="Объект 4"/>
          <p:cNvSpPr>
            <a:spLocks noGrp="1"/>
          </p:cNvSpPr>
          <p:nvPr>
            <p:ph sz="half" idx="2"/>
          </p:nvPr>
        </p:nvSpPr>
        <p:spPr>
          <a:xfrm>
            <a:off x="0" y="0"/>
            <a:ext cx="4284663" cy="6835775"/>
          </a:xfrm>
          <a:solidFill>
            <a:schemeClr val="bg1"/>
          </a:solidFill>
        </p:spPr>
        <p:txBody>
          <a:bodyPr rtlCol="0">
            <a:normAutofit fontScale="85000" lnSpcReduction="20000"/>
          </a:bodyPr>
          <a:lstStyle/>
          <a:p>
            <a:pPr eaLnBrk="1" fontAlgn="auto" hangingPunct="1">
              <a:spcAft>
                <a:spcPts val="0"/>
              </a:spcAft>
              <a:buFont typeface="Arial" pitchFamily="34" charset="0"/>
              <a:buChar char="•"/>
              <a:defRPr/>
            </a:pPr>
            <a:endParaRPr lang="uk-UA" sz="2900" dirty="0" smtClean="0"/>
          </a:p>
          <a:p>
            <a:pPr eaLnBrk="1" fontAlgn="auto" hangingPunct="1">
              <a:spcAft>
                <a:spcPts val="0"/>
              </a:spcAft>
              <a:buFont typeface="Arial" pitchFamily="34" charset="0"/>
              <a:buChar char="•"/>
              <a:defRPr/>
            </a:pPr>
            <a:r>
              <a:rPr lang="en-US" sz="2900" dirty="0" smtClean="0"/>
              <a:t>Interpret </a:t>
            </a:r>
            <a:r>
              <a:rPr lang="en-US" sz="2900" dirty="0"/>
              <a:t>the results of determining the sensitivity of microorganisms to antimicrobial drugs</a:t>
            </a:r>
          </a:p>
          <a:p>
            <a:pPr eaLnBrk="1" fontAlgn="auto" hangingPunct="1">
              <a:spcAft>
                <a:spcPts val="0"/>
              </a:spcAft>
              <a:buFont typeface="Arial" pitchFamily="34" charset="0"/>
              <a:buChar char="•"/>
              <a:defRPr/>
            </a:pPr>
            <a:r>
              <a:rPr lang="en-US" sz="2900" dirty="0" smtClean="0"/>
              <a:t>Take </a:t>
            </a:r>
            <a:r>
              <a:rPr lang="en-US" sz="2900" dirty="0"/>
              <a:t>into account and interpret the results of immunochemical diagnostic reactions: RIF, ELISA and molecular genetic methods for the diagnosis of infectious diseases</a:t>
            </a:r>
            <a:r>
              <a:rPr lang="en-US" sz="2900" dirty="0" smtClean="0"/>
              <a:t>.</a:t>
            </a:r>
            <a:endParaRPr lang="ru-RU" sz="2900" dirty="0" smtClean="0"/>
          </a:p>
          <a:p>
            <a:pPr eaLnBrk="1" fontAlgn="auto" hangingPunct="1">
              <a:spcAft>
                <a:spcPts val="0"/>
              </a:spcAft>
              <a:buFont typeface="Arial" pitchFamily="34" charset="0"/>
              <a:buChar char="•"/>
              <a:defRPr/>
            </a:pPr>
            <a:r>
              <a:rPr lang="en-US" dirty="0" smtClean="0"/>
              <a:t>Differentiate </a:t>
            </a:r>
            <a:r>
              <a:rPr lang="en-US" dirty="0"/>
              <a:t>inflammatory processes of the oral mucosa depending on the </a:t>
            </a:r>
            <a:r>
              <a:rPr lang="en-US" dirty="0" err="1"/>
              <a:t>etiopathogenetic</a:t>
            </a:r>
            <a:r>
              <a:rPr lang="en-US" dirty="0"/>
              <a:t> factor of the disease</a:t>
            </a:r>
          </a:p>
          <a:p>
            <a:pPr eaLnBrk="1" fontAlgn="auto" hangingPunct="1">
              <a:spcAft>
                <a:spcPts val="0"/>
              </a:spcAft>
              <a:buFont typeface="Arial" pitchFamily="34" charset="0"/>
              <a:buChar char="•"/>
              <a:defRPr/>
            </a:pPr>
            <a:r>
              <a:rPr lang="en-US" dirty="0" smtClean="0"/>
              <a:t>Interpret </a:t>
            </a:r>
            <a:r>
              <a:rPr lang="en-US" dirty="0"/>
              <a:t>the principles of </a:t>
            </a:r>
            <a:r>
              <a:rPr lang="en-US" dirty="0" err="1"/>
              <a:t>etiotropic</a:t>
            </a:r>
            <a:r>
              <a:rPr lang="en-US" dirty="0"/>
              <a:t> therapy and specific prevention of diseases of the oral mucosa.</a:t>
            </a:r>
            <a:endParaRPr lang="ru-RU"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rtlCol="0">
            <a:normAutofit fontScale="90000"/>
          </a:bodyPr>
          <a:lstStyle/>
          <a:p>
            <a:pPr eaLnBrk="1" fontAlgn="auto" hangingPunct="1">
              <a:spcAft>
                <a:spcPts val="0"/>
              </a:spcAft>
              <a:defRPr/>
            </a:pPr>
            <a:r>
              <a:rPr lang="en-US" b="1" dirty="0">
                <a:solidFill>
                  <a:srgbClr val="0070C0"/>
                </a:solidFill>
              </a:rPr>
              <a:t>READY TO HELP TO UNDERSTAND AND WISH YOU SUCCESS</a:t>
            </a:r>
            <a:endParaRPr lang="ru-RU" b="1" dirty="0" smtClean="0">
              <a:solidFill>
                <a:srgbClr val="0070C0"/>
              </a:solidFill>
            </a:endParaRPr>
          </a:p>
        </p:txBody>
      </p:sp>
      <p:pic>
        <p:nvPicPr>
          <p:cNvPr id="921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1125" y="1533525"/>
            <a:ext cx="6381750" cy="3790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170</TotalTime>
  <Words>375</Words>
  <Application>Microsoft Office PowerPoint</Application>
  <PresentationFormat>Экран (4:3)</PresentationFormat>
  <Paragraphs>24</Paragraphs>
  <Slides>8</Slides>
  <Notes>1</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8</vt:i4>
      </vt:variant>
    </vt:vector>
  </HeadingPairs>
  <TitlesOfParts>
    <vt:vector size="11" baseType="lpstr">
      <vt:lpstr>Calibri</vt:lpstr>
      <vt:lpstr>Arial</vt:lpstr>
      <vt:lpstr>Тема Office</vt:lpstr>
      <vt:lpstr>  Etiopathogenetic aspects  of inflammatory diseases  of the oral mucosa</vt:lpstr>
      <vt:lpstr>Мотиваційна характеристика. </vt:lpstr>
      <vt:lpstr>Мета та завдання навчальної дисципліни</vt:lpstr>
      <vt:lpstr>Презентация PowerPoint</vt:lpstr>
      <vt:lpstr>The main tasks of studying the discipline</vt:lpstr>
      <vt:lpstr>As a result of studying the discipline you will know:</vt:lpstr>
      <vt:lpstr>As a result of studying  the discipline  you will be able to:</vt:lpstr>
      <vt:lpstr>READY TO HELP TO UNDERSTAND AND WISH YOU SUCCESS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Програма вивчення вибіркової дисципліни  Етіопатогенетичні аспекти запальних захворювань слизової оболонки порожнини роту</dc:title>
  <dc:creator>g g</dc:creator>
  <cp:lastModifiedBy>g g</cp:lastModifiedBy>
  <cp:revision>18</cp:revision>
  <dcterms:created xsi:type="dcterms:W3CDTF">2020-12-17T19:40:25Z</dcterms:created>
  <dcterms:modified xsi:type="dcterms:W3CDTF">2021-06-25T10:03:05Z</dcterms:modified>
</cp:coreProperties>
</file>