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12"/>
  </p:notesMasterIdLst>
  <p:sldIdLst>
    <p:sldId id="257" r:id="rId2"/>
    <p:sldId id="258" r:id="rId3"/>
    <p:sldId id="267" r:id="rId4"/>
    <p:sldId id="265" r:id="rId5"/>
    <p:sldId id="268" r:id="rId6"/>
    <p:sldId id="269" r:id="rId7"/>
    <p:sldId id="270" r:id="rId8"/>
    <p:sldId id="271" r:id="rId9"/>
    <p:sldId id="263" r:id="rId10"/>
    <p:sldId id="27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-72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C0464-3C86-42DE-9E00-F95748F200B1}" type="datetimeFigureOut">
              <a:rPr lang="uk-UA" smtClean="0"/>
              <a:pPr/>
              <a:t>05.05.2026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4A7EF-694A-49A3-B9FC-A0A0DDCC6A00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noProof="0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F61EA0F-A667-4B49-8422-0062BC55E249}" type="slidenum">
              <a:rPr lang="uk-UA" smtClean="0"/>
              <a:pPr rtl="0"/>
              <a:t>4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21240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uk-UA" sz="1800" noProof="0" dirty="0"/>
          </a:p>
        </p:txBody>
      </p:sp>
      <p:cxnSp>
        <p:nvCxnSpPr>
          <p:cNvPr id="12" name="Пряма сполучна лінія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Редагувати стиль зразка тексту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Другий рівень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Третій рівень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Четвертий рівень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6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6114C9EB-A11B-4BDD-8762-08B78C756D6D}" type="datetime1">
              <a:rPr lang="uk-UA" noProof="0" smtClean="0"/>
              <a:pPr rtl="0"/>
              <a:t>05.05.2026</a:t>
            </a:fld>
            <a:endParaRPr lang="uk-UA" noProof="0" dirty="0"/>
          </a:p>
        </p:txBody>
      </p:sp>
      <p:sp>
        <p:nvSpPr>
          <p:cNvPr id="7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8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xmlns="" val="218583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5/5/2026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8" y="19889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838201" y="2430019"/>
            <a:ext cx="7574279" cy="1470025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latin typeface="Century Gothic" panose="020B0502020202020204" pitchFamily="34" charset="0"/>
              </a:rPr>
              <a:t>ВК5.8 БІОПСІЙНО-СЕКЦІЙНИЙ КУРС</a:t>
            </a:r>
            <a:endParaRPr lang="uk-UA" sz="3200" b="1" dirty="0">
              <a:latin typeface="Century Gothic" panose="020B0502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36372F5-8646-4C7F-8AB9-9BFC1E7F47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132" y="4089560"/>
            <a:ext cx="2056002" cy="1981502"/>
          </a:xfrm>
          <a:prstGeom prst="rect">
            <a:avLst/>
          </a:prstGeom>
        </p:spPr>
      </p:pic>
      <p:pic>
        <p:nvPicPr>
          <p:cNvPr id="7" name="Picture 2" descr="Пять достижений медицины в Средние века | Le Temps des Cathédrales | Яндекс  Дзе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996440"/>
            <a:ext cx="3337560" cy="252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latin typeface="Century Gothic" panose="020B0502020202020204" pitchFamily="34" charset="0"/>
              </a:rPr>
              <a:t>ВК5.8 БІОПСІЙНО-СЕКЦІЙНИЙ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англійська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4C6712-D65E-45B0-B176-4F7B51D21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649713" cy="640080"/>
          </a:xfrm>
        </p:spPr>
        <p:txBody>
          <a:bodyPr>
            <a:normAutofit fontScale="90000"/>
          </a:bodyPr>
          <a:lstStyle/>
          <a:p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Передреквізити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засвоєння курсу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67C43DC0-49E6-4988-9B57-940286EE01A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575917" cy="39776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 sz="1800" dirty="0"/>
              <a:t>        </a:t>
            </a:r>
            <a:r>
              <a:rPr lang="uk-UA" sz="1800" b="1" dirty="0"/>
              <a:t>Засвоєння </a:t>
            </a:r>
            <a:r>
              <a:rPr lang="uk-UA" sz="1800" b="1" dirty="0" err="1"/>
              <a:t>біопсійно</a:t>
            </a:r>
            <a:r>
              <a:rPr lang="uk-UA" sz="1800" b="1" dirty="0"/>
              <a:t>-секційного курсу базується на </a:t>
            </a:r>
            <a:r>
              <a:rPr lang="uk-UA" sz="1800" dirty="0"/>
              <a:t>знаннях</a:t>
            </a:r>
            <a:r>
              <a:rPr lang="uk-UA" sz="1800" b="1" dirty="0"/>
              <a:t> </a:t>
            </a:r>
            <a:r>
              <a:rPr lang="uk-UA" sz="1800" dirty="0"/>
              <a:t>основних природничо-наукових дисциплін, які здобувачі освіти вивчали протягом 4 років навчання: нормальна анатомія, гістологія, нормальна фізіологія, біохімія, мікробіологія, патологічна анатомія, патологічна фізіологія, внутрішня медицина, хірургія, педіатрія, онкологія, інфекційні хвороби, акушерство і гінекологія тощо. </a:t>
            </a:r>
          </a:p>
          <a:p>
            <a:pPr>
              <a:lnSpc>
                <a:spcPct val="110000"/>
              </a:lnSpc>
            </a:pPr>
            <a:r>
              <a:rPr lang="uk-UA" sz="1800" dirty="0"/>
              <a:t>      </a:t>
            </a:r>
            <a:r>
              <a:rPr lang="uk-UA" sz="1800" b="1" u="sng" dirty="0"/>
              <a:t>Опанування курсу закладає у здобувачів освіти:</a:t>
            </a:r>
          </a:p>
          <a:p>
            <a:pPr>
              <a:lnSpc>
                <a:spcPct val="110000"/>
              </a:lnSpc>
            </a:pPr>
            <a:r>
              <a:rPr lang="uk-UA" sz="1800" dirty="0"/>
              <a:t>- основи клінічного мислення та поглибленого вивчення клінічних дисциплін, що передбачає інтеграцію викладання з цими дисциплінами та застосування знань з </a:t>
            </a:r>
            <a:r>
              <a:rPr lang="uk-UA" sz="1800" dirty="0" err="1"/>
              <a:t>біопсійно</a:t>
            </a:r>
            <a:r>
              <a:rPr lang="uk-UA" sz="1800" dirty="0"/>
              <a:t>-секційного курсу для подальшого навчання та у професійній діяльності </a:t>
            </a:r>
          </a:p>
          <a:p>
            <a:r>
              <a:rPr lang="uk-UA" sz="1800" dirty="0"/>
              <a:t>- знання нормативної медичної документації</a:t>
            </a:r>
          </a:p>
          <a:p>
            <a:endParaRPr lang="uk-UA" dirty="0"/>
          </a:p>
        </p:txBody>
      </p:sp>
      <p:pic>
        <p:nvPicPr>
          <p:cNvPr id="4" name="Picture 6" descr="Goblet Cells">
            <a:extLst>
              <a:ext uri="{FF2B5EF4-FFF2-40B4-BE49-F238E27FC236}">
                <a16:creationId xmlns:a16="http://schemas.microsoft.com/office/drawing/2014/main" xmlns="" id="{D7D33F17-D904-47E3-830C-E0A7672A7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0508" y="4365497"/>
            <a:ext cx="379818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7701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 7"/>
          <p:cNvSpPr>
            <a:spLocks noGrp="1"/>
          </p:cNvSpPr>
          <p:nvPr>
            <p:ph type="title"/>
          </p:nvPr>
        </p:nvSpPr>
        <p:spPr>
          <a:xfrm>
            <a:off x="640080" y="0"/>
            <a:ext cx="10768948" cy="1371600"/>
          </a:xfrm>
        </p:spPr>
        <p:txBody>
          <a:bodyPr rtlCol="0">
            <a:no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Актуальність </a:t>
            </a:r>
            <a:r>
              <a:rPr lang="uk-U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курсу полягає у засвоєнні здобувачами освіти важливих професійних лікарських компетентностей:</a:t>
            </a:r>
          </a:p>
        </p:txBody>
      </p:sp>
      <p:sp>
        <p:nvSpPr>
          <p:cNvPr id="38" name="Заповнювач для вмісту 17"/>
          <p:cNvSpPr txBox="1">
            <a:spLocks/>
          </p:cNvSpPr>
          <p:nvPr/>
        </p:nvSpPr>
        <p:spPr>
          <a:xfrm>
            <a:off x="541610" y="1524708"/>
            <a:ext cx="4321704" cy="3871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600"/>
              </a:spcAft>
              <a:buNone/>
              <a:defRPr/>
            </a:pPr>
            <a:endParaRPr lang="uk-UA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41610" y="1524708"/>
            <a:ext cx="109337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- проведення </a:t>
            </a:r>
            <a:r>
              <a:rPr lang="uk-UA" dirty="0"/>
              <a:t>клініко-анатомічного аналізу секційного, біопсійного та операційного матеріалу;</a:t>
            </a:r>
          </a:p>
          <a:p>
            <a:r>
              <a:rPr lang="uk-UA" dirty="0"/>
              <a:t>- правильне формулювання клінічного та патологоанатомічного діагнозів; </a:t>
            </a:r>
          </a:p>
          <a:p>
            <a:r>
              <a:rPr lang="uk-UA" dirty="0"/>
              <a:t>- оформлення протоколу розтину, заповнення лікарського свідоцтва про смерть; </a:t>
            </a:r>
          </a:p>
          <a:p>
            <a:r>
              <a:rPr lang="uk-UA" dirty="0"/>
              <a:t>- порядок проведення клініко-патологоанатомічної конференції, лікувально-контрольної комісії;</a:t>
            </a:r>
          </a:p>
          <a:p>
            <a:r>
              <a:rPr lang="uk-UA" dirty="0"/>
              <a:t>- підвищення якості лікувально-діагностичної та профілактичної роботи і її удосконалення.</a:t>
            </a: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Будни патологоанатома: вскрытие трупа мужчины. » Поржать.НЕ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4976" y="3836848"/>
            <a:ext cx="4127220" cy="276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Биопсия щитовидной железы: ТАБ узла щитовидной железы в СПб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0272" y="3833032"/>
            <a:ext cx="3730514" cy="277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761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EFF0AE-10E4-4DCA-B5F9-DDBD55791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що цей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9E227B32-2EF2-4434-B4D5-96C3DC11BF8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381261" cy="5099416"/>
          </a:xfrm>
        </p:spPr>
        <p:txBody>
          <a:bodyPr>
            <a:normAutofit fontScale="40000" lnSpcReduction="20000"/>
          </a:bodyPr>
          <a:lstStyle/>
          <a:p>
            <a:r>
              <a:rPr lang="uk-UA" sz="8000" b="1" dirty="0"/>
              <a:t>В </a:t>
            </a:r>
            <a:r>
              <a:rPr lang="uk-UA" sz="8000" b="1" dirty="0" err="1"/>
              <a:t>біопсійно</a:t>
            </a:r>
            <a:r>
              <a:rPr lang="uk-UA" sz="8000" b="1" dirty="0"/>
              <a:t>-секційному курсі розглядаються: </a:t>
            </a:r>
          </a:p>
          <a:p>
            <a:pPr lvl="1"/>
            <a:r>
              <a:rPr lang="uk-UA" sz="5600" dirty="0"/>
              <a:t>основи знання про організацію патологоанатомічної служби в Україні </a:t>
            </a:r>
          </a:p>
          <a:p>
            <a:pPr lvl="1"/>
            <a:r>
              <a:rPr lang="uk-UA" sz="5600" dirty="0"/>
              <a:t>сучасні методи морфологічного дослідження</a:t>
            </a:r>
          </a:p>
          <a:p>
            <a:pPr lvl="1"/>
            <a:r>
              <a:rPr lang="uk-UA" sz="5600" dirty="0"/>
              <a:t>значення клініко-анатомічного аналізу як методу знань обставин виникнення захворювань, особливостей їх перебігу, причин та механізмів смерті, їх розвитку (морфогенез), структурних основ одужання, ускладнень та наслідків хвороб</a:t>
            </a:r>
          </a:p>
          <a:p>
            <a:pPr lvl="1"/>
            <a:r>
              <a:rPr lang="uk-UA" sz="5600" dirty="0"/>
              <a:t>структура клінічного та патологоанатомічного діагнозів (основне захворювання, ускладнення його, супутні захворювання, причина смерті), комбіноване основне захворювання: конкуруюче, поєднане та фонове із застосуванням Міжнародної класифікації хвороб</a:t>
            </a:r>
          </a:p>
          <a:p>
            <a:pPr lvl="1"/>
            <a:r>
              <a:rPr lang="uk-UA" sz="5600" dirty="0"/>
              <a:t>варіанти патоморфозу захворювань, що виникають у зв’язку з умовами життя людини, що змінюються, та внаслідок різноманітних лікувальних заходів (патологія терапії)</a:t>
            </a:r>
          </a:p>
          <a:p>
            <a:pPr lvl="1"/>
            <a:r>
              <a:rPr lang="uk-UA" sz="5600" dirty="0"/>
              <a:t>причини патоморфозу захворювань; етіологія, клінічні та патоморфологічні прояви ятрогенної патології</a:t>
            </a:r>
          </a:p>
          <a:p>
            <a:endParaRPr lang="uk-UA" dirty="0"/>
          </a:p>
        </p:txBody>
      </p:sp>
      <p:pic>
        <p:nvPicPr>
          <p:cNvPr id="4" name="Picture 4" descr="File:Peripheral schwannoma Antoni type A (1).JPG - Wikimedia Commons">
            <a:extLst>
              <a:ext uri="{FF2B5EF4-FFF2-40B4-BE49-F238E27FC236}">
                <a16:creationId xmlns:a16="http://schemas.microsoft.com/office/drawing/2014/main" xmlns="" id="{5D535F02-5403-42B1-9D4A-4346E1657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9387841" y="0"/>
            <a:ext cx="2804159" cy="206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7318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13F09E-8330-4ABD-AB7F-5EC92557E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426953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чого вам </a:t>
            </a:r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біопсійно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-секційний курс?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F1260431-8F41-4EAD-AAF0-0C8C25EC456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643029" cy="4730300"/>
          </a:xfrm>
        </p:spPr>
        <p:txBody>
          <a:bodyPr>
            <a:normAutofit/>
          </a:bodyPr>
          <a:lstStyle/>
          <a:p>
            <a:r>
              <a:rPr lang="uk-UA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знати: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а) сучасні концепції патогенезу захворювань, які обумовлюють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морфологічні прояви тих чи інших захворювань;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б) морфологічне підґрунтя хвороб на різних етапах їх розвитку,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 ускладнення та клініко-морфологічні форми нозологічних одиниць;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в) сучасні гістологічні методики прижиттєвої діагностики захворювань</a:t>
            </a:r>
          </a:p>
          <a:p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вміти: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а) аналізувати морфологічне підґрунтя хвороб людини для поглибленого засвоєння фундаментальних основ медицини та клінічної картини захворювань із подальшим використанням одержаних знань у практичній роботі лікаря;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б) зіставляти морфологічні і клінічні прояви хвороб на всіх етапах їх розвитку;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в) проводити диференційну діагностику результатів </a:t>
            </a:r>
            <a:r>
              <a:rPr lang="uk-UA" b="1" dirty="0" err="1"/>
              <a:t>імунофенотипування</a:t>
            </a:r>
            <a:r>
              <a:rPr lang="uk-UA" b="1" dirty="0"/>
              <a:t> злоякісних новоутворень із подальшим використанням одержаних знань у практичній роботі лікаря.</a:t>
            </a:r>
          </a:p>
        </p:txBody>
      </p:sp>
      <p:pic>
        <p:nvPicPr>
          <p:cNvPr id="4" name="Picture 7" descr="Images taken at 20x resolution for breast tissue TMA cores stained with...  | Download Scientific Diagram">
            <a:extLst>
              <a:ext uri="{FF2B5EF4-FFF2-40B4-BE49-F238E27FC236}">
                <a16:creationId xmlns:a16="http://schemas.microsoft.com/office/drawing/2014/main" xmlns="" id="{52ADBC85-0BFF-4051-9264-4F4DD3D50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1502"/>
            <a:ext cx="5826040" cy="216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0083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218835-66FF-4FDE-83E5-A3E2C2147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1" y="274320"/>
            <a:ext cx="9333806" cy="874776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ЦЕЙ КУРС ДОПОМОЖЕ У ФОРМУВАННІ НАСТУПНИХ КОМПЕТЕНТНОСТЕЙ МАГІСТРА </a:t>
            </a:r>
            <a:endParaRPr lang="uk-UA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D06E07F4-C8FD-43F3-B0DB-D5FCBBD85F8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121201" cy="4974336"/>
          </a:xfrm>
        </p:spPr>
        <p:txBody>
          <a:bodyPr>
            <a:normAutofit/>
          </a:bodyPr>
          <a:lstStyle/>
          <a:p>
            <a:r>
              <a:rPr lang="uk-UA" dirty="0"/>
              <a:t>• </a:t>
            </a:r>
            <a:r>
              <a:rPr lang="uk-UA" b="1" dirty="0"/>
              <a:t>Здатність до абстрактного мислення, аналізу та синтезу. </a:t>
            </a:r>
          </a:p>
          <a:p>
            <a:r>
              <a:rPr lang="uk-UA" b="1" dirty="0"/>
              <a:t>• Здатність застосовувати знання у практичних ситуаціях.</a:t>
            </a:r>
          </a:p>
          <a:p>
            <a:r>
              <a:rPr lang="uk-UA" b="1" dirty="0"/>
              <a:t> • Здатність проведення досліджень на відповідному рівні. </a:t>
            </a:r>
          </a:p>
          <a:p>
            <a:r>
              <a:rPr lang="uk-UA" b="1" dirty="0"/>
              <a:t>• Здатність вчитися і оволодівати сучасними знаннями. </a:t>
            </a:r>
          </a:p>
          <a:p>
            <a:r>
              <a:rPr lang="uk-UA" b="1" dirty="0"/>
              <a:t>• Здатність аналізувати вплив різних детермінант на здоров'я населення та обґрунтовувати відповідні заходи з їх попередження</a:t>
            </a:r>
          </a:p>
          <a:p>
            <a:r>
              <a:rPr lang="uk-UA" b="1" dirty="0"/>
              <a:t>• Здатність до визначення необхідного переліку лабораторних та інструментальних досліджень та оцінки їх результатів.</a:t>
            </a:r>
          </a:p>
          <a:p>
            <a:r>
              <a:rPr lang="uk-UA" b="1" dirty="0"/>
              <a:t>• Здатність до встановлення попереднього та клінічного діагнозу захворювання.</a:t>
            </a:r>
          </a:p>
          <a:p>
            <a:r>
              <a:rPr lang="uk-UA" b="1" dirty="0"/>
              <a:t>• Здатність до ведення медичної документації.</a:t>
            </a:r>
          </a:p>
          <a:p>
            <a:endParaRPr lang="uk-UA" dirty="0"/>
          </a:p>
        </p:txBody>
      </p:sp>
      <p:pic>
        <p:nvPicPr>
          <p:cNvPr id="4" name="Picture 2" descr="ᐈ Микроскопия фото, фотографии микроскопия | скачать на Depositphotos®">
            <a:extLst>
              <a:ext uri="{FF2B5EF4-FFF2-40B4-BE49-F238E27FC236}">
                <a16:creationId xmlns:a16="http://schemas.microsoft.com/office/drawing/2014/main" xmlns="" id="{FDEE9B4A-DB13-49CB-A6B6-96250F96E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0233" y="1256901"/>
            <a:ext cx="3967459" cy="245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Kidney Biopsy of the Month: What is Normal? - Renal Fellow Network">
            <a:extLst>
              <a:ext uri="{FF2B5EF4-FFF2-40B4-BE49-F238E27FC236}">
                <a16:creationId xmlns:a16="http://schemas.microsoft.com/office/drawing/2014/main" xmlns="" id="{5371794B-589C-4D63-8455-DE45D79E3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05807" y="4563612"/>
            <a:ext cx="2601885" cy="202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77929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5D6EC4-9050-4FF3-A4A5-B7D2D487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451593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СКЛАДАЄТЬСЯ БІОПСІЙНО-СЕКЦІЙНИЙ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8BA637B9-6660-4134-9D64-2278C7844D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777253" cy="3977640"/>
          </a:xfrm>
        </p:spPr>
        <p:txBody>
          <a:bodyPr>
            <a:normAutofit/>
          </a:bodyPr>
          <a:lstStyle/>
          <a:p>
            <a:r>
              <a:rPr lang="uk-UA" b="1" dirty="0"/>
              <a:t>ВК 5.8  «</a:t>
            </a:r>
            <a:r>
              <a:rPr lang="uk-UA" b="1" dirty="0" err="1"/>
              <a:t>Біопсійно</a:t>
            </a:r>
            <a:r>
              <a:rPr lang="uk-UA" b="1" dirty="0"/>
              <a:t>-секційний курс» у галузі знань І «Охорона здоров’я і соціальне забезпечення» другого (магістерського) рівня вищої освіти за спеціальністю І2 «Медицина»  викладається на п’ятому році навчання, обсяг курсу складає 3,0 кредити ЄКТС (90 годин), з них: </a:t>
            </a:r>
          </a:p>
          <a:p>
            <a:r>
              <a:rPr lang="uk-UA" b="1" dirty="0"/>
              <a:t>• </a:t>
            </a:r>
            <a:r>
              <a:rPr lang="uk-UA" sz="1600" b="1" dirty="0"/>
              <a:t>лекції – 14 годин </a:t>
            </a:r>
          </a:p>
          <a:p>
            <a:r>
              <a:rPr lang="uk-UA" sz="1600" b="1" dirty="0"/>
              <a:t>• практичні заняття – 16 годин </a:t>
            </a:r>
          </a:p>
          <a:p>
            <a:r>
              <a:rPr lang="uk-UA" sz="1600" b="1" dirty="0"/>
              <a:t>• самостійна робота – 60 годин</a:t>
            </a:r>
          </a:p>
          <a:p>
            <a:r>
              <a:rPr lang="uk-UA" sz="1600" b="1" dirty="0"/>
              <a:t>Форма підсумкового контролю – залік.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uk-UA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Більш детальну інформацію про курс містять: </a:t>
            </a:r>
            <a:r>
              <a:rPr lang="uk-UA" b="1" dirty="0" err="1"/>
              <a:t>силабус</a:t>
            </a:r>
            <a:r>
              <a:rPr lang="uk-UA" b="1" dirty="0"/>
              <a:t>, робоча програма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(розміщені на веб-сторінці кафедри патологічної анатомії)</a:t>
            </a:r>
          </a:p>
        </p:txBody>
      </p:sp>
      <p:pic>
        <p:nvPicPr>
          <p:cNvPr id="5" name="Picture 2" descr="A Guide to Good Digestion Part 4: The Small Intestine - Spectrum  Chiropractic Natural Family Healthcare">
            <a:extLst>
              <a:ext uri="{FF2B5EF4-FFF2-40B4-BE49-F238E27FC236}">
                <a16:creationId xmlns:a16="http://schemas.microsoft.com/office/drawing/2014/main" xmlns="" id="{09AF61FA-A8A9-497E-8BFD-E9E4D00F6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7788" y="2489211"/>
            <a:ext cx="4095012" cy="314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2262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4347382"/>
            <a:ext cx="3607682" cy="2148315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…..</a:t>
            </a: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….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Бажано додати фото розробників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………..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…….</a:t>
            </a:r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E52307-9C21-4D38-AFB0-D7B2420A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013655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РОЗРОБНИКИ  ВК  «БІОПСІЙНО-СЕКЦІЙНИЙ КУРС»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FF0ECA94-B748-4151-8A75-2E71E2D75AC0}"/>
              </a:ext>
            </a:extLst>
          </p:cNvPr>
          <p:cNvSpPr/>
          <p:nvPr/>
        </p:nvSpPr>
        <p:spPr>
          <a:xfrm>
            <a:off x="289561" y="4997741"/>
            <a:ext cx="4328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Артур Миколайович Березовський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Завідувач кафедри, доцент, 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канд. мед. наук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xmlns="" id="{57A95D3C-F1DE-43EE-9C0F-1EE7F7A29F20}"/>
              </a:ext>
            </a:extLst>
          </p:cNvPr>
          <p:cNvSpPr/>
          <p:nvPr/>
        </p:nvSpPr>
        <p:spPr>
          <a:xfrm>
            <a:off x="4678680" y="4815840"/>
            <a:ext cx="4541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Олег Володимирович Федорченко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        </a:t>
            </a:r>
            <a:r>
              <a:rPr lang="uk-UA" dirty="0" smtClean="0">
                <a:solidFill>
                  <a:srgbClr val="0070C0"/>
                </a:solidFill>
                <a:latin typeface="eUkraine"/>
              </a:rPr>
              <a:t>доцент</a:t>
            </a:r>
            <a:r>
              <a:rPr lang="uk-UA" dirty="0">
                <a:solidFill>
                  <a:srgbClr val="0070C0"/>
                </a:solidFill>
                <a:latin typeface="eUkraine"/>
              </a:rPr>
              <a:t>,  канд. мед. наук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991600" y="1158240"/>
            <a:ext cx="3200400" cy="114300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b" anchorCtr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kumimoji="0" lang="uk-UA" sz="3200" b="1" i="0" u="none" strike="noStrike" kern="1200" cap="all" spc="20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84920" y="3169920"/>
            <a:ext cx="288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  <a:r>
              <a:rPr lang="uk-UA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,56</a:t>
            </a:r>
          </a:p>
          <a:p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patanatomy@vnmu.edu.ua</a:t>
            </a:r>
            <a:endParaRPr lang="uk-UA" dirty="0"/>
          </a:p>
        </p:txBody>
      </p:sp>
      <p:pic>
        <p:nvPicPr>
          <p:cNvPr id="3" name="Picture 2" descr="D:\Кафедра\Документи кафедри\Відомості про працівників\для сайта університету\Кафедра патологічної анатомії\Федорченко Олег Володимирович, доцен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1737360"/>
            <a:ext cx="2286000" cy="3048000"/>
          </a:xfrm>
          <a:prstGeom prst="rect">
            <a:avLst/>
          </a:prstGeom>
          <a:noFill/>
        </p:spPr>
      </p:pic>
      <p:pic>
        <p:nvPicPr>
          <p:cNvPr id="1027" name="Picture 3" descr="D:\Кафедра\Документи кафедри\Відомості про працівників\для сайта університету\Кафедра патологічної анатомії\Березовський Артур Миколайович, завідувач кафедри.jpg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14400" y="1715294"/>
            <a:ext cx="2286000" cy="304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8839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116</TotalTime>
  <Words>707</Words>
  <Application>Microsoft Office PowerPoint</Application>
  <PresentationFormat>Произвольный</PresentationFormat>
  <Paragraphs>86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Parcel</vt:lpstr>
      <vt:lpstr>ВК5.8 БІОПСІЙНО-СЕКЦІЙНИЙ КУРС</vt:lpstr>
      <vt:lpstr>Паспорт ОСВІТНЬОГО КОМПОНЕнТА   ВК5.8 БІОПСІЙНО-СЕКЦІЙНИЙ КУРС</vt:lpstr>
      <vt:lpstr>Передреквізити для засвоєння курсу</vt:lpstr>
      <vt:lpstr>      Актуальність курсу полягає у засвоєнні здобувачами освіти важливих професійних лікарських компетентностей:</vt:lpstr>
      <vt:lpstr>Про що цей курс</vt:lpstr>
      <vt:lpstr>Для чого вам біопсійно-секційний курс?</vt:lpstr>
      <vt:lpstr>ЦЕЙ КУРС ДОПОМОЖЕ У ФОРМУВАННІ НАСТУПНИХ КОМПЕТЕНТНОСТЕЙ МАГІСТРА </vt:lpstr>
      <vt:lpstr>З ЧОГО СКЛАДАЄТЬСЯ БІОПСІЙНО-СЕКЦІЙНИЙ КУРС</vt:lpstr>
      <vt:lpstr>Контактна інформація</vt:lpstr>
      <vt:lpstr>РОЗРОБНИКИ  ВК  «БІОПСІЙНО-СЕКЦІЙНИЙ КУРС»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patanatomy1</cp:lastModifiedBy>
  <cp:revision>14</cp:revision>
  <dcterms:created xsi:type="dcterms:W3CDTF">2026-04-08T10:22:59Z</dcterms:created>
  <dcterms:modified xsi:type="dcterms:W3CDTF">2026-05-05T08:41:53Z</dcterms:modified>
</cp:coreProperties>
</file>