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2.fntdata" ContentType="application/x-fontdata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3"/>
    <p:sldId id="257" r:id="rId4"/>
    <p:sldId id="258" r:id="rId5"/>
    <p:sldId id="259" r:id="rId6"/>
    <p:sldId id="262" r:id="rId7"/>
    <p:sldId id="260" r:id="rId8"/>
    <p:sldId id="261" r:id="rId9"/>
  </p:sldIdLst>
  <p:sldSz cx="18288000" cy="10287000"/>
  <p:notesSz cx="6858000" cy="9144000"/>
  <p:embeddedFontLst>
    <p:embeddedFont>
      <p:font typeface="Archivo Black" panose="020B0A03020202020B04"/>
      <p:regular r:id="rId13"/>
    </p:embeddedFont>
    <p:embeddedFont>
      <p:font typeface="Inter" panose="020B0502030000000004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 showGuides="1"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4" Type="http://schemas.openxmlformats.org/officeDocument/2006/relationships/font" Target="fonts/font2.fntdata"/><Relationship Id="rId13" Type="http://schemas.openxmlformats.org/officeDocument/2006/relationships/font" Target="fonts/font1.fntdata"/><Relationship Id="rId12" Type="http://schemas.openxmlformats.org/officeDocument/2006/relationships/tableStyles" Target="tableStyles.xml"/><Relationship Id="rId11" Type="http://schemas.openxmlformats.org/officeDocument/2006/relationships/viewProps" Target="viewProps.xml"/><Relationship Id="rId10" Type="http://schemas.openxmlformats.org/officeDocument/2006/relationships/presProps" Target="presProps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7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 rot="0">
            <a:off x="-31705" y="5361510"/>
            <a:ext cx="18319705" cy="4925490"/>
            <a:chOff x="0" y="0"/>
            <a:chExt cx="2838202" cy="763087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838202" cy="763087"/>
            </a:xfrm>
            <a:custGeom>
              <a:avLst/>
              <a:gdLst/>
              <a:ahLst/>
              <a:cxnLst/>
              <a:rect l="l" t="t" r="r" b="b"/>
              <a:pathLst>
                <a:path w="2838202" h="763087">
                  <a:moveTo>
                    <a:pt x="0" y="0"/>
                  </a:moveTo>
                  <a:lnTo>
                    <a:pt x="2838202" y="0"/>
                  </a:lnTo>
                  <a:lnTo>
                    <a:pt x="2838202" y="763087"/>
                  </a:lnTo>
                  <a:lnTo>
                    <a:pt x="0" y="763087"/>
                  </a:lnTo>
                  <a:close/>
                </a:path>
              </a:pathLst>
            </a:custGeom>
            <a:blipFill>
              <a:blip r:embed="rId1"/>
              <a:stretch>
                <a:fillRect t="-68554" b="-68554"/>
              </a:stretch>
            </a:blipFill>
          </p:spPr>
        </p:sp>
      </p:grpSp>
      <p:sp>
        <p:nvSpPr>
          <p:cNvPr id="4" name="AutoShape 4"/>
          <p:cNvSpPr/>
          <p:nvPr/>
        </p:nvSpPr>
        <p:spPr>
          <a:xfrm flipV="1">
            <a:off x="5216781" y="0"/>
            <a:ext cx="0" cy="5361510"/>
          </a:xfrm>
          <a:prstGeom prst="line">
            <a:avLst/>
          </a:prstGeom>
          <a:ln w="19050" cap="flat">
            <a:solidFill>
              <a:srgbClr val="2D2B2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6" name="AutoShape 6"/>
          <p:cNvSpPr/>
          <p:nvPr/>
        </p:nvSpPr>
        <p:spPr>
          <a:xfrm flipV="1">
            <a:off x="5216781" y="3785512"/>
            <a:ext cx="13071219" cy="0"/>
          </a:xfrm>
          <a:prstGeom prst="line">
            <a:avLst/>
          </a:prstGeom>
          <a:ln w="19050" cap="flat">
            <a:solidFill>
              <a:srgbClr val="2D2B2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8" name="TextBox 8"/>
          <p:cNvSpPr txBox="1"/>
          <p:nvPr/>
        </p:nvSpPr>
        <p:spPr>
          <a:xfrm>
            <a:off x="5577840" y="1664335"/>
            <a:ext cx="12337415" cy="216916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ct val="100000"/>
              </a:lnSpc>
            </a:pPr>
            <a:r>
              <a:rPr lang="uk-UA" altLang="en-US" sz="6000">
                <a:solidFill>
                  <a:srgbClr val="2D2B2A"/>
                </a:solidFill>
                <a:latin typeface="Archivo Black" panose="020B0A03020202020B04"/>
                <a:ea typeface="Archivo Black" panose="020B0A03020202020B04"/>
                <a:cs typeface="Archivo Black" panose="020B0A03020202020B04"/>
                <a:sym typeface="Archivo Black" panose="020B0A03020202020B04"/>
              </a:rPr>
              <a:t>ВК 4.7 Корекція менструального циклу та контрацепція у підлітків</a:t>
            </a:r>
            <a:endParaRPr lang="uk-UA" altLang="en-US" sz="6000">
              <a:solidFill>
                <a:srgbClr val="2D2B2A"/>
              </a:solidFill>
              <a:latin typeface="Archivo Black" panose="020B0A03020202020B04"/>
              <a:ea typeface="Archivo Black" panose="020B0A03020202020B04"/>
              <a:cs typeface="Archivo Black" panose="020B0A03020202020B04"/>
              <a:sym typeface="Archivo Black" panose="020B0A03020202020B04"/>
            </a:endParaRPr>
          </a:p>
        </p:txBody>
      </p:sp>
      <p:sp>
        <p:nvSpPr>
          <p:cNvPr id="20" name="TextBox 6"/>
          <p:cNvSpPr txBox="1"/>
          <p:nvPr/>
        </p:nvSpPr>
        <p:spPr>
          <a:xfrm>
            <a:off x="9363075" y="3848100"/>
            <a:ext cx="8552180" cy="293941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ІЗ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 Педіатрія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Галузь знань: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22 Охорона здоров</a:t>
            </a:r>
            <a:r>
              <a:rPr lang="en-US" altLang="uk-UA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’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я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Освітньо-професійна програма: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“Педіатрія”</a:t>
            </a:r>
            <a:endParaRPr lang="uk-UA" altLang="en-US" sz="3600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algn="r">
              <a:lnSpc>
                <a:spcPts val="3960"/>
              </a:lnSpc>
            </a:pPr>
            <a:r>
              <a:rPr lang="uk-UA" altLang="en-US" sz="3600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Рівень вищої освіти: </a:t>
            </a:r>
            <a:r>
              <a:rPr lang="uk-UA" altLang="en-US" sz="3600" b="1" spc="-197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Другий (магістерський)</a:t>
            </a:r>
            <a:endParaRPr lang="uk-UA" altLang="en-US" sz="3600" b="1" spc="-197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sp>
        <p:nvSpPr>
          <p:cNvPr id="12" name="Text Box 11"/>
          <p:cNvSpPr txBox="1"/>
          <p:nvPr/>
        </p:nvSpPr>
        <p:spPr>
          <a:xfrm>
            <a:off x="7163435" y="190500"/>
            <a:ext cx="8552180" cy="125920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Вінницький національний медичний університет ім. М.І. Пирогова МОЗ України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000" b="1">
                <a:latin typeface="Times New Roman Bold" panose="02020603050405020304" charset="0"/>
                <a:cs typeface="Times New Roman Bold" panose="02020603050405020304" charset="0"/>
              </a:rPr>
              <a:t>Кафедра акушерства та гінекології №2</a:t>
            </a:r>
            <a:endParaRPr lang="uk-UA" altLang="en-US" sz="20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5" name="Picture 4" descr="Фаховий каталог ВК Педіатрі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6200" y="0"/>
            <a:ext cx="5363210" cy="536321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9"/>
          <p:cNvSpPr txBox="1"/>
          <p:nvPr/>
        </p:nvSpPr>
        <p:spPr>
          <a:xfrm>
            <a:off x="10100945" y="2324100"/>
            <a:ext cx="8187055" cy="242125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ctr">
              <a:lnSpc>
                <a:spcPts val="6000"/>
              </a:lnSpc>
            </a:pPr>
            <a:r>
              <a:rPr lang="uk-UA" altLang="en-US" sz="6000" b="1">
                <a:solidFill>
                  <a:srgbClr val="2D2B2A"/>
                </a:solidFill>
                <a:latin typeface="Archivo Black" panose="020B0A03020202020B04"/>
                <a:ea typeface="Archivo Black" panose="020B0A03020202020B04"/>
                <a:cs typeface="Archivo Black" panose="020B0A03020202020B04"/>
                <a:sym typeface="Archivo Black" panose="020B0A03020202020B04"/>
              </a:rPr>
              <a:t>Паспорт освітнього компонента</a:t>
            </a:r>
            <a:endParaRPr lang="uk-UA" altLang="en-US" sz="6000" b="1">
              <a:solidFill>
                <a:srgbClr val="2D2B2A"/>
              </a:solidFill>
              <a:latin typeface="Archivo Black" panose="020B0A03020202020B04"/>
              <a:ea typeface="Archivo Black" panose="020B0A03020202020B04"/>
              <a:cs typeface="Archivo Black" panose="020B0A03020202020B04"/>
              <a:sym typeface="Archivo Black" panose="020B0A03020202020B04"/>
            </a:endParaRPr>
          </a:p>
        </p:txBody>
      </p:sp>
      <p:sp>
        <p:nvSpPr>
          <p:cNvPr id="14" name="AutoShape 14"/>
          <p:cNvSpPr/>
          <p:nvPr/>
        </p:nvSpPr>
        <p:spPr>
          <a:xfrm flipV="1">
            <a:off x="6882748" y="1162050"/>
            <a:ext cx="11365018" cy="0"/>
          </a:xfrm>
          <a:prstGeom prst="line">
            <a:avLst/>
          </a:prstGeom>
          <a:ln w="19050" cap="flat">
            <a:solidFill>
              <a:srgbClr val="2D2B2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AutoShape 15"/>
          <p:cNvSpPr/>
          <p:nvPr/>
        </p:nvSpPr>
        <p:spPr>
          <a:xfrm>
            <a:off x="0" y="1343025"/>
            <a:ext cx="10576116" cy="0"/>
          </a:xfrm>
          <a:prstGeom prst="line">
            <a:avLst/>
          </a:prstGeom>
          <a:ln w="19050" cap="flat">
            <a:solidFill>
              <a:srgbClr val="2D2B2A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6" name="Text Box 15"/>
          <p:cNvSpPr txBox="1"/>
          <p:nvPr/>
        </p:nvSpPr>
        <p:spPr>
          <a:xfrm>
            <a:off x="10363200" y="57150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  <p:sp>
        <p:nvSpPr>
          <p:cNvPr id="17" name="TextBox 7"/>
          <p:cNvSpPr txBox="1"/>
          <p:nvPr/>
        </p:nvSpPr>
        <p:spPr>
          <a:xfrm>
            <a:off x="9796780" y="4457700"/>
            <a:ext cx="8166100" cy="5762625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Спеціальність: ІЗ Педіатрія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Курс: 4-й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Кредити: 3,0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Форма контролю: залік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Мова: українська, англійська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ct val="100000"/>
              </a:lnSpc>
              <a:spcBef>
                <a:spcPct val="0"/>
              </a:spcBef>
            </a:pPr>
            <a:r>
              <a:rPr lang="uk-UA" altLang="en-US" sz="4800" u="none" strike="noStrike" spc="-153">
                <a:solidFill>
                  <a:srgbClr val="403E3E"/>
                </a:solidFill>
                <a:latin typeface="Arial Nova Light"/>
                <a:ea typeface="Arial Nova Light"/>
                <a:cs typeface="Arial Nova Light"/>
                <a:sym typeface="Arial Nova Light"/>
              </a:rPr>
              <a:t>Пререквізити: не вимагаються </a:t>
            </a: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  <a:p>
            <a:pPr marL="0" lvl="0" indent="0" algn="r">
              <a:lnSpc>
                <a:spcPts val="3080"/>
              </a:lnSpc>
              <a:spcBef>
                <a:spcPct val="0"/>
              </a:spcBef>
            </a:pPr>
            <a:endParaRPr lang="uk-UA" altLang="en-US" sz="4800" u="none" strike="noStrike" spc="-153">
              <a:solidFill>
                <a:srgbClr val="403E3E"/>
              </a:solidFill>
              <a:latin typeface="Arial Nova Light"/>
              <a:ea typeface="Arial Nova Light"/>
              <a:cs typeface="Arial Nova Light"/>
              <a:sym typeface="Arial Nova Light"/>
            </a:endParaRPr>
          </a:p>
        </p:txBody>
      </p:sp>
      <p:pic>
        <p:nvPicPr>
          <p:cNvPr id="18" name="Picture 17" descr="kontraczepcziya-ta-grudne-vygodovuvannya-e1681391870872"/>
          <p:cNvPicPr>
            <a:picLocks noChangeAspect="1"/>
          </p:cNvPicPr>
          <p:nvPr/>
        </p:nvPicPr>
        <p:blipFill>
          <a:blip r:embed="rId1"/>
          <a:srcRect l="-2165" t="8889" r="32347" b="-6593"/>
          <a:stretch>
            <a:fillRect/>
          </a:stretch>
        </p:blipFill>
        <p:spPr>
          <a:xfrm>
            <a:off x="-228600" y="1485900"/>
            <a:ext cx="9829800" cy="1005078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413351" y="1419004"/>
            <a:ext cx="11749364" cy="15386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uk-UA" altLang="en-US" sz="6000" b="1">
                <a:solidFill>
                  <a:srgbClr val="2D2B2A"/>
                </a:solidFill>
                <a:latin typeface="Archivo Black" panose="020B0A03020202020B04"/>
                <a:ea typeface="Archivo Black" panose="020B0A03020202020B04"/>
                <a:cs typeface="Archivo Black" panose="020B0A03020202020B04"/>
                <a:sym typeface="Archivo Black" panose="020B0A03020202020B04"/>
              </a:rPr>
              <a:t>ЧОМУ ВАРТО ОБРАТИ ЦЕЙ КУРС?</a:t>
            </a:r>
            <a:endParaRPr lang="uk-UA" altLang="en-US" sz="6000" b="1">
              <a:solidFill>
                <a:srgbClr val="2D2B2A"/>
              </a:solidFill>
              <a:latin typeface="Archivo Black" panose="020B0A03020202020B04"/>
              <a:ea typeface="Archivo Black" panose="020B0A03020202020B04"/>
              <a:cs typeface="Archivo Black" panose="020B0A03020202020B04"/>
              <a:sym typeface="Archivo Black" panose="020B0A03020202020B0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7483475" y="3009900"/>
            <a:ext cx="10246360" cy="7154545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Робота з найчастішим запитом: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Порушення циклу та ювенільні кровотечі — це топ-причини звернень дівчат-підлітків; ви навчитеся ефективно їх усувати.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Захист майбутнього репродуктивного здоров'я: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Вчасна корекція гормональних збоїв у пубертаті запобігає розвитку безпліддя та хронічних ендокринних патологій у дорослому віці.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Безпечна та сучасна контрацепція: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Ви навчитеся індивідуально підбирати надійні методи захисту для підлітків за міжнародними доказовими протоколами.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Делікатна комунікація: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Курс навчить етично спілкуватися з тінейджерами та їхніми батьками на складні теми без осуду та залякувань.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</p:txBody>
      </p:sp>
      <p:sp>
        <p:nvSpPr>
          <p:cNvPr id="16" name="Text Box 15"/>
          <p:cNvSpPr txBox="1"/>
          <p:nvPr/>
        </p:nvSpPr>
        <p:spPr>
          <a:xfrm>
            <a:off x="10565130" y="57150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  <p:pic>
        <p:nvPicPr>
          <p:cNvPr id="14" name="Picture 13" descr="images-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3162300"/>
            <a:ext cx="6768465" cy="6768465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304766" y="1104952"/>
            <a:ext cx="11703457" cy="7689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000"/>
              </a:lnSpc>
            </a:pPr>
            <a:r>
              <a:rPr lang="uk-UA" altLang="en-US" sz="6000" b="1">
                <a:solidFill>
                  <a:srgbClr val="2D2B2A"/>
                </a:solidFill>
                <a:latin typeface="Archivo Black" panose="020B0A03020202020B04"/>
                <a:ea typeface="Archivo Black" panose="020B0A03020202020B04"/>
                <a:cs typeface="Archivo Black" panose="020B0A03020202020B04"/>
                <a:sym typeface="Archivo Black" panose="020B0A03020202020B04"/>
              </a:rPr>
              <a:t>ЩО ВИ БУДЕТЕ ВИВЧАТИ</a:t>
            </a:r>
            <a:endParaRPr lang="uk-UA" altLang="en-US" sz="6000" b="1">
              <a:solidFill>
                <a:srgbClr val="2D2B2A"/>
              </a:solidFill>
              <a:latin typeface="Archivo Black" panose="020B0A03020202020B04"/>
              <a:ea typeface="Archivo Black" panose="020B0A03020202020B04"/>
              <a:cs typeface="Archivo Black" panose="020B0A03020202020B04"/>
              <a:sym typeface="Archivo Black" panose="020B0A03020202020B04"/>
            </a:endParaRPr>
          </a:p>
        </p:txBody>
      </p:sp>
      <p:sp>
        <p:nvSpPr>
          <p:cNvPr id="13" name="AutoShape 13"/>
          <p:cNvSpPr/>
          <p:nvPr/>
        </p:nvSpPr>
        <p:spPr>
          <a:xfrm>
            <a:off x="304935" y="2019605"/>
            <a:ext cx="784097" cy="0"/>
          </a:xfrm>
          <a:prstGeom prst="line">
            <a:avLst/>
          </a:prstGeom>
          <a:ln w="38100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15" name="Text Box 14"/>
          <p:cNvSpPr txBox="1"/>
          <p:nvPr/>
        </p:nvSpPr>
        <p:spPr>
          <a:xfrm>
            <a:off x="304800" y="2592705"/>
            <a:ext cx="9456420" cy="647636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en-US" altLang="en-US" sz="2400" b="1"/>
              <a:t>Фізіологію пубертату та становлення менструальної функції: </a:t>
            </a:r>
            <a:r>
              <a:rPr lang="en-US" altLang="en-US" sz="2400"/>
              <a:t>особливості розвитку організму дівчинки-підлітка, норму та відхилення в етапах статевого дозрівання.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 b="1"/>
              <a:t>Причини та механізми порушень циклу:</a:t>
            </a:r>
            <a:r>
              <a:rPr lang="en-US" altLang="en-US" sz="2400"/>
              <a:t> етіологію та патогенез основних менструальних збоїв і ювенільних патологій у підлітковому віці.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 b="1"/>
              <a:t>Сучасну діагностику в підлітковій гінекології:</a:t>
            </a:r>
            <a:r>
              <a:rPr lang="en-US" altLang="en-US" sz="2400"/>
              <a:t> алгоритми збору спеціального анамнезу, проведення оглядів, а також інтерпретацію лабораторних тестів та результатів УЗД.</a:t>
            </a:r>
            <a:endParaRPr lang="en-US" altLang="en-US" sz="2400"/>
          </a:p>
          <a:p>
            <a:endParaRPr lang="en-US" altLang="en-US" sz="2400"/>
          </a:p>
          <a:p>
            <a:r>
              <a:rPr lang="en-US" altLang="en-US" sz="2400" b="1"/>
              <a:t>Корекцію порушень та підбір контрацепції:</a:t>
            </a:r>
            <a:r>
              <a:rPr lang="en-US" altLang="en-US" sz="2400"/>
              <a:t> складання індивідуальних планів лікування, доказові підходи до вибору безпечних методів контрацепції з урахуванням етико-психологічних аспектів роботи з тінейджерами.</a:t>
            </a:r>
            <a:endParaRPr lang="en-US" sz="2400"/>
          </a:p>
        </p:txBody>
      </p:sp>
      <p:pic>
        <p:nvPicPr>
          <p:cNvPr id="16" name="Picture 15" descr="photo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525000" y="1638300"/>
            <a:ext cx="8636000" cy="8636000"/>
          </a:xfrm>
          <a:prstGeom prst="rect">
            <a:avLst/>
          </a:prstGeom>
        </p:spPr>
      </p:pic>
      <p:sp>
        <p:nvSpPr>
          <p:cNvPr id="17" name="Text Box 16"/>
          <p:cNvSpPr txBox="1"/>
          <p:nvPr/>
        </p:nvSpPr>
        <p:spPr>
          <a:xfrm>
            <a:off x="10591800" y="46482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10"/>
          <p:cNvSpPr txBox="1"/>
          <p:nvPr/>
        </p:nvSpPr>
        <p:spPr>
          <a:xfrm>
            <a:off x="457200" y="1638300"/>
            <a:ext cx="16981805" cy="2006600"/>
          </a:xfrm>
          <a:prstGeom prst="rect">
            <a:avLst/>
          </a:prstGeom>
        </p:spPr>
        <p:txBody>
          <a:bodyPr lIns="0" tIns="0" rIns="0" bIns="0" rtlCol="0" anchor="t">
            <a:noAutofit/>
          </a:bodyPr>
          <a:lstStyle/>
          <a:p>
            <a:pPr algn="l">
              <a:lnSpc>
                <a:spcPts val="6000"/>
              </a:lnSpc>
            </a:pPr>
            <a:r>
              <a:rPr lang="uk-UA" altLang="en-US" sz="6000">
                <a:solidFill>
                  <a:srgbClr val="2D2B2A"/>
                </a:solidFill>
                <a:latin typeface="Archivo Black" panose="020B0A03020202020B04"/>
                <a:ea typeface="Archivo Black" panose="020B0A03020202020B04"/>
                <a:cs typeface="Archivo Black" panose="020B0A03020202020B04"/>
                <a:sym typeface="Archivo Black" panose="020B0A03020202020B04"/>
              </a:rPr>
              <a:t>Що ви зможете за умови опанування курсу</a:t>
            </a:r>
            <a:endParaRPr lang="uk-UA" altLang="en-US" sz="6000">
              <a:solidFill>
                <a:srgbClr val="2D2B2A"/>
              </a:solidFill>
              <a:latin typeface="Archivo Black" panose="020B0A03020202020B04"/>
              <a:ea typeface="Archivo Black" panose="020B0A03020202020B04"/>
              <a:cs typeface="Archivo Black" panose="020B0A03020202020B04"/>
              <a:sym typeface="Archivo Black" panose="020B0A03020202020B04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04800" y="3314700"/>
            <a:ext cx="17548225" cy="5951220"/>
          </a:xfrm>
          <a:prstGeom prst="rect">
            <a:avLst/>
          </a:prstGeom>
        </p:spPr>
        <p:txBody>
          <a:bodyPr wrap="square" lIns="0" tIns="0" rIns="0" bIns="0" rtlCol="0" anchor="t">
            <a:noAutofit/>
          </a:bodyPr>
          <a:lstStyle/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Проводити специфічне обстеження підлітків: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професійно збирати гінекологічний анамнез, складати індивідуальні плани обстежень та виконувати огляди (дзеркальне, бімануальне, ректальне) з урахуванням вікових особливостей.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Інтерпретувати результати діагностики: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фахово оцінювати та аналізувати дані лабораторних досліджень (загальний, біохімічний аналіз крові, коагулограму тощо) та результати ультразвукової діагностики (УЗД).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Коригувати менструальні порушення: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самостійно розробляти ефективні схеми лікування та корекції патологічних станів становлення менструальної функції за принципами доказової медицини.</a:t>
            </a: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endParaRPr lang="en-US" alt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  <a:p>
            <a:pPr marL="0" lvl="0" indent="0" algn="just">
              <a:lnSpc>
                <a:spcPts val="2880"/>
              </a:lnSpc>
            </a:pPr>
            <a:r>
              <a:rPr lang="en-US" altLang="en-US" sz="2800" b="1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Консультувати та підбирати контрацепцію:</a:t>
            </a:r>
            <a:r>
              <a:rPr lang="en-US" altLang="en-US" sz="2800" u="none" strike="noStrike">
                <a:solidFill>
                  <a:srgbClr val="2D2B2A"/>
                </a:solidFill>
                <a:latin typeface="Inter" panose="020B0502030000000004"/>
                <a:ea typeface="Inter" panose="020B0502030000000004"/>
                <a:cs typeface="Inter" panose="020B0502030000000004"/>
                <a:sym typeface="Inter" panose="020B0502030000000004"/>
              </a:rPr>
              <a:t> індивідуально підбирати методи контрацепції, оцінюючи їхні ризики й протипоказання, та етично спілкуватися з підлітками про репродуктивне здоров'я.</a:t>
            </a:r>
            <a:endParaRPr lang="en-US" sz="2800" u="none" strike="noStrike">
              <a:solidFill>
                <a:srgbClr val="2D2B2A"/>
              </a:solidFill>
              <a:latin typeface="Inter" panose="020B0502030000000004"/>
              <a:ea typeface="Inter" panose="020B0502030000000004"/>
              <a:cs typeface="Inter" panose="020B0502030000000004"/>
              <a:sym typeface="Inter" panose="020B0502030000000004"/>
            </a:endParaRPr>
          </a:p>
        </p:txBody>
      </p:sp>
      <p:sp>
        <p:nvSpPr>
          <p:cNvPr id="17" name="Text Box 16"/>
          <p:cNvSpPr txBox="1"/>
          <p:nvPr/>
        </p:nvSpPr>
        <p:spPr>
          <a:xfrm>
            <a:off x="10591800" y="46482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 txBox="1"/>
          <p:nvPr/>
        </p:nvSpPr>
        <p:spPr>
          <a:xfrm>
            <a:off x="1371600" y="1409700"/>
            <a:ext cx="7054215" cy="109283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6" name="Content Placeholder 2"/>
          <p:cNvSpPr>
            <a:spLocks noGrp="1"/>
          </p:cNvSpPr>
          <p:nvPr/>
        </p:nvSpPr>
        <p:spPr>
          <a:xfrm>
            <a:off x="1447800" y="3238500"/>
            <a:ext cx="7158355" cy="459803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430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1318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48463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65735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882775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Clr>
                <a:schemeClr val="accent2"/>
              </a:buClr>
              <a:buFont typeface="Arial" panose="020B0704020202020204" pitchFamily="34" charset="0"/>
              <a:buChar char="•"/>
              <a:defRPr sz="16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Лекції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Практичні / Семінарські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Самостійна робота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  <a:p>
            <a:r>
              <a:rPr lang="uk-UA" sz="4400" dirty="0" smtClean="0">
                <a:latin typeface="Calibri" charset="0"/>
                <a:ea typeface="Calibri" charset="0"/>
                <a:cs typeface="Calibri" charset="0"/>
              </a:rPr>
              <a:t>Індивідуальна самостійна робота</a:t>
            </a:r>
            <a:endParaRPr lang="uk-UA" sz="4400" dirty="0" smtClean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7" name="Title 1"/>
          <p:cNvSpPr>
            <a:spLocks noGrp="1"/>
          </p:cNvSpPr>
          <p:nvPr/>
        </p:nvSpPr>
        <p:spPr>
          <a:xfrm>
            <a:off x="10363200" y="1442720"/>
            <a:ext cx="6197600" cy="1059815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 smtClean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8" name="Прямоугольник 3"/>
          <p:cNvSpPr/>
          <p:nvPr/>
        </p:nvSpPr>
        <p:spPr>
          <a:xfrm>
            <a:off x="10439400" y="3238500"/>
            <a:ext cx="6233795" cy="404558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just"/>
            <a:r>
              <a:rPr lang="uk-UA" sz="3200" b="1" dirty="0">
                <a:solidFill>
                  <a:srgbClr val="002060"/>
                </a:solidFill>
                <a:latin typeface="Calibri" charset="0"/>
                <a:ea typeface="Calibri" charset="0"/>
                <a:cs typeface="Calibri" charset="0"/>
              </a:rPr>
              <a:t>Залік: </a:t>
            </a:r>
            <a:r>
              <a:rPr lang="uk-UA" sz="3200" dirty="0">
                <a:latin typeface="Calibri" charset="0"/>
                <a:ea typeface="Calibri" charset="0"/>
                <a:cs typeface="Calibri" charset="0"/>
              </a:rPr>
              <a:t>на останньому практичному занятті за умов успішного проходження курсу</a:t>
            </a:r>
            <a:r>
              <a:rPr lang="en-US" sz="3200" dirty="0">
                <a:latin typeface="Calibri" charset="0"/>
                <a:ea typeface="Calibri" charset="0"/>
                <a:cs typeface="Calibri" charset="0"/>
              </a:rPr>
              <a:t> (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сума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балів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за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всі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види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навчальної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</a:t>
            </a:r>
            <a:r>
              <a:rPr lang="ru-RU" sz="3200" dirty="0" err="1">
                <a:latin typeface="Calibri" charset="0"/>
                <a:ea typeface="Calibri" charset="0"/>
                <a:cs typeface="Calibri" charset="0"/>
              </a:rPr>
              <a:t>діяльності</a:t>
            </a:r>
            <a:r>
              <a:rPr lang="ru-RU" sz="3200" dirty="0">
                <a:latin typeface="Calibri" charset="0"/>
                <a:ea typeface="Calibri" charset="0"/>
                <a:cs typeface="Calibri" charset="0"/>
              </a:rPr>
              <a:t> - </a:t>
            </a:r>
            <a:r>
              <a:rPr lang="en-US" sz="3200" dirty="0">
                <a:latin typeface="Calibri" charset="0"/>
                <a:ea typeface="Calibri" charset="0"/>
                <a:cs typeface="Calibri" charset="0"/>
              </a:rPr>
              <a:t>122-200 </a:t>
            </a:r>
            <a:r>
              <a:rPr lang="uk-UA" sz="3200" dirty="0">
                <a:latin typeface="Calibri" charset="0"/>
                <a:ea typeface="Calibri" charset="0"/>
                <a:cs typeface="Calibri" charset="0"/>
              </a:rPr>
              <a:t>балів) і відсутності академічної заборгованості.</a:t>
            </a:r>
            <a:endParaRPr lang="uk-UA" sz="3200" dirty="0"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9" name="Text Box 18"/>
          <p:cNvSpPr txBox="1"/>
          <p:nvPr/>
        </p:nvSpPr>
        <p:spPr>
          <a:xfrm>
            <a:off x="10591800" y="46482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DDB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 Box 16"/>
          <p:cNvSpPr txBox="1"/>
          <p:nvPr/>
        </p:nvSpPr>
        <p:spPr>
          <a:xfrm>
            <a:off x="10591800" y="464820"/>
            <a:ext cx="77228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uk-UA" altLang="en-US"/>
              <a:t>ВК 4.7 Корекція менструального циклу та контрацепція у піділтків</a:t>
            </a:r>
            <a:endParaRPr lang="uk-UA" altLang="en-US"/>
          </a:p>
        </p:txBody>
      </p:sp>
      <p:sp>
        <p:nvSpPr>
          <p:cNvPr id="31" name="Text Box 30"/>
          <p:cNvSpPr txBox="1"/>
          <p:nvPr/>
        </p:nvSpPr>
        <p:spPr>
          <a:xfrm>
            <a:off x="10744200" y="7124700"/>
            <a:ext cx="7269480" cy="99885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4800" b="1">
                <a:latin typeface="Times New Roman Bold" panose="02020603050405020304" charset="0"/>
                <a:cs typeface="Times New Roman Bold" panose="02020603050405020304" charset="0"/>
              </a:rPr>
              <a:t>Контактна інформація</a:t>
            </a:r>
            <a:endParaRPr lang="uk-UA" altLang="en-US" sz="4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32" name="Прямоугольник 4"/>
          <p:cNvSpPr/>
          <p:nvPr/>
        </p:nvSpPr>
        <p:spPr>
          <a:xfrm>
            <a:off x="10972800" y="8039100"/>
            <a:ext cx="7050405" cy="1558925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algn="l"/>
            <a:r>
              <a:rPr lang="uk-UA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м. Вінниця, вул. Пирогова 56</a:t>
            </a:r>
            <a:endParaRPr lang="uk-UA" alt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uk-UA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Кафедра акушерства та гінекології №2</a:t>
            </a:r>
            <a:endParaRPr lang="uk-UA" altLang="en-US" sz="3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en-US" altLang="en-US" sz="320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gynecology2@vnmu.edu.ua</a:t>
            </a:r>
            <a:endParaRPr lang="en-US" altLang="en-US" sz="3200" dirty="0">
              <a:solidFill>
                <a:schemeClr val="tx1"/>
              </a:solidFill>
              <a:latin typeface="Times New Roman" panose="02020603050405020304" pitchFamily="18" charset="0"/>
              <a:ea typeface="Calibri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6" name="Text Box 15"/>
          <p:cNvSpPr txBox="1"/>
          <p:nvPr/>
        </p:nvSpPr>
        <p:spPr>
          <a:xfrm>
            <a:off x="1905000" y="1104900"/>
            <a:ext cx="8380730" cy="208724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uk-UA" altLang="en-US" sz="6600" b="1">
                <a:latin typeface="Times New Roman Bold" panose="02020603050405020304" charset="0"/>
                <a:cs typeface="Times New Roman Bold" panose="02020603050405020304" charset="0"/>
              </a:rPr>
              <a:t>Розробники курсу</a:t>
            </a:r>
            <a:endParaRPr lang="uk-UA" altLang="en-US" sz="66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pic>
        <p:nvPicPr>
          <p:cNvPr id="24" name="Picture 23" descr="Булавенко Ольга Василівна, завідувачка кафедри"/>
          <p:cNvPicPr>
            <a:picLocks noChangeAspect="1"/>
          </p:cNvPicPr>
          <p:nvPr/>
        </p:nvPicPr>
        <p:blipFill>
          <a:blip r:embed="rId1"/>
          <a:srcRect l="23582" t="7463" r="23674" b="-274"/>
          <a:stretch>
            <a:fillRect/>
          </a:stretch>
        </p:blipFill>
        <p:spPr>
          <a:xfrm>
            <a:off x="762000" y="2857500"/>
            <a:ext cx="3629660" cy="4255770"/>
          </a:xfrm>
          <a:prstGeom prst="rect">
            <a:avLst/>
          </a:prstGeom>
          <a:ln w="76200">
            <a:noFill/>
          </a:ln>
        </p:spPr>
      </p:pic>
      <p:pic>
        <p:nvPicPr>
          <p:cNvPr id="25" name="Picture 24" descr="Пролигина Інна Валеріївна, доцент, зав.навчальною частиною кафедри"/>
          <p:cNvPicPr>
            <a:picLocks noChangeAspect="1"/>
          </p:cNvPicPr>
          <p:nvPr/>
        </p:nvPicPr>
        <p:blipFill>
          <a:blip r:embed="rId2"/>
          <a:srcRect l="21133" t="932" r="19427"/>
          <a:stretch>
            <a:fillRect/>
          </a:stretch>
        </p:blipFill>
        <p:spPr>
          <a:xfrm>
            <a:off x="6477000" y="2857500"/>
            <a:ext cx="3658235" cy="4328795"/>
          </a:xfrm>
          <a:prstGeom prst="rect">
            <a:avLst/>
          </a:prstGeom>
          <a:ln w="76200">
            <a:noFill/>
          </a:ln>
        </p:spPr>
      </p:pic>
      <p:sp>
        <p:nvSpPr>
          <p:cNvPr id="28" name="Text Box 27"/>
          <p:cNvSpPr txBox="1"/>
          <p:nvPr/>
        </p:nvSpPr>
        <p:spPr>
          <a:xfrm>
            <a:off x="609600" y="7277100"/>
            <a:ext cx="4042410" cy="92964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Професор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Булавенко О.В.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  <p:sp>
        <p:nvSpPr>
          <p:cNvPr id="29" name="Text Box 28"/>
          <p:cNvSpPr txBox="1"/>
          <p:nvPr/>
        </p:nvSpPr>
        <p:spPr>
          <a:xfrm>
            <a:off x="6324600" y="7277100"/>
            <a:ext cx="4144645" cy="754380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Доцент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  <a:p>
            <a:pPr algn="ctr"/>
            <a:r>
              <a:rPr lang="uk-UA" altLang="en-US" sz="2800" b="1">
                <a:latin typeface="Times New Roman Bold" panose="02020603050405020304" charset="0"/>
                <a:cs typeface="Times New Roman Bold" panose="02020603050405020304" charset="0"/>
              </a:rPr>
              <a:t>Пролигіна І.В.</a:t>
            </a:r>
            <a:endParaRPr lang="uk-UA" altLang="en-US" sz="2800" b="1">
              <a:latin typeface="Times New Roman Bold" panose="02020603050405020304" charset="0"/>
              <a:cs typeface="Times New Roman Bold" panose="0202060305040502030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3457</Words>
  <Application>WPS Presentation</Application>
  <PresentationFormat>On-screen Show (4:3)</PresentationFormat>
  <Paragraphs>87</Paragraphs>
  <Slides>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7</vt:i4>
      </vt:variant>
    </vt:vector>
  </HeadingPairs>
  <TitlesOfParts>
    <vt:vector size="21" baseType="lpstr">
      <vt:lpstr>Arial</vt:lpstr>
      <vt:lpstr>SimSun</vt:lpstr>
      <vt:lpstr>Wingdings</vt:lpstr>
      <vt:lpstr>Archivo Black</vt:lpstr>
      <vt:lpstr>Arial Nova Light</vt:lpstr>
      <vt:lpstr>Times New Roman Bold</vt:lpstr>
      <vt:lpstr>Inter</vt:lpstr>
      <vt:lpstr>Calibri</vt:lpstr>
      <vt:lpstr>Helvetica Neue</vt:lpstr>
      <vt:lpstr>Times New Roman</vt:lpstr>
      <vt:lpstr>Microsoft YaHei</vt:lpstr>
      <vt:lpstr>汉仪旗黑</vt:lpstr>
      <vt:lpstr>Arial Unicode MS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Інна Гайченя</cp:lastModifiedBy>
  <cp:revision>4</cp:revision>
  <dcterms:created xsi:type="dcterms:W3CDTF">2026-06-29T07:02:15Z</dcterms:created>
  <dcterms:modified xsi:type="dcterms:W3CDTF">2026-06-29T07:02:15Z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B15A00FD475A7CCF3101286AD8A9DAEB_42</vt:lpwstr>
  </property>
  <property fmtid="{D5CDD505-2E9C-101B-9397-08002B2CF9AE}" pid="3" name="KSOProductBuildVer">
    <vt:lpwstr>1033-12.1.26015.26015</vt:lpwstr>
  </property>
</Properties>
</file>