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574" autoAdjust="0"/>
    <p:restoredTop sz="94660"/>
  </p:normalViewPr>
  <p:slideViewPr>
    <p:cSldViewPr snapToGrid="0">
      <p:cViewPr varScale="1">
        <p:scale>
          <a:sx n="55" d="100"/>
          <a:sy n="55" d="100"/>
        </p:scale>
        <p:origin x="845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mailto:terstom@vnmu.edu.ua" TargetMode="Externa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045125" y="244611"/>
            <a:ext cx="71074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 національний медичний університет </a:t>
            </a:r>
          </a:p>
          <a:p>
            <a:pPr algn="ctr"/>
            <a:r>
              <a:rPr lang="uk-UA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ім. М.І. Пирогова МОЗ України</a:t>
            </a:r>
          </a:p>
          <a:p>
            <a:pPr algn="ctr"/>
            <a:endParaRPr lang="uk-UA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uk-UA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</a:t>
            </a:r>
            <a:r>
              <a:rPr lang="uk-UA" sz="2400" u="sn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__терапевтичної стоматології____________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113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221 «СТОМАТОЛОГІЯ»</a:t>
            </a:r>
            <a:endParaRPr lang="ru-RU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ГАЛУЗЬ ЗНАНЬ: 22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 ОХОРОНА ЗДОРОВ’Я</a:t>
            </a:r>
            <a:endParaRPr lang="ru-RU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«СТОМАТОЛОГІЯ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№5.4.</a:t>
            </a:r>
            <a:r>
              <a:rPr lang="uk-UA" dirty="0"/>
              <a:t> </a:t>
            </a:r>
            <a:endParaRPr lang="uk-UA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170" name="AutoShape 2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2" name="AutoShape 4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4" name="AutoShape 6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9" name="image1.png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595569" y="310850"/>
            <a:ext cx="1760453" cy="1863939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524658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Компонента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№5.4.«</a:t>
            </a:r>
            <a:r>
              <a:rPr lang="uk-UA" b="1" dirty="0">
                <a:solidFill>
                  <a:srgbClr val="002060"/>
                </a:solidFill>
              </a:rPr>
              <a:t>ФАРМАКОТЕРАПІЯ В ТЕРАПЕВТИЧНІЙ СТОМАТОЛОГІЇ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3143" y="2090057"/>
            <a:ext cx="11103428" cy="4232366"/>
          </a:xfrm>
        </p:spPr>
        <p:txBody>
          <a:bodyPr>
            <a:no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І1 Стоматологія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Курс: </a:t>
            </a:r>
            <a:r>
              <a:rPr lang="uk-UA" sz="2800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__5_____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Кредити: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3,0</a:t>
            </a:r>
            <a:endParaRPr lang="uk-UA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 контролю: залік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Мова: </a:t>
            </a:r>
            <a:r>
              <a:rPr lang="uk-UA" sz="2800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_українська_________________</a:t>
            </a:r>
          </a:p>
          <a:p>
            <a:pPr algn="just"/>
            <a:r>
              <a:rPr lang="uk-UA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b="1" dirty="0">
                <a:latin typeface="Calibri" panose="020F0502020204030204" pitchFamily="34" charset="0"/>
                <a:cs typeface="Calibri" panose="020F0502020204030204" pitchFamily="34" charset="0"/>
              </a:rPr>
              <a:t>Вивчення дисципліни ґрунтується на попередньо отриманих знаннях і навичках з анатомії людини, гістології, цитології та ембріології, патологічної анатомії, біологічної хімії, мікробіології, вірусології та імунології, клінічної фармакології, </a:t>
            </a:r>
            <a:r>
              <a:rPr lang="uk-UA" b="1" dirty="0" err="1">
                <a:latin typeface="Calibri" panose="020F0502020204030204" pitchFamily="34" charset="0"/>
                <a:cs typeface="Calibri" panose="020F0502020204030204" pitchFamily="34" charset="0"/>
              </a:rPr>
              <a:t>патоморфології</a:t>
            </a:r>
            <a:r>
              <a:rPr lang="uk-UA" b="1" dirty="0">
                <a:latin typeface="Calibri" panose="020F0502020204030204" pitchFamily="34" charset="0"/>
                <a:cs typeface="Calibri" panose="020F0502020204030204" pitchFamily="34" charset="0"/>
              </a:rPr>
              <a:t>, патофізіології, внутрішньої медицини, дерматології, венерології, інфекційних хвороб, соціальної медицини і терапевтичної стоматології</a:t>
            </a:r>
            <a:endParaRPr lang="uk-UA" sz="28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 варто обрати цей курс</a:t>
            </a: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9"/>
            <a:ext cx="5018705" cy="265308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r>
              <a:rPr lang="uk-UA" sz="2400" b="1" dirty="0">
                <a:latin typeface="Calibri" panose="020F0502020204030204" pitchFamily="34" charset="0"/>
                <a:cs typeface="Calibri" panose="020F0502020204030204" pitchFamily="34" charset="0"/>
              </a:rPr>
              <a:t>Оволодіння принципами раціонального й безпечного для здоров’я людини застосування лікарських засобів при лікуванні стоматологічних патологій				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466115" y="470263"/>
            <a:ext cx="5316582" cy="6008914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endParaRPr lang="uk-UA" dirty="0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формує </a:t>
            </a:r>
            <a:r>
              <a:rPr 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розуміння щодо раціональних підходів до лікування конкретного стоматологічного хворого з урахуванням індивідуальних особливостей пацієнта, фармакологічних властивостей лікарських засобів та їх побічних ефектів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розвиває </a:t>
            </a:r>
            <a:r>
              <a:rPr 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фундаментальні навички клінічного мислення, вивчаючи методи лікування стоматологічних хвороб за допомогою лікарських засобів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допомагає </a:t>
            </a:r>
            <a:r>
              <a:rPr 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покращити ефективність лікування та зменшити частоту або попереджати виникнення небажаних ефектів під час фармакотерапії стоматологічних захворювань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92239" y="444137"/>
            <a:ext cx="5238207" cy="5943599"/>
          </a:xfrm>
        </p:spPr>
        <p:txBody>
          <a:bodyPr>
            <a:noAutofit/>
          </a:bodyPr>
          <a:lstStyle/>
          <a:p>
            <a:r>
              <a:rPr lang="uk-UA" sz="1650" b="1" dirty="0"/>
              <a:t>Клінічну фармакологію лікарських засобів, які застосовуються в клініці терапевтичної стоматології</a:t>
            </a:r>
          </a:p>
          <a:p>
            <a:r>
              <a:rPr lang="uk-UA" sz="1650" b="1" dirty="0"/>
              <a:t>Вплив лікарських засобів на стан порожнини рота</a:t>
            </a:r>
          </a:p>
          <a:p>
            <a:r>
              <a:rPr lang="uk-UA" sz="1650" b="1" dirty="0"/>
              <a:t>Фармакотерапію болю в стоматології</a:t>
            </a:r>
          </a:p>
          <a:p>
            <a:r>
              <a:rPr lang="uk-UA" sz="1650" b="1" dirty="0"/>
              <a:t>Лікарські засоби для </a:t>
            </a:r>
            <a:r>
              <a:rPr lang="uk-UA" sz="1650" b="1" dirty="0" err="1"/>
              <a:t>премедикації</a:t>
            </a:r>
            <a:r>
              <a:rPr lang="uk-UA" sz="1650" b="1" dirty="0"/>
              <a:t> та знеболення</a:t>
            </a:r>
          </a:p>
          <a:p>
            <a:r>
              <a:rPr lang="uk-UA" sz="1650" b="1" dirty="0"/>
              <a:t>Алгоритми застосування лікарських засобів при невідкладних станах в клініці терапевтичної стоматології</a:t>
            </a:r>
          </a:p>
          <a:p>
            <a:r>
              <a:rPr lang="uk-UA" sz="1650" b="1" dirty="0"/>
              <a:t> Лікарські засоби, що використовуються при лікуванні </a:t>
            </a:r>
            <a:r>
              <a:rPr lang="uk-UA" sz="1650" b="1" dirty="0" err="1"/>
              <a:t>одонтопатології</a:t>
            </a:r>
            <a:r>
              <a:rPr lang="uk-UA" sz="1650" b="1" dirty="0"/>
              <a:t>, особливості застосування в різних клінічних ситуаціях</a:t>
            </a:r>
          </a:p>
          <a:p>
            <a:r>
              <a:rPr lang="uk-UA" sz="1650" b="1" dirty="0"/>
              <a:t>Лікарські засоби, що використовуються при лікуванні захворювань пародонту, особливості застосування в різних клінічних ситуаціях</a:t>
            </a:r>
          </a:p>
          <a:p>
            <a:r>
              <a:rPr lang="uk-UA" sz="1650" b="1" dirty="0"/>
              <a:t>Лікарські засоби, що використовуються при лікуванні захворювань слизової оболонки порожнини рота, особливості застосування в різних клінічних ситуаціях</a:t>
            </a:r>
            <a:endParaRPr lang="uk-UA" sz="165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53333" y="431075"/>
            <a:ext cx="4815840" cy="5831702"/>
          </a:xfrm>
        </p:spPr>
        <p:txBody>
          <a:bodyPr>
            <a:normAutofit fontScale="55000" lnSpcReduction="20000"/>
          </a:bodyPr>
          <a:lstStyle/>
          <a:p>
            <a:pPr lvl="0"/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Аналізувати асортимент лікарських засобів для лікування основних стоматологічних захворювань, який представлений на фармацевтичному ринку; </a:t>
            </a:r>
          </a:p>
          <a:p>
            <a:pPr lvl="0"/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Обирати найбільш ефективні та безпечні ліки для пацієнта, враховуючи індивідуальні особливості пацієнта та фармакологічну характеристику лікарських засобів; </a:t>
            </a:r>
          </a:p>
          <a:p>
            <a:pPr lvl="0"/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Визначати </a:t>
            </a:r>
            <a:r>
              <a:rPr lang="ru-RU" sz="3700" dirty="0" err="1">
                <a:latin typeface="Calibri" panose="020F0502020204030204" pitchFamily="34" charset="0"/>
                <a:cs typeface="Calibri" panose="020F0502020204030204" pitchFamily="34" charset="0"/>
              </a:rPr>
              <a:t>способи</a:t>
            </a:r>
            <a:r>
              <a:rPr lang="ru-RU" sz="37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700" dirty="0" err="1">
                <a:latin typeface="Calibri" panose="020F0502020204030204" pitchFamily="34" charset="0"/>
                <a:cs typeface="Calibri" panose="020F0502020204030204" pitchFamily="34" charset="0"/>
              </a:rPr>
              <a:t>введення</a:t>
            </a:r>
            <a:r>
              <a:rPr lang="ru-RU" sz="3700" dirty="0">
                <a:latin typeface="Calibri" panose="020F0502020204030204" pitchFamily="34" charset="0"/>
                <a:cs typeface="Calibri" panose="020F0502020204030204" pitchFamily="34" charset="0"/>
              </a:rPr>
              <a:t>, режим і дозу </a:t>
            </a:r>
            <a:r>
              <a:rPr lang="ru-RU" sz="3700" dirty="0" err="1">
                <a:latin typeface="Calibri" panose="020F0502020204030204" pitchFamily="34" charset="0"/>
                <a:cs typeface="Calibri" panose="020F0502020204030204" pitchFamily="34" charset="0"/>
              </a:rPr>
              <a:t>лікарських</a:t>
            </a:r>
            <a:r>
              <a:rPr lang="ru-RU" sz="37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700" dirty="0" err="1">
                <a:latin typeface="Calibri" panose="020F0502020204030204" pitchFamily="34" charset="0"/>
                <a:cs typeface="Calibri" panose="020F0502020204030204" pitchFamily="34" charset="0"/>
              </a:rPr>
              <a:t>препаратів</a:t>
            </a:r>
            <a:r>
              <a:rPr lang="ru-RU" sz="3700" dirty="0">
                <a:latin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3700" dirty="0" err="1">
                <a:latin typeface="Calibri" panose="020F0502020204030204" pitchFamily="34" charset="0"/>
                <a:cs typeface="Calibri" panose="020F0502020204030204" pitchFamily="34" charset="0"/>
              </a:rPr>
              <a:t>сукупністю</a:t>
            </a:r>
            <a:r>
              <a:rPr lang="ru-RU" sz="37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700" dirty="0" err="1">
                <a:latin typeface="Calibri" panose="020F0502020204030204" pitchFamily="34" charset="0"/>
                <a:cs typeface="Calibri" panose="020F0502020204030204" pitchFamily="34" charset="0"/>
              </a:rPr>
              <a:t>їх</a:t>
            </a:r>
            <a:r>
              <a:rPr lang="ru-RU" sz="37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700" dirty="0" err="1">
                <a:latin typeface="Calibri" panose="020F0502020204030204" pitchFamily="34" charset="0"/>
                <a:cs typeface="Calibri" panose="020F0502020204030204" pitchFamily="34" charset="0"/>
              </a:rPr>
              <a:t>фармакологічних</a:t>
            </a:r>
            <a:r>
              <a:rPr lang="ru-RU" sz="37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700" dirty="0" err="1">
                <a:latin typeface="Calibri" panose="020F0502020204030204" pitchFamily="34" charset="0"/>
                <a:cs typeface="Calibri" panose="020F0502020204030204" pitchFamily="34" charset="0"/>
              </a:rPr>
              <a:t>властивостей</a:t>
            </a:r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 </a:t>
            </a:r>
          </a:p>
          <a:p>
            <a:pPr lvl="0"/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Оцінювати </a:t>
            </a:r>
            <a:r>
              <a:rPr lang="ru-RU" sz="3600" dirty="0" err="1">
                <a:latin typeface="Calibri" panose="020F0502020204030204" pitchFamily="34" charset="0"/>
                <a:cs typeface="Calibri" panose="020F0502020204030204" pitchFamily="34" charset="0"/>
              </a:rPr>
              <a:t>ефективність</a:t>
            </a:r>
            <a:r>
              <a:rPr lang="ru-RU" sz="3600" dirty="0">
                <a:latin typeface="Calibri" panose="020F0502020204030204" pitchFamily="34" charset="0"/>
                <a:cs typeface="Calibri" panose="020F0502020204030204" pitchFamily="34" charset="0"/>
              </a:rPr>
              <a:t> і </a:t>
            </a:r>
            <a:r>
              <a:rPr lang="ru-RU" sz="3600" dirty="0" err="1">
                <a:latin typeface="Calibri" panose="020F0502020204030204" pitchFamily="34" charset="0"/>
                <a:cs typeface="Calibri" panose="020F0502020204030204" pitchFamily="34" charset="0"/>
              </a:rPr>
              <a:t>безпеку</a:t>
            </a:r>
            <a:r>
              <a:rPr lang="ru-RU" sz="3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 err="1">
                <a:latin typeface="Calibri" panose="020F0502020204030204" pitchFamily="34" charset="0"/>
                <a:cs typeface="Calibri" panose="020F0502020204030204" pitchFamily="34" charset="0"/>
              </a:rPr>
              <a:t>лікування</a:t>
            </a:r>
            <a:r>
              <a:rPr lang="ru-RU" sz="36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3600" dirty="0" err="1">
                <a:latin typeface="Calibri" panose="020F0502020204030204" pitchFamily="34" charset="0"/>
                <a:cs typeface="Calibri" panose="020F0502020204030204" pitchFamily="34" charset="0"/>
              </a:rPr>
              <a:t>що</a:t>
            </a:r>
            <a:r>
              <a:rPr lang="ru-RU" sz="3600" dirty="0">
                <a:latin typeface="Calibri" panose="020F0502020204030204" pitchFamily="34" charset="0"/>
                <a:cs typeface="Calibri" panose="020F0502020204030204" pitchFamily="34" charset="0"/>
              </a:rPr>
              <a:t> проводиться</a:t>
            </a:r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 </a:t>
            </a:r>
          </a:p>
          <a:p>
            <a:pPr lvl="0"/>
            <a:r>
              <a:rPr lang="ru-RU" sz="3600" dirty="0" err="1">
                <a:latin typeface="Calibri" panose="020F0502020204030204" pitchFamily="34" charset="0"/>
                <a:cs typeface="Calibri" panose="020F0502020204030204" pitchFamily="34" charset="0"/>
              </a:rPr>
              <a:t>Виявляти</a:t>
            </a:r>
            <a:r>
              <a:rPr lang="ru-RU" sz="3600" dirty="0">
                <a:latin typeface="Calibri" panose="020F0502020204030204" pitchFamily="34" charset="0"/>
                <a:cs typeface="Calibri" panose="020F0502020204030204" pitchFamily="34" charset="0"/>
              </a:rPr>
              <a:t> прояви </a:t>
            </a:r>
            <a:r>
              <a:rPr lang="ru-RU" sz="3600" dirty="0" err="1">
                <a:latin typeface="Calibri" panose="020F0502020204030204" pitchFamily="34" charset="0"/>
                <a:cs typeface="Calibri" panose="020F0502020204030204" pitchFamily="34" charset="0"/>
              </a:rPr>
              <a:t>можливих</a:t>
            </a:r>
            <a:r>
              <a:rPr lang="ru-RU" sz="3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 err="1">
                <a:latin typeface="Calibri" panose="020F0502020204030204" pitchFamily="34" charset="0"/>
                <a:cs typeface="Calibri" panose="020F0502020204030204" pitchFamily="34" charset="0"/>
              </a:rPr>
              <a:t>побічних</a:t>
            </a:r>
            <a:r>
              <a:rPr lang="ru-RU" sz="3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 err="1">
                <a:latin typeface="Calibri" panose="020F0502020204030204" pitchFamily="34" charset="0"/>
                <a:cs typeface="Calibri" panose="020F0502020204030204" pitchFamily="34" charset="0"/>
              </a:rPr>
              <a:t>реакцій</a:t>
            </a:r>
            <a:r>
              <a:rPr lang="ru-RU" sz="3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 err="1">
                <a:latin typeface="Calibri" panose="020F0502020204030204" pitchFamily="34" charset="0"/>
                <a:cs typeface="Calibri" panose="020F0502020204030204" pitchFamily="34" charset="0"/>
              </a:rPr>
              <a:t>лікарських</a:t>
            </a:r>
            <a:r>
              <a:rPr lang="ru-RU" sz="3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 err="1">
                <a:latin typeface="Calibri" panose="020F0502020204030204" pitchFamily="34" charset="0"/>
                <a:cs typeface="Calibri" panose="020F0502020204030204" pitchFamily="34" charset="0"/>
              </a:rPr>
              <a:t>засобів</a:t>
            </a:r>
            <a:r>
              <a:rPr lang="ru-RU" sz="36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3600" dirty="0" err="1">
                <a:latin typeface="Calibri" panose="020F0502020204030204" pitchFamily="34" charset="0"/>
                <a:cs typeface="Calibri" panose="020F0502020204030204" pitchFamily="34" charset="0"/>
              </a:rPr>
              <a:t>симптоми</a:t>
            </a:r>
            <a:r>
              <a:rPr lang="ru-RU" sz="3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 err="1">
                <a:latin typeface="Calibri" panose="020F0502020204030204" pitchFamily="34" charset="0"/>
                <a:cs typeface="Calibri" panose="020F0502020204030204" pitchFamily="34" charset="0"/>
              </a:rPr>
              <a:t>передозування</a:t>
            </a:r>
            <a:r>
              <a:rPr lang="ru-RU" sz="36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3600" dirty="0" err="1">
                <a:latin typeface="Calibri" panose="020F0502020204030204" pitchFamily="34" charset="0"/>
                <a:cs typeface="Calibri" panose="020F0502020204030204" pitchFamily="34" charset="0"/>
              </a:rPr>
              <a:t>вміти</a:t>
            </a:r>
            <a:r>
              <a:rPr lang="ru-RU" sz="3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 err="1">
                <a:latin typeface="Calibri" panose="020F0502020204030204" pitchFamily="34" charset="0"/>
                <a:cs typeface="Calibri" panose="020F0502020204030204" pitchFamily="34" charset="0"/>
              </a:rPr>
              <a:t>профілактувати</a:t>
            </a:r>
            <a:r>
              <a:rPr lang="ru-RU" sz="3600" dirty="0">
                <a:latin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3600" dirty="0" err="1">
                <a:latin typeface="Calibri" panose="020F0502020204030204" pitchFamily="34" charset="0"/>
                <a:cs typeface="Calibri" panose="020F0502020204030204" pitchFamily="34" charset="0"/>
              </a:rPr>
              <a:t>лікувати</a:t>
            </a:r>
            <a:r>
              <a:rPr lang="ru-RU" sz="3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 err="1">
                <a:latin typeface="Calibri" panose="020F0502020204030204" pitchFamily="34" charset="0"/>
                <a:cs typeface="Calibri" panose="020F0502020204030204" pitchFamily="34" charset="0"/>
              </a:rPr>
              <a:t>такі</a:t>
            </a:r>
            <a:r>
              <a:rPr lang="ru-RU" sz="3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 err="1">
                <a:latin typeface="Calibri" panose="020F0502020204030204" pitchFamily="34" charset="0"/>
                <a:cs typeface="Calibri" panose="020F0502020204030204" pitchFamily="34" charset="0"/>
              </a:rPr>
              <a:t>ускладнення</a:t>
            </a:r>
            <a:r>
              <a:rPr lang="ru-RU" sz="3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 err="1">
                <a:latin typeface="Calibri" panose="020F0502020204030204" pitchFamily="34" charset="0"/>
                <a:cs typeface="Calibri" panose="020F0502020204030204" pitchFamily="34" charset="0"/>
              </a:rPr>
              <a:t>фармакотерапії</a:t>
            </a:r>
            <a:endParaRPr lang="uk-UA" sz="3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lvl="0" indent="0">
              <a:buNone/>
            </a:pPr>
            <a:endParaRPr lang="uk-UA" i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0398" y="2408390"/>
            <a:ext cx="4394510" cy="245099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 Ковальчук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Ліна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Олександрівна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Перлова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Анна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Василівна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ru-RU" sz="28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</a:p>
          <a:p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вул. Стуса 2/19</a:t>
            </a:r>
          </a:p>
          <a:p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терапевтичної стоматології</a:t>
            </a:r>
          </a:p>
          <a:p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  <a:hlinkClick r:id="rId2"/>
              </a:rPr>
              <a:t>terstom@vnmu.edu.ua</a:t>
            </a:r>
            <a:endParaRPr lang="uk-UA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200</TotalTime>
  <Words>471</Words>
  <Application>Microsoft Office PowerPoint</Application>
  <PresentationFormat>Широкоэкранный</PresentationFormat>
  <Paragraphs>57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Calibri</vt:lpstr>
      <vt:lpstr>Corbel</vt:lpstr>
      <vt:lpstr>Gill Sans MT</vt:lpstr>
      <vt:lpstr>Parcel</vt:lpstr>
      <vt:lpstr>ВК №5.4. </vt:lpstr>
      <vt:lpstr>Паспорт ОСВІТНЬОГО Компонента  ВК №5.4.«ФАРМАКОТЕРАПІЯ В ТЕРАПЕВТИЧНІЙ СТОМАТОЛОГІЇ»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Ростислав Иванов</cp:lastModifiedBy>
  <cp:revision>28</cp:revision>
  <dcterms:created xsi:type="dcterms:W3CDTF">2026-04-08T10:22:59Z</dcterms:created>
  <dcterms:modified xsi:type="dcterms:W3CDTF">2026-09-18T08:35:31Z</dcterms:modified>
</cp:coreProperties>
</file>