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tags/tag25.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6"/>
  </p:notesMasterIdLst>
  <p:sldIdLst>
    <p:sldId id="256" r:id="rId2"/>
    <p:sldId id="257" r:id="rId3"/>
    <p:sldId id="258" r:id="rId4"/>
    <p:sldId id="273" r:id="rId5"/>
    <p:sldId id="274" r:id="rId6"/>
    <p:sldId id="314" r:id="rId7"/>
    <p:sldId id="260" r:id="rId8"/>
    <p:sldId id="262" r:id="rId9"/>
    <p:sldId id="261" r:id="rId10"/>
    <p:sldId id="263" r:id="rId11"/>
    <p:sldId id="264" r:id="rId12"/>
    <p:sldId id="265" r:id="rId13"/>
    <p:sldId id="266" r:id="rId14"/>
    <p:sldId id="267" r:id="rId15"/>
    <p:sldId id="269" r:id="rId16"/>
    <p:sldId id="268" r:id="rId17"/>
    <p:sldId id="270" r:id="rId18"/>
    <p:sldId id="271" r:id="rId19"/>
    <p:sldId id="280" r:id="rId20"/>
    <p:sldId id="279"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2" r:id="rId52"/>
    <p:sldId id="311" r:id="rId53"/>
    <p:sldId id="313" r:id="rId54"/>
    <p:sldId id="276" r:id="rId5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10E0"/>
    <a:srgbClr val="0B0462"/>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1BA977-C740-444F-83AE-37E108AA3DBC}" type="datetimeFigureOut">
              <a:rPr lang="ru-RU" smtClean="0"/>
              <a:pPr/>
              <a:t>09.04.2023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1438A3-BAA1-41CF-B69F-16261244F11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44867235-E07D-4B27-AFA8-B198580026A8}" type="slidenum">
              <a:rPr lang="ru-RU" altLang="ru-RU">
                <a:latin typeface="Arial" panose="020B0604020202020204" pitchFamily="34" charset="0"/>
              </a:rPr>
              <a:pPr/>
              <a:t>19</a:t>
            </a:fld>
            <a:endParaRPr lang="ru-RU" altLang="ru-RU">
              <a:latin typeface="Arial" panose="020B0604020202020204" pitchFamily="34" charset="0"/>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005609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397E6EB0-E465-4757-8708-8E7DDB4D3B6F}" type="slidenum">
              <a:rPr lang="ru-RU" altLang="ru-RU">
                <a:latin typeface="Arial" panose="020B0604020202020204" pitchFamily="34" charset="0"/>
              </a:rPr>
              <a:pPr/>
              <a:t>20</a:t>
            </a:fld>
            <a:endParaRPr lang="ru-RU" altLang="ru-RU">
              <a:latin typeface="Arial" panose="020B060402020202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27546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DF63FDD7-C1C1-4587-B13E-C7DA46242B1A}" type="slidenum">
              <a:rPr lang="ru-RU" altLang="ru-RU">
                <a:latin typeface="Arial" panose="020B0604020202020204" pitchFamily="34" charset="0"/>
              </a:rPr>
              <a:pPr/>
              <a:t>21</a:t>
            </a:fld>
            <a:endParaRPr lang="ru-RU" altLang="ru-RU">
              <a:latin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807198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806C76D5-708D-464E-8469-4E86E59B2677}" type="slidenum">
              <a:rPr lang="ru-RU" altLang="ru-RU">
                <a:latin typeface="Arial" panose="020B0604020202020204" pitchFamily="34" charset="0"/>
              </a:rPr>
              <a:pPr/>
              <a:t>22</a:t>
            </a:fld>
            <a:endParaRPr lang="ru-RU" altLang="ru-RU">
              <a:latin typeface="Arial" panose="020B0604020202020204" pitchFamily="34" charset="0"/>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2229455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4A714882-3CB5-4BEB-96C1-1E8C0A22720A}" type="slidenum">
              <a:rPr lang="ru-RU" altLang="ru-RU">
                <a:latin typeface="Arial" panose="020B0604020202020204" pitchFamily="34" charset="0"/>
              </a:rPr>
              <a:pPr/>
              <a:t>23</a:t>
            </a:fld>
            <a:endParaRPr lang="ru-RU" altLang="ru-RU">
              <a:latin typeface="Arial" panose="020B0604020202020204" pitchFamily="34"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2971115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FD62CBE8-BB65-4172-A4B4-DC7A12BBEE90}" type="slidenum">
              <a:rPr lang="ru-RU" altLang="ru-RU">
                <a:latin typeface="Arial" panose="020B0604020202020204" pitchFamily="34" charset="0"/>
              </a:rPr>
              <a:pPr/>
              <a:t>25</a:t>
            </a:fld>
            <a:endParaRPr lang="ru-RU" altLang="ru-RU">
              <a:latin typeface="Arial" panose="020B0604020202020204" pitchFamily="34"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486591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D592C630-D837-474D-8EDF-00899012D9A1}" type="slidenum">
              <a:rPr lang="ru-RU" altLang="ru-RU">
                <a:latin typeface="Arial" panose="020B0604020202020204" pitchFamily="34" charset="0"/>
              </a:rPr>
              <a:pPr/>
              <a:t>26</a:t>
            </a:fld>
            <a:endParaRPr lang="ru-RU" altLang="ru-RU">
              <a:latin typeface="Arial" panose="020B0604020202020204" pitchFamily="34" charset="0"/>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2112137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CF9D7F5F-43C9-44F9-80B1-D318606C1867}" type="slidenum">
              <a:rPr lang="ru-RU" altLang="ru-RU">
                <a:latin typeface="Arial" panose="020B0604020202020204" pitchFamily="34" charset="0"/>
              </a:rPr>
              <a:pPr/>
              <a:t>27</a:t>
            </a:fld>
            <a:endParaRPr lang="ru-RU" altLang="ru-RU">
              <a:latin typeface="Arial" panose="020B0604020202020204" pitchFamily="34"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4097173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B4DDAE80-E1A5-466B-AAEA-7C73A2CADE28}" type="slidenum">
              <a:rPr lang="ru-RU" altLang="ru-RU">
                <a:latin typeface="Arial" panose="020B0604020202020204" pitchFamily="34" charset="0"/>
              </a:rPr>
              <a:pPr/>
              <a:t>28</a:t>
            </a:fld>
            <a:endParaRPr lang="ru-RU" altLang="ru-RU">
              <a:latin typeface="Arial" panose="020B0604020202020204" pitchFamily="34"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477336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41594F76-B618-48F3-91C6-6CD5B786B117}" type="slidenum">
              <a:rPr lang="ru-RU" altLang="ru-RU">
                <a:latin typeface="Arial" panose="020B0604020202020204" pitchFamily="34" charset="0"/>
              </a:rPr>
              <a:pPr/>
              <a:t>29</a:t>
            </a:fld>
            <a:endParaRPr lang="ru-RU" altLang="ru-RU">
              <a:latin typeface="Arial" panose="020B0604020202020204"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4862789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DE250A83-630A-4C61-A725-4690274678EE}" type="slidenum">
              <a:rPr lang="ru-RU" altLang="ru-RU">
                <a:latin typeface="Arial" panose="020B0604020202020204" pitchFamily="34" charset="0"/>
              </a:rPr>
              <a:pPr/>
              <a:t>30</a:t>
            </a:fld>
            <a:endParaRPr lang="ru-RU" altLang="ru-RU">
              <a:latin typeface="Arial" panose="020B0604020202020204" pitchFamily="34"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9290236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560935F1-3224-44E7-B032-5BDBDD3B6AAE}" type="slidenum">
              <a:rPr lang="ru-RU" altLang="ru-RU">
                <a:latin typeface="Arial" panose="020B0604020202020204" pitchFamily="34" charset="0"/>
              </a:rPr>
              <a:pPr/>
              <a:t>32</a:t>
            </a:fld>
            <a:endParaRPr lang="ru-RU" altLang="ru-RU">
              <a:latin typeface="Arial" panose="020B0604020202020204"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285006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10012F80-8907-41F3-B759-9203CD1F8CBA}" type="slidenum">
              <a:rPr lang="ru-RU" altLang="ru-RU">
                <a:latin typeface="Arial" panose="020B0604020202020204" pitchFamily="34" charset="0"/>
              </a:rPr>
              <a:pPr/>
              <a:t>34</a:t>
            </a:fld>
            <a:endParaRPr lang="ru-RU" altLang="ru-RU">
              <a:latin typeface="Arial" panose="020B0604020202020204" pitchFamily="34"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646639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CE6C17CC-5A04-4E09-9220-3BA6F654387C}" type="slidenum">
              <a:rPr lang="ru-RU" altLang="ru-RU">
                <a:latin typeface="Arial" panose="020B0604020202020204" pitchFamily="34" charset="0"/>
              </a:rPr>
              <a:pPr/>
              <a:t>39</a:t>
            </a:fld>
            <a:endParaRPr lang="ru-RU" altLang="ru-RU">
              <a:latin typeface="Arial" panose="020B0604020202020204" pitchFamily="34"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377018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9B7D25FE-F83A-4F2C-94AD-E574B4CEDDE8}" type="slidenum">
              <a:rPr lang="ru-RU" altLang="ru-RU">
                <a:latin typeface="Arial" panose="020B0604020202020204" pitchFamily="34" charset="0"/>
              </a:rPr>
              <a:pPr/>
              <a:t>40</a:t>
            </a:fld>
            <a:endParaRPr lang="ru-RU" altLang="ru-RU">
              <a:latin typeface="Arial" panose="020B0604020202020204" pitchFamily="34"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699765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1BCCB96B-4385-420C-8012-5C5CD3613B85}" type="slidenum">
              <a:rPr lang="ru-RU" altLang="ru-RU">
                <a:latin typeface="Arial" panose="020B0604020202020204" pitchFamily="34" charset="0"/>
              </a:rPr>
              <a:pPr/>
              <a:t>41</a:t>
            </a:fld>
            <a:endParaRPr lang="ru-RU" altLang="ru-RU">
              <a:latin typeface="Arial" panose="020B0604020202020204" pitchFamily="34"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2337290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D8438F01-8030-4CE1-801A-C493A1A52A1A}" type="slidenum">
              <a:rPr lang="ru-RU" altLang="ru-RU">
                <a:latin typeface="Arial" panose="020B0604020202020204" pitchFamily="34" charset="0"/>
              </a:rPr>
              <a:pPr/>
              <a:t>42</a:t>
            </a:fld>
            <a:endParaRPr lang="ru-RU" altLang="ru-RU">
              <a:latin typeface="Arial" panose="020B0604020202020204"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2495307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5B071009-96F3-41DA-95D6-0AEAE0DACE12}" type="slidenum">
              <a:rPr lang="ru-RU" altLang="ru-RU">
                <a:latin typeface="Arial" panose="020B0604020202020204" pitchFamily="34" charset="0"/>
              </a:rPr>
              <a:pPr/>
              <a:t>43</a:t>
            </a:fld>
            <a:endParaRPr lang="ru-RU" altLang="ru-RU">
              <a:latin typeface="Arial" panose="020B0604020202020204" pitchFamily="34"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6070549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A40BC550-B242-4C6E-8AD4-CBC9CDB81DAD}" type="slidenum">
              <a:rPr lang="ru-RU" altLang="ru-RU" smtClean="0">
                <a:latin typeface="Arial" panose="020B0604020202020204" pitchFamily="34" charset="0"/>
              </a:rPr>
              <a:pPr/>
              <a:t>44</a:t>
            </a:fld>
            <a:endParaRPr lang="ru-RU" altLang="ru-RU" smtClean="0">
              <a:latin typeface="Arial" panose="020B0604020202020204" pitchFamily="34" charset="0"/>
            </a:endParaRPr>
          </a:p>
        </p:txBody>
      </p:sp>
      <p:sp>
        <p:nvSpPr>
          <p:cNvPr id="66563" name="Rectangle 2"/>
          <p:cNvSpPr>
            <a:spLocks noRot="1" noChangeArrowheads="1" noTextEdit="1"/>
          </p:cNvSpPr>
          <p:nvPr>
            <p:ph type="sldImg"/>
          </p:nvPr>
        </p:nvSpPr>
        <p:spPr>
          <a:ln/>
        </p:spPr>
      </p:sp>
      <p:sp>
        <p:nvSpPr>
          <p:cNvPr id="665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356826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C1AD0C83-C657-4657-8DE8-11A1D9C1C04F}" type="slidenum">
              <a:rPr lang="ru-RU" altLang="ru-RU" smtClean="0">
                <a:latin typeface="Arial" panose="020B0604020202020204" pitchFamily="34" charset="0"/>
              </a:rPr>
              <a:pPr/>
              <a:t>46</a:t>
            </a:fld>
            <a:endParaRPr lang="ru-RU" altLang="ru-RU" smtClean="0">
              <a:latin typeface="Arial" panose="020B0604020202020204" pitchFamily="34" charset="0"/>
            </a:endParaRPr>
          </a:p>
        </p:txBody>
      </p:sp>
      <p:sp>
        <p:nvSpPr>
          <p:cNvPr id="69635" name="Rectangle 2"/>
          <p:cNvSpPr>
            <a:spLocks noRot="1" noChangeArrowheads="1" noTextEdit="1"/>
          </p:cNvSpPr>
          <p:nvPr>
            <p:ph type="sldImg"/>
          </p:nvPr>
        </p:nvSpPr>
        <p:spPr>
          <a:ln/>
        </p:spPr>
      </p:sp>
      <p:sp>
        <p:nvSpPr>
          <p:cNvPr id="696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5743983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5336F545-698E-4BE9-B3A3-A443F8DB305F}" type="slidenum">
              <a:rPr lang="ru-RU" altLang="ru-RU" smtClean="0">
                <a:latin typeface="Arial" panose="020B0604020202020204" pitchFamily="34" charset="0"/>
              </a:rPr>
              <a:pPr/>
              <a:t>47</a:t>
            </a:fld>
            <a:endParaRPr lang="ru-RU" altLang="ru-RU" smtClean="0">
              <a:latin typeface="Arial" panose="020B0604020202020204" pitchFamily="34" charset="0"/>
            </a:endParaRPr>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321706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942E9425-87E2-45FD-BE03-55B840962AD0}" type="slidenum">
              <a:rPr lang="ru-RU" altLang="ru-RU" smtClean="0">
                <a:latin typeface="Arial" panose="020B0604020202020204" pitchFamily="34" charset="0"/>
              </a:rPr>
              <a:pPr/>
              <a:t>48</a:t>
            </a:fld>
            <a:endParaRPr lang="ru-RU" altLang="ru-RU" smtClean="0">
              <a:latin typeface="Arial" panose="020B0604020202020204" pitchFamily="34" charset="0"/>
            </a:endParaRPr>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16564642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6517010B-87F6-4887-A0B2-2DD3E93E12AF}" type="slidenum">
              <a:rPr lang="ru-RU" altLang="ru-RU" smtClean="0">
                <a:latin typeface="Arial" panose="020B0604020202020204" pitchFamily="34" charset="0"/>
              </a:rPr>
              <a:pPr/>
              <a:t>49</a:t>
            </a:fld>
            <a:endParaRPr lang="ru-RU" altLang="ru-RU" smtClean="0">
              <a:latin typeface="Arial" panose="020B0604020202020204" pitchFamily="34" charset="0"/>
            </a:endParaRPr>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330071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BEBEA283-C9F7-452F-88F1-2F9C61256BF4}" type="slidenum">
              <a:rPr lang="ru-RU" altLang="ru-RU" smtClean="0">
                <a:latin typeface="Arial" panose="020B0604020202020204" pitchFamily="34" charset="0"/>
              </a:rPr>
              <a:pPr/>
              <a:t>50</a:t>
            </a:fld>
            <a:endParaRPr lang="ru-RU" altLang="ru-RU" smtClean="0">
              <a:latin typeface="Arial" panose="020B0604020202020204" pitchFamily="34" charset="0"/>
            </a:endParaRPr>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42915465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fld id="{9EA2A625-7FB4-43B1-B19A-349D983F58DA}" type="slidenum">
              <a:rPr lang="ru-RU" altLang="ru-RU" smtClean="0">
                <a:latin typeface="Arial" panose="020B0604020202020204" pitchFamily="34" charset="0"/>
              </a:rPr>
              <a:pPr/>
              <a:t>51</a:t>
            </a:fld>
            <a:endParaRPr lang="ru-RU" altLang="ru-RU" smtClean="0">
              <a:latin typeface="Arial" panose="020B0604020202020204" pitchFamily="34" charset="0"/>
            </a:endParaRPr>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latin typeface="Arial" panose="020B0604020202020204" pitchFamily="34" charset="0"/>
            </a:endParaRPr>
          </a:p>
        </p:txBody>
      </p:sp>
    </p:spTree>
    <p:extLst>
      <p:ext uri="{BB962C8B-B14F-4D97-AF65-F5344CB8AC3E}">
        <p14:creationId xmlns:p14="http://schemas.microsoft.com/office/powerpoint/2010/main" val="4048240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6AE782F6-E680-4FA6-B648-EE555C4CD969}" type="datetimeFigureOut">
              <a:rPr lang="ru-RU" smtClean="0"/>
              <a:pPr/>
              <a:t>09.04.2023</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5EAA0A14-779B-4CCB-99EA-E4029522D736}"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6AE782F6-E680-4FA6-B648-EE555C4CD969}" type="datetimeFigureOut">
              <a:rPr lang="ru-RU" smtClean="0"/>
              <a:pPr/>
              <a:t>09.04.2023</a:t>
            </a:fld>
            <a:endParaRPr lang="ru-RU"/>
          </a:p>
        </p:txBody>
      </p:sp>
      <p:sp>
        <p:nvSpPr>
          <p:cNvPr id="9" name="Номер слайда 8"/>
          <p:cNvSpPr>
            <a:spLocks noGrp="1"/>
          </p:cNvSpPr>
          <p:nvPr>
            <p:ph type="sldNum" sz="quarter" idx="15"/>
          </p:nvPr>
        </p:nvSpPr>
        <p:spPr/>
        <p:txBody>
          <a:bodyPr rtlCol="0"/>
          <a:lstStyle/>
          <a:p>
            <a:fld id="{5EAA0A14-779B-4CCB-99EA-E4029522D736}"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6AE782F6-E680-4FA6-B648-EE555C4CD969}" type="datetimeFigureOut">
              <a:rPr lang="ru-RU" smtClean="0"/>
              <a:pPr/>
              <a:t>09.04.2023</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5EAA0A14-779B-4CCB-99EA-E4029522D736}"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6AE782F6-E680-4FA6-B648-EE555C4CD969}" type="datetimeFigureOut">
              <a:rPr lang="ru-RU" smtClean="0"/>
              <a:pPr/>
              <a:t>09.04.2023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EAA0A14-779B-4CCB-99EA-E4029522D736}"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6AE782F6-E680-4FA6-B648-EE555C4CD969}" type="datetimeFigureOut">
              <a:rPr lang="ru-RU" smtClean="0"/>
              <a:pPr/>
              <a:t>09.04.2023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EAA0A14-779B-4CCB-99EA-E4029522D736}"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6AE782F6-E680-4FA6-B648-EE555C4CD969}" type="datetimeFigureOut">
              <a:rPr lang="ru-RU" smtClean="0"/>
              <a:pPr/>
              <a:t>09.04.2023</a:t>
            </a:fld>
            <a:endParaRPr lang="ru-RU"/>
          </a:p>
        </p:txBody>
      </p:sp>
      <p:sp>
        <p:nvSpPr>
          <p:cNvPr id="7" name="Номер слайда 6"/>
          <p:cNvSpPr>
            <a:spLocks noGrp="1"/>
          </p:cNvSpPr>
          <p:nvPr>
            <p:ph type="sldNum" sz="quarter" idx="11"/>
          </p:nvPr>
        </p:nvSpPr>
        <p:spPr/>
        <p:txBody>
          <a:bodyPr rtlCol="0"/>
          <a:lstStyle/>
          <a:p>
            <a:fld id="{5EAA0A14-779B-4CCB-99EA-E4029522D736}"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AE782F6-E680-4FA6-B648-EE555C4CD969}" type="datetimeFigureOut">
              <a:rPr lang="ru-RU" smtClean="0"/>
              <a:pPr/>
              <a:t>09.04.2023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EAA0A14-779B-4CCB-99EA-E4029522D73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6AE782F6-E680-4FA6-B648-EE555C4CD969}" type="datetimeFigureOut">
              <a:rPr lang="ru-RU" smtClean="0"/>
              <a:pPr/>
              <a:t>09.04.2023</a:t>
            </a:fld>
            <a:endParaRPr lang="ru-RU"/>
          </a:p>
        </p:txBody>
      </p:sp>
      <p:sp>
        <p:nvSpPr>
          <p:cNvPr id="22" name="Номер слайда 21"/>
          <p:cNvSpPr>
            <a:spLocks noGrp="1"/>
          </p:cNvSpPr>
          <p:nvPr>
            <p:ph type="sldNum" sz="quarter" idx="15"/>
          </p:nvPr>
        </p:nvSpPr>
        <p:spPr/>
        <p:txBody>
          <a:bodyPr rtlCol="0"/>
          <a:lstStyle/>
          <a:p>
            <a:fld id="{5EAA0A14-779B-4CCB-99EA-E4029522D736}"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6AE782F6-E680-4FA6-B648-EE555C4CD969}" type="datetimeFigureOut">
              <a:rPr lang="ru-RU" smtClean="0"/>
              <a:pPr/>
              <a:t>09.04.2023</a:t>
            </a:fld>
            <a:endParaRPr lang="ru-RU"/>
          </a:p>
        </p:txBody>
      </p:sp>
      <p:sp>
        <p:nvSpPr>
          <p:cNvPr id="18" name="Номер слайда 17"/>
          <p:cNvSpPr>
            <a:spLocks noGrp="1"/>
          </p:cNvSpPr>
          <p:nvPr>
            <p:ph type="sldNum" sz="quarter" idx="11"/>
          </p:nvPr>
        </p:nvSpPr>
        <p:spPr/>
        <p:txBody>
          <a:bodyPr rtlCol="0"/>
          <a:lstStyle/>
          <a:p>
            <a:fld id="{5EAA0A14-779B-4CCB-99EA-E4029522D736}"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AE782F6-E680-4FA6-B648-EE555C4CD969}" type="datetimeFigureOut">
              <a:rPr lang="ru-RU" smtClean="0"/>
              <a:pPr/>
              <a:t>09.04.2023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AA0A14-779B-4CCB-99EA-E4029522D73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AE782F6-E680-4FA6-B648-EE555C4CD969}" type="datetimeFigureOut">
              <a:rPr lang="ru-RU" smtClean="0"/>
              <a:pPr/>
              <a:t>09.04.2023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AA0A14-779B-4CCB-99EA-E4029522D736}"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a:t>Образец заголовка</a:t>
            </a:r>
          </a:p>
        </p:txBody>
      </p:sp>
      <p:sp>
        <p:nvSpPr>
          <p:cNvPr id="3" name="Текст 2"/>
          <p:cNvSpPr>
            <a:spLocks noGrp="1"/>
          </p:cNvSpPr>
          <p:nvPr>
            <p:ph type="body" sz="half" idx="1"/>
          </p:nvPr>
        </p:nvSpPr>
        <p:spPr>
          <a:xfrm>
            <a:off x="457200" y="1600200"/>
            <a:ext cx="4038600" cy="45259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4AE67BA2-55C4-465B-B309-7FCEBAE552CF}" type="slidenum">
              <a:rPr lang="ru-RU" altLang="ru-RU"/>
              <a:pPr>
                <a:defRPr/>
              </a:pPr>
              <a:t>‹#›</a:t>
            </a:fld>
            <a:endParaRPr lang="ru-RU" altLang="ru-RU"/>
          </a:p>
        </p:txBody>
      </p:sp>
    </p:spTree>
    <p:extLst>
      <p:ext uri="{BB962C8B-B14F-4D97-AF65-F5344CB8AC3E}">
        <p14:creationId xmlns:p14="http://schemas.microsoft.com/office/powerpoint/2010/main" val="2070863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AE782F6-E680-4FA6-B648-EE555C4CD969}" type="datetimeFigureOut">
              <a:rPr lang="ru-RU" smtClean="0"/>
              <a:pPr/>
              <a:t>09.04.2023</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EAA0A14-779B-4CCB-99EA-E4029522D73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10.jpeg"/><Relationship Id="rId4" Type="http://schemas.openxmlformats.org/officeDocument/2006/relationships/hyperlink" Target="http://www.tiensmed.ru/news/uimg/4b/besplodie%2021.jpg" TargetMode="Externa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5.xml"/><Relationship Id="rId1" Type="http://schemas.openxmlformats.org/officeDocument/2006/relationships/vmlDrawing" Target="../drawings/vmlDrawing1.vml"/><Relationship Id="rId6" Type="http://schemas.openxmlformats.org/officeDocument/2006/relationships/image" Target="../media/image12.wmf"/><Relationship Id="rId5" Type="http://schemas.openxmlformats.org/officeDocument/2006/relationships/oleObject" Target="../embeddings/oleObject1.bin"/><Relationship Id="rId4" Type="http://schemas.openxmlformats.org/officeDocument/2006/relationships/notesSlide" Target="../notesSlides/notesSlide5.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15.jpeg"/></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24.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17.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25.jpeg"/></Relationships>
</file>

<file path=ppt/slides/_rels/slide5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8000" r="-18000"/>
          </a:stretch>
        </a:blipFill>
        <a:effectLst/>
      </p:bgPr>
    </p:bg>
    <p:spTree>
      <p:nvGrpSpPr>
        <p:cNvPr id="1" name=""/>
        <p:cNvGrpSpPr/>
        <p:nvPr/>
      </p:nvGrpSpPr>
      <p:grpSpPr>
        <a:xfrm>
          <a:off x="0" y="0"/>
          <a:ext cx="0" cy="0"/>
          <a:chOff x="0" y="0"/>
          <a:chExt cx="0" cy="0"/>
        </a:xfrm>
      </p:grpSpPr>
      <p:pic>
        <p:nvPicPr>
          <p:cNvPr id="4" name="Рисунок 3" descr="20180403_133303.jpg"/>
          <p:cNvPicPr>
            <a:picLocks noChangeAspect="1"/>
          </p:cNvPicPr>
          <p:nvPr/>
        </p:nvPicPr>
        <p:blipFill>
          <a:blip r:embed="rId3" cstate="print"/>
          <a:stretch>
            <a:fillRect/>
          </a:stretch>
        </p:blipFill>
        <p:spPr>
          <a:xfrm>
            <a:off x="2195736" y="620688"/>
            <a:ext cx="6048672" cy="6048672"/>
          </a:xfrm>
          <a:prstGeom prst="rect">
            <a:avLst/>
          </a:prstGeom>
          <a:solidFill>
            <a:schemeClr val="accent2">
              <a:lumMod val="60000"/>
              <a:lumOff val="40000"/>
            </a:schemeClr>
          </a:solidFill>
        </p:spPr>
      </p:pic>
      <p:sp>
        <p:nvSpPr>
          <p:cNvPr id="2" name="Заголовок 1"/>
          <p:cNvSpPr>
            <a:spLocks noGrp="1"/>
          </p:cNvSpPr>
          <p:nvPr>
            <p:ph type="ctrTitle"/>
          </p:nvPr>
        </p:nvSpPr>
        <p:spPr>
          <a:xfrm>
            <a:off x="2195736" y="332656"/>
            <a:ext cx="6120680" cy="1196752"/>
          </a:xfrm>
          <a:solidFill>
            <a:srgbClr val="FFCCCC"/>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pPr algn="ctr"/>
            <a:r>
              <a:rPr lang="uk-UA" sz="2400" dirty="0" smtClean="0">
                <a:solidFill>
                  <a:schemeClr val="tx1"/>
                </a:solidFill>
                <a:latin typeface="Batang" pitchFamily="18" charset="-127"/>
                <a:ea typeface="Batang" pitchFamily="18" charset="-127"/>
              </a:rPr>
              <a:t>Фізіологічні  особливості розвитку  репродуктивної </a:t>
            </a:r>
            <a:r>
              <a:rPr lang="uk-UA" sz="2400" dirty="0" smtClean="0">
                <a:solidFill>
                  <a:schemeClr val="tx1"/>
                </a:solidFill>
                <a:latin typeface="Batang" pitchFamily="18" charset="-127"/>
                <a:ea typeface="Batang" pitchFamily="18" charset="-127"/>
              </a:rPr>
              <a:t>системи</a:t>
            </a:r>
            <a:endParaRPr lang="ru-RU" sz="2400" dirty="0">
              <a:solidFill>
                <a:schemeClr val="tx1"/>
              </a:solidFill>
              <a:latin typeface="Batang" pitchFamily="18" charset="-127"/>
              <a:ea typeface="Batang" pitchFamily="18" charset="-127"/>
            </a:endParaRPr>
          </a:p>
        </p:txBody>
      </p:sp>
      <p:sp>
        <p:nvSpPr>
          <p:cNvPr id="3" name="Подзаголовок 2"/>
          <p:cNvSpPr>
            <a:spLocks noGrp="1"/>
          </p:cNvSpPr>
          <p:nvPr>
            <p:ph type="subTitle" idx="1"/>
          </p:nvPr>
        </p:nvSpPr>
        <p:spPr>
          <a:xfrm>
            <a:off x="6012160" y="5661248"/>
            <a:ext cx="2952328" cy="1080120"/>
          </a:xfrm>
          <a:solidFill>
            <a:srgbClr val="FFCCCC"/>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pPr algn="ctr"/>
            <a:endParaRPr lang="uk-UA" sz="1200" b="0" dirty="0" smtClean="0">
              <a:solidFill>
                <a:schemeClr val="tx1"/>
              </a:solidFill>
              <a:latin typeface="Arial Unicode MS" pitchFamily="34" charset="-128"/>
              <a:ea typeface="Arial Unicode MS" pitchFamily="34" charset="-128"/>
              <a:cs typeface="Arial Unicode MS" pitchFamily="34" charset="-128"/>
            </a:endParaRPr>
          </a:p>
          <a:p>
            <a:pPr algn="ctr"/>
            <a:r>
              <a:rPr lang="uk-UA" sz="1200" dirty="0" smtClean="0">
                <a:solidFill>
                  <a:schemeClr val="tx1"/>
                </a:solidFill>
                <a:latin typeface="Arial Unicode MS" pitchFamily="34" charset="-128"/>
                <a:ea typeface="Arial Unicode MS" pitchFamily="34" charset="-128"/>
                <a:cs typeface="Arial Unicode MS" pitchFamily="34" charset="-128"/>
              </a:rPr>
              <a:t>Професор,доктор медичних наук   </a:t>
            </a:r>
            <a:endParaRPr lang="uk-UA" sz="1200" dirty="0" smtClean="0">
              <a:solidFill>
                <a:schemeClr val="tx1"/>
              </a:solidFill>
              <a:latin typeface="Arial Unicode MS" pitchFamily="34" charset="-128"/>
              <a:ea typeface="Arial Unicode MS" pitchFamily="34" charset="-128"/>
              <a:cs typeface="Arial Unicode MS" pitchFamily="34" charset="-128"/>
            </a:endParaRPr>
          </a:p>
          <a:p>
            <a:pPr algn="ctr"/>
            <a:r>
              <a:rPr lang="uk-UA" sz="1600" dirty="0" err="1" smtClean="0">
                <a:solidFill>
                  <a:schemeClr val="tx1"/>
                </a:solidFill>
              </a:rPr>
              <a:t>Дзісь</a:t>
            </a:r>
            <a:r>
              <a:rPr lang="uk-UA" sz="1600" dirty="0" smtClean="0">
                <a:solidFill>
                  <a:schemeClr val="tx1"/>
                </a:solidFill>
              </a:rPr>
              <a:t> </a:t>
            </a:r>
            <a:r>
              <a:rPr lang="uk-UA" sz="1600" dirty="0" smtClean="0">
                <a:solidFill>
                  <a:schemeClr val="tx1"/>
                </a:solidFill>
              </a:rPr>
              <a:t>Наталія Петрівна</a:t>
            </a:r>
            <a:endParaRPr lang="ru-RU" sz="1600" dirty="0">
              <a:solidFill>
                <a:schemeClr val="tx1"/>
              </a:solidFill>
            </a:endParaRPr>
          </a:p>
        </p:txBody>
      </p:sp>
      <p:sp>
        <p:nvSpPr>
          <p:cNvPr id="5" name="Прямоугольник 4"/>
          <p:cNvSpPr/>
          <p:nvPr/>
        </p:nvSpPr>
        <p:spPr>
          <a:xfrm>
            <a:off x="0" y="116632"/>
            <a:ext cx="9144000" cy="43204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uk-UA" sz="1200" dirty="0" smtClean="0">
              <a:latin typeface="Arial Unicode MS" pitchFamily="34" charset="-128"/>
              <a:ea typeface="Arial Unicode MS" pitchFamily="34" charset="-128"/>
              <a:cs typeface="Arial Unicode MS" pitchFamily="34" charset="-128"/>
            </a:endParaRPr>
          </a:p>
          <a:p>
            <a:pPr algn="ctr"/>
            <a:r>
              <a:rPr lang="uk-UA" sz="1200" b="1" dirty="0" smtClean="0">
                <a:latin typeface="Arial Unicode MS" pitchFamily="34" charset="-128"/>
                <a:ea typeface="Arial Unicode MS" pitchFamily="34" charset="-128"/>
                <a:cs typeface="Arial Unicode MS" pitchFamily="34" charset="-128"/>
              </a:rPr>
              <a:t>КАФЕДРА  АКУШЕРСТВА  ТА  ГІНЕКОЛОГІЇ  № 2</a:t>
            </a:r>
            <a:endParaRPr lang="en-US" sz="1200" b="1" dirty="0" smtClean="0">
              <a:latin typeface="Arial Unicode MS" pitchFamily="34" charset="-128"/>
              <a:ea typeface="Arial Unicode MS" pitchFamily="34" charset="-128"/>
              <a:cs typeface="Arial Unicode MS" pitchFamily="34" charset="-128"/>
            </a:endParaRPr>
          </a:p>
          <a:p>
            <a:pPr algn="ctr"/>
            <a:r>
              <a:rPr lang="uk-UA" sz="1200" b="1" dirty="0" smtClean="0">
                <a:latin typeface="Arial Unicode MS" pitchFamily="34" charset="-128"/>
                <a:ea typeface="Arial Unicode MS" pitchFamily="34" charset="-128"/>
                <a:cs typeface="Arial Unicode MS" pitchFamily="34" charset="-128"/>
              </a:rPr>
              <a:t>ВІННИЦЬКИЙ  НАЦІОНАЛЬНИЙ  МЕДИЧНИЙ  УНІВЕРСИТЕТ ІМ. М. І. ПИРОГОВА</a:t>
            </a:r>
          </a:p>
          <a:p>
            <a:pPr algn="ctr"/>
            <a:endParaRPr lang="ru-RU" sz="1200" dirty="0">
              <a:latin typeface="Arial Unicode MS" pitchFamily="34" charset="-128"/>
              <a:ea typeface="Arial Unicode MS" pitchFamily="34" charset="-128"/>
              <a:cs typeface="Arial Unicode MS" pitchFamily="34" charset="-12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Содержимое 7" descr="DMQolccHO60.jpg"/>
          <p:cNvPicPr>
            <a:picLocks noGrp="1" noChangeAspect="1"/>
          </p:cNvPicPr>
          <p:nvPr>
            <p:ph sz="quarter" idx="1"/>
          </p:nvPr>
        </p:nvPicPr>
        <p:blipFill>
          <a:blip r:embed="rId2" cstate="print"/>
          <a:stretch>
            <a:fillRect/>
          </a:stretch>
        </p:blipFill>
        <p:spPr>
          <a:xfrm>
            <a:off x="5580112" y="1700808"/>
            <a:ext cx="3312368" cy="3240360"/>
          </a:xfrm>
          <a:prstGeom prst="ellipse">
            <a:avLst/>
          </a:prstGeom>
          <a:ln w="63500" cap="rnd">
            <a:solidFill>
              <a:schemeClr val="accent4">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Содержимое 9"/>
          <p:cNvSpPr>
            <a:spLocks noGrp="1"/>
          </p:cNvSpPr>
          <p:nvPr>
            <p:ph sz="quarter" idx="2"/>
          </p:nvPr>
        </p:nvSpPr>
        <p:spPr>
          <a:xfrm>
            <a:off x="179512" y="332656"/>
            <a:ext cx="5400600" cy="6192688"/>
          </a:xfrm>
        </p:spPr>
        <p:txBody>
          <a:bodyPr>
            <a:normAutofit fontScale="92500"/>
          </a:bodyPr>
          <a:lstStyle/>
          <a:p>
            <a:endParaRPr lang="uk-UA" dirty="0" smtClean="0">
              <a:latin typeface="Batang" pitchFamily="18" charset="-127"/>
              <a:ea typeface="Batang" pitchFamily="18" charset="-127"/>
            </a:endParaRPr>
          </a:p>
          <a:p>
            <a:endParaRPr lang="uk-UA" dirty="0" smtClean="0">
              <a:latin typeface="Batang" pitchFamily="18" charset="-127"/>
              <a:ea typeface="Batang" pitchFamily="18" charset="-127"/>
            </a:endParaRPr>
          </a:p>
          <a:p>
            <a:endParaRPr lang="uk-UA" dirty="0" smtClean="0">
              <a:latin typeface="Batang" pitchFamily="18" charset="-127"/>
              <a:ea typeface="Batang" pitchFamily="18" charset="-127"/>
            </a:endParaRPr>
          </a:p>
          <a:p>
            <a:pPr>
              <a:buNone/>
            </a:pPr>
            <a:r>
              <a:rPr lang="uk-UA" dirty="0" smtClean="0">
                <a:latin typeface="Batang" pitchFamily="18" charset="-127"/>
                <a:ea typeface="Batang" pitchFamily="18" charset="-127"/>
              </a:rPr>
              <a:t>   </a:t>
            </a:r>
            <a:r>
              <a:rPr lang="uk-UA" sz="3600" b="1" dirty="0" smtClean="0">
                <a:solidFill>
                  <a:srgbClr val="002060"/>
                </a:solidFill>
                <a:effectLst>
                  <a:outerShdw blurRad="38100" dist="38100" dir="2700000" algn="tl">
                    <a:srgbClr val="000000">
                      <a:alpha val="43137"/>
                    </a:srgbClr>
                  </a:outerShdw>
                </a:effectLst>
                <a:ea typeface="Batang" pitchFamily="18" charset="-127"/>
              </a:rPr>
              <a:t>Репродуктивна система жінки, </a:t>
            </a:r>
            <a:r>
              <a:rPr lang="uk-UA" sz="3600" b="1" dirty="0" smtClean="0">
                <a:solidFill>
                  <a:srgbClr val="002060"/>
                </a:solidFill>
                <a:effectLst>
                  <a:outerShdw blurRad="38100" dist="38100" dir="2700000" algn="tl">
                    <a:srgbClr val="000000">
                      <a:alpha val="43137"/>
                    </a:srgbClr>
                  </a:outerShdw>
                </a:effectLst>
                <a:ea typeface="Batang" pitchFamily="18" charset="-127"/>
              </a:rPr>
              <a:t>об</a:t>
            </a:r>
            <a:r>
              <a:rPr lang="en-US" sz="3600" b="1" dirty="0" smtClean="0">
                <a:solidFill>
                  <a:srgbClr val="002060"/>
                </a:solidFill>
                <a:effectLst>
                  <a:outerShdw blurRad="38100" dist="38100" dir="2700000" algn="tl">
                    <a:srgbClr val="000000">
                      <a:alpha val="43137"/>
                    </a:srgbClr>
                  </a:outerShdw>
                </a:effectLst>
                <a:ea typeface="Batang" pitchFamily="18" charset="-127"/>
              </a:rPr>
              <a:t>’</a:t>
            </a:r>
            <a:r>
              <a:rPr lang="uk-UA" sz="3600" b="1" dirty="0" err="1" smtClean="0">
                <a:solidFill>
                  <a:srgbClr val="002060"/>
                </a:solidFill>
                <a:effectLst>
                  <a:outerShdw blurRad="38100" dist="38100" dir="2700000" algn="tl">
                    <a:srgbClr val="000000">
                      <a:alpha val="43137"/>
                    </a:srgbClr>
                  </a:outerShdw>
                </a:effectLst>
                <a:ea typeface="Batang" pitchFamily="18" charset="-127"/>
              </a:rPr>
              <a:t>єднує</a:t>
            </a:r>
            <a:r>
              <a:rPr lang="uk-UA" sz="3600" b="1" dirty="0" smtClean="0">
                <a:solidFill>
                  <a:srgbClr val="002060"/>
                </a:solidFill>
                <a:effectLst>
                  <a:outerShdw blurRad="38100" dist="38100" dir="2700000" algn="tl">
                    <a:srgbClr val="000000">
                      <a:alpha val="43137"/>
                    </a:srgbClr>
                  </a:outerShdw>
                </a:effectLst>
                <a:ea typeface="Batang" pitchFamily="18" charset="-127"/>
              </a:rPr>
              <a:t>  різні органи та тканини по принципу  виконання основної   функції – </a:t>
            </a:r>
            <a:r>
              <a:rPr lang="ru-RU" sz="3600" b="1" dirty="0" err="1" smtClean="0">
                <a:solidFill>
                  <a:srgbClr val="002060"/>
                </a:solidFill>
                <a:effectLst>
                  <a:outerShdw blurRad="38100" dist="38100" dir="2700000" algn="tl">
                    <a:srgbClr val="000000">
                      <a:alpha val="43137"/>
                    </a:srgbClr>
                  </a:outerShdw>
                </a:effectLst>
                <a:ea typeface="Batang" pitchFamily="18" charset="-127"/>
              </a:rPr>
              <a:t>виношування</a:t>
            </a:r>
            <a:r>
              <a:rPr lang="ru-RU" sz="3600" b="1" dirty="0" smtClean="0">
                <a:solidFill>
                  <a:srgbClr val="002060"/>
                </a:solidFill>
                <a:effectLst>
                  <a:outerShdw blurRad="38100" dist="38100" dir="2700000" algn="tl">
                    <a:srgbClr val="000000">
                      <a:alpha val="43137"/>
                    </a:srgbClr>
                  </a:outerShdw>
                </a:effectLst>
                <a:ea typeface="Batang" pitchFamily="18" charset="-127"/>
              </a:rPr>
              <a:t> та </a:t>
            </a:r>
            <a:r>
              <a:rPr lang="ru-RU" sz="3600" b="1" dirty="0" err="1" smtClean="0">
                <a:solidFill>
                  <a:srgbClr val="002060"/>
                </a:solidFill>
                <a:effectLst>
                  <a:outerShdw blurRad="38100" dist="38100" dir="2700000" algn="tl">
                    <a:srgbClr val="000000">
                      <a:alpha val="43137"/>
                    </a:srgbClr>
                  </a:outerShdw>
                </a:effectLst>
                <a:ea typeface="Batang" pitchFamily="18" charset="-127"/>
              </a:rPr>
              <a:t>народження</a:t>
            </a:r>
            <a:r>
              <a:rPr lang="ru-RU" sz="3600" b="1" dirty="0" smtClean="0">
                <a:solidFill>
                  <a:srgbClr val="002060"/>
                </a:solidFill>
                <a:effectLst>
                  <a:outerShdw blurRad="38100" dist="38100" dir="2700000" algn="tl">
                    <a:srgbClr val="000000">
                      <a:alpha val="43137"/>
                    </a:srgbClr>
                  </a:outerShdw>
                </a:effectLst>
                <a:ea typeface="Batang" pitchFamily="18" charset="-127"/>
              </a:rPr>
              <a:t> </a:t>
            </a:r>
            <a:r>
              <a:rPr lang="ru-RU" sz="3600" b="1" dirty="0" err="1" smtClean="0">
                <a:solidFill>
                  <a:srgbClr val="002060"/>
                </a:solidFill>
                <a:effectLst>
                  <a:outerShdw blurRad="38100" dist="38100" dir="2700000" algn="tl">
                    <a:srgbClr val="000000">
                      <a:alpha val="43137"/>
                    </a:srgbClr>
                  </a:outerShdw>
                </a:effectLst>
                <a:ea typeface="Batang" pitchFamily="18" charset="-127"/>
              </a:rPr>
              <a:t>дитини</a:t>
            </a:r>
            <a:endParaRPr lang="ru-RU" sz="3600" b="1" dirty="0" smtClean="0">
              <a:solidFill>
                <a:srgbClr val="002060"/>
              </a:solidFill>
              <a:effectLst>
                <a:outerShdw blurRad="38100" dist="38100" dir="2700000" algn="tl">
                  <a:srgbClr val="000000">
                    <a:alpha val="43137"/>
                  </a:srgbClr>
                </a:outerShdw>
              </a:effectLst>
              <a:ea typeface="Batang" pitchFamily="18" charset="-127"/>
            </a:endParaRPr>
          </a:p>
          <a:p>
            <a:pPr>
              <a:buNone/>
            </a:pP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Содержимое 10" descr="imageь.jpg"/>
          <p:cNvPicPr>
            <a:picLocks noGrp="1" noChangeAspect="1"/>
          </p:cNvPicPr>
          <p:nvPr>
            <p:ph sz="quarter" idx="2"/>
          </p:nvPr>
        </p:nvPicPr>
        <p:blipFill>
          <a:blip r:embed="rId2" cstate="print"/>
          <a:stretch>
            <a:fillRect/>
          </a:stretch>
        </p:blipFill>
        <p:spPr>
          <a:xfrm>
            <a:off x="4577126" y="3180420"/>
            <a:ext cx="3879919" cy="315049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Заголовок 3"/>
          <p:cNvSpPr>
            <a:spLocks noGrp="1"/>
          </p:cNvSpPr>
          <p:nvPr>
            <p:ph sz="quarter" idx="1"/>
          </p:nvPr>
        </p:nvSpPr>
        <p:spPr>
          <a:xfrm>
            <a:off x="251520" y="188640"/>
            <a:ext cx="8640960" cy="5983560"/>
          </a:xfrm>
        </p:spPr>
        <p:txBody>
          <a:bodyPr>
            <a:normAutofit fontScale="92500"/>
          </a:bodyPr>
          <a:lstStyle/>
          <a:p>
            <a:pPr>
              <a:buNone/>
            </a:pPr>
            <a:r>
              <a:rPr lang="uk-UA" dirty="0" smtClean="0"/>
              <a:t>   </a:t>
            </a:r>
            <a:r>
              <a:rPr lang="uk-UA" b="1" dirty="0" smtClean="0">
                <a:solidFill>
                  <a:srgbClr val="1A10E0"/>
                </a:solidFill>
              </a:rPr>
              <a:t>Репродуктивна система динамічно змінюється в процесі життя людини,проходячи періоди розвитку</a:t>
            </a:r>
            <a:r>
              <a:rPr lang="en-US" b="1" dirty="0" smtClean="0">
                <a:solidFill>
                  <a:srgbClr val="1A10E0"/>
                </a:solidFill>
              </a:rPr>
              <a:t>:</a:t>
            </a:r>
          </a:p>
          <a:p>
            <a:pPr>
              <a:buClr>
                <a:schemeClr val="accent5">
                  <a:lumMod val="60000"/>
                  <a:lumOff val="40000"/>
                </a:schemeClr>
              </a:buClr>
              <a:buSzPct val="72000"/>
            </a:pPr>
            <a:r>
              <a:rPr lang="en-US" dirty="0" smtClean="0"/>
              <a:t> </a:t>
            </a:r>
            <a:r>
              <a:rPr lang="uk-UA" b="1" dirty="0" smtClean="0"/>
              <a:t>Антенатальний (</a:t>
            </a:r>
            <a:r>
              <a:rPr lang="uk-UA" b="1" dirty="0" smtClean="0">
                <a:solidFill>
                  <a:srgbClr val="0070C0"/>
                </a:solidFill>
              </a:rPr>
              <a:t>внутрішньоутробний</a:t>
            </a:r>
            <a:r>
              <a:rPr lang="uk-UA" b="1" dirty="0" smtClean="0"/>
              <a:t>) період</a:t>
            </a:r>
          </a:p>
          <a:p>
            <a:pPr>
              <a:buClr>
                <a:schemeClr val="accent5">
                  <a:lumMod val="60000"/>
                  <a:lumOff val="40000"/>
                </a:schemeClr>
              </a:buClr>
              <a:buSzPct val="72000"/>
            </a:pPr>
            <a:r>
              <a:rPr lang="uk-UA" b="1" dirty="0" smtClean="0"/>
              <a:t> Період </a:t>
            </a:r>
            <a:r>
              <a:rPr lang="uk-UA" b="1" dirty="0" err="1" smtClean="0"/>
              <a:t>новонародженості</a:t>
            </a:r>
            <a:r>
              <a:rPr lang="uk-UA" b="1" dirty="0" smtClean="0"/>
              <a:t> (до </a:t>
            </a:r>
            <a:r>
              <a:rPr lang="uk-UA" b="1" dirty="0" smtClean="0">
                <a:solidFill>
                  <a:srgbClr val="0070C0"/>
                </a:solidFill>
              </a:rPr>
              <a:t>10 днів </a:t>
            </a:r>
            <a:r>
              <a:rPr lang="uk-UA" b="1" dirty="0" smtClean="0"/>
              <a:t>після народження)</a:t>
            </a:r>
          </a:p>
          <a:p>
            <a:pPr>
              <a:buClr>
                <a:schemeClr val="accent5">
                  <a:lumMod val="60000"/>
                  <a:lumOff val="40000"/>
                </a:schemeClr>
              </a:buClr>
              <a:buSzPct val="72000"/>
            </a:pPr>
            <a:r>
              <a:rPr lang="uk-UA" b="1" dirty="0" smtClean="0"/>
              <a:t> Період дитинства (</a:t>
            </a:r>
            <a:r>
              <a:rPr lang="uk-UA" b="1" dirty="0" smtClean="0">
                <a:solidFill>
                  <a:srgbClr val="0070C0"/>
                </a:solidFill>
              </a:rPr>
              <a:t>до 8 років</a:t>
            </a:r>
            <a:r>
              <a:rPr lang="uk-UA" b="1" dirty="0" smtClean="0"/>
              <a:t>)</a:t>
            </a:r>
            <a:r>
              <a:rPr lang="en-US" b="1" dirty="0" smtClean="0"/>
              <a:t> </a:t>
            </a:r>
            <a:endParaRPr lang="uk-UA" b="1" dirty="0" smtClean="0"/>
          </a:p>
          <a:p>
            <a:pPr>
              <a:buClr>
                <a:schemeClr val="accent5">
                  <a:lumMod val="60000"/>
                  <a:lumOff val="40000"/>
                </a:schemeClr>
              </a:buClr>
              <a:buSzPct val="72000"/>
            </a:pPr>
            <a:r>
              <a:rPr lang="uk-UA" b="1" dirty="0" smtClean="0"/>
              <a:t> Період статевого дозрівання або пубертатний </a:t>
            </a:r>
            <a:r>
              <a:rPr lang="uk-UA" b="1" dirty="0" smtClean="0">
                <a:solidFill>
                  <a:srgbClr val="0070C0"/>
                </a:solidFill>
              </a:rPr>
              <a:t>(від 8 до 16 </a:t>
            </a:r>
            <a:r>
              <a:rPr lang="uk-UA" b="1" dirty="0" smtClean="0"/>
              <a:t>років</a:t>
            </a:r>
            <a:r>
              <a:rPr lang="uk-UA" b="1" dirty="0" smtClean="0"/>
              <a:t>)</a:t>
            </a:r>
            <a:endParaRPr lang="uk-UA" b="1" dirty="0" smtClean="0"/>
          </a:p>
          <a:p>
            <a:pPr>
              <a:buClr>
                <a:schemeClr val="accent5">
                  <a:lumMod val="60000"/>
                  <a:lumOff val="40000"/>
                </a:schemeClr>
              </a:buClr>
              <a:buSzPct val="72000"/>
            </a:pPr>
            <a:r>
              <a:rPr lang="uk-UA" b="1" dirty="0" smtClean="0"/>
              <a:t> Період статевої зрілості </a:t>
            </a:r>
          </a:p>
          <a:p>
            <a:pPr marL="0" indent="0">
              <a:buClr>
                <a:schemeClr val="accent5">
                  <a:lumMod val="60000"/>
                  <a:lumOff val="40000"/>
                </a:schemeClr>
              </a:buClr>
              <a:buSzPct val="72000"/>
              <a:buNone/>
            </a:pPr>
            <a:r>
              <a:rPr lang="uk-UA" b="1" dirty="0"/>
              <a:t> </a:t>
            </a:r>
            <a:r>
              <a:rPr lang="uk-UA" b="1" dirty="0" smtClean="0"/>
              <a:t> або репродуктивний</a:t>
            </a:r>
          </a:p>
          <a:p>
            <a:pPr marL="0" indent="0">
              <a:buClr>
                <a:schemeClr val="accent5">
                  <a:lumMod val="60000"/>
                  <a:lumOff val="40000"/>
                </a:schemeClr>
              </a:buClr>
              <a:buSzPct val="72000"/>
              <a:buNone/>
            </a:pPr>
            <a:r>
              <a:rPr lang="uk-UA" b="1" dirty="0" smtClean="0"/>
              <a:t>( </a:t>
            </a:r>
            <a:r>
              <a:rPr lang="uk-UA" b="1" dirty="0" smtClean="0">
                <a:solidFill>
                  <a:srgbClr val="0070C0"/>
                </a:solidFill>
              </a:rPr>
              <a:t>від 15 до 49 </a:t>
            </a:r>
            <a:r>
              <a:rPr lang="uk-UA" b="1" dirty="0" smtClean="0"/>
              <a:t>років</a:t>
            </a:r>
            <a:r>
              <a:rPr lang="uk-UA" b="1" dirty="0" smtClean="0"/>
              <a:t>)</a:t>
            </a:r>
            <a:endParaRPr lang="uk-UA" b="1" dirty="0" smtClean="0"/>
          </a:p>
          <a:p>
            <a:pPr>
              <a:buClr>
                <a:schemeClr val="accent5">
                  <a:lumMod val="60000"/>
                  <a:lumOff val="40000"/>
                </a:schemeClr>
              </a:buClr>
              <a:buSzPct val="72000"/>
            </a:pPr>
            <a:r>
              <a:rPr lang="uk-UA" b="1" dirty="0" smtClean="0"/>
              <a:t> </a:t>
            </a:r>
            <a:r>
              <a:rPr lang="uk-UA" b="1" dirty="0" err="1" smtClean="0"/>
              <a:t>Пременопаузальний</a:t>
            </a:r>
            <a:r>
              <a:rPr lang="uk-UA" b="1" dirty="0" smtClean="0"/>
              <a:t> </a:t>
            </a:r>
          </a:p>
          <a:p>
            <a:pPr marL="0" indent="0">
              <a:buClr>
                <a:schemeClr val="accent5">
                  <a:lumMod val="60000"/>
                  <a:lumOff val="40000"/>
                </a:schemeClr>
              </a:buClr>
              <a:buSzPct val="72000"/>
              <a:buNone/>
            </a:pPr>
            <a:r>
              <a:rPr lang="uk-UA" b="1" dirty="0" smtClean="0"/>
              <a:t>    період</a:t>
            </a:r>
            <a:endParaRPr lang="en-US" b="1" dirty="0" smtClean="0"/>
          </a:p>
          <a:p>
            <a:pPr>
              <a:buClr>
                <a:schemeClr val="accent5">
                  <a:lumMod val="60000"/>
                  <a:lumOff val="40000"/>
                </a:schemeClr>
              </a:buClr>
              <a:buSzPct val="72000"/>
            </a:pPr>
            <a:r>
              <a:rPr lang="en-US" b="1" dirty="0" smtClean="0"/>
              <a:t> </a:t>
            </a:r>
            <a:r>
              <a:rPr lang="ru-RU" b="1" dirty="0" err="1" smtClean="0"/>
              <a:t>Постменопаузальний</a:t>
            </a:r>
            <a:endParaRPr lang="ru-RU" b="1" dirty="0" smtClean="0"/>
          </a:p>
          <a:p>
            <a:pPr marL="0" indent="0">
              <a:buClr>
                <a:schemeClr val="accent5">
                  <a:lumMod val="60000"/>
                  <a:lumOff val="40000"/>
                </a:schemeClr>
              </a:buClr>
              <a:buSzPct val="72000"/>
              <a:buNone/>
            </a:pPr>
            <a:r>
              <a:rPr lang="ru-RU" b="1" dirty="0"/>
              <a:t> </a:t>
            </a:r>
            <a:r>
              <a:rPr lang="ru-RU" b="1" dirty="0" smtClean="0"/>
              <a:t>  </a:t>
            </a:r>
            <a:r>
              <a:rPr lang="ru-RU" b="1" dirty="0" smtClean="0"/>
              <a:t> </a:t>
            </a:r>
            <a:r>
              <a:rPr lang="ru-RU" b="1" dirty="0" err="1" smtClean="0"/>
              <a:t>період</a:t>
            </a:r>
            <a:endParaRPr lang="uk-UA" sz="2000" b="1" dirty="0" smtClean="0"/>
          </a:p>
          <a:p>
            <a:pPr>
              <a:buClr>
                <a:schemeClr val="accent5">
                  <a:lumMod val="60000"/>
                  <a:lumOff val="40000"/>
                </a:schemeClr>
              </a:buClr>
              <a:buSzPct val="72000"/>
              <a:buNone/>
            </a:pPr>
            <a:endParaRPr lang="ru-RU" sz="2000" b="1"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7385248" cy="504056"/>
          </a:xfrm>
        </p:spPr>
        <p:txBody>
          <a:bodyPr>
            <a:noAutofit/>
          </a:bodyPr>
          <a:lstStyle/>
          <a:p>
            <a:pPr algn="ctr"/>
            <a:r>
              <a:rPr lang="uk-UA" sz="2400" b="1" dirty="0" smtClean="0">
                <a:solidFill>
                  <a:srgbClr val="002060"/>
                </a:solidFill>
              </a:rPr>
              <a:t/>
            </a:r>
            <a:br>
              <a:rPr lang="uk-UA" sz="2400" b="1" dirty="0" smtClean="0">
                <a:solidFill>
                  <a:srgbClr val="002060"/>
                </a:solidFill>
              </a:rPr>
            </a:br>
            <a:r>
              <a:rPr lang="uk-UA" sz="2400" b="1" dirty="0" smtClean="0">
                <a:solidFill>
                  <a:srgbClr val="1A10E0"/>
                </a:solidFill>
              </a:rPr>
              <a:t>Антенатальний (внутрішньоутробний) період</a:t>
            </a:r>
            <a:endParaRPr lang="ru-RU" sz="2400" dirty="0">
              <a:solidFill>
                <a:srgbClr val="1A10E0"/>
              </a:solidFill>
            </a:endParaRPr>
          </a:p>
        </p:txBody>
      </p:sp>
      <p:sp>
        <p:nvSpPr>
          <p:cNvPr id="5" name="Содержимое 4"/>
          <p:cNvSpPr>
            <a:spLocks noGrp="1"/>
          </p:cNvSpPr>
          <p:nvPr>
            <p:ph sz="quarter" idx="1"/>
          </p:nvPr>
        </p:nvSpPr>
        <p:spPr>
          <a:xfrm>
            <a:off x="457200" y="764704"/>
            <a:ext cx="8003232" cy="5709248"/>
          </a:xfrm>
        </p:spPr>
        <p:txBody>
          <a:bodyPr>
            <a:normAutofit fontScale="92500" lnSpcReduction="20000"/>
          </a:bodyPr>
          <a:lstStyle/>
          <a:p>
            <a:pPr>
              <a:buNone/>
            </a:pPr>
            <a:r>
              <a:rPr lang="ru-RU" b="1" dirty="0" smtClean="0"/>
              <a:t>У </a:t>
            </a:r>
            <a:r>
              <a:rPr lang="ru-RU" b="1" dirty="0" err="1" smtClean="0"/>
              <a:t>процесі</a:t>
            </a:r>
            <a:r>
              <a:rPr lang="ru-RU" b="1" dirty="0" smtClean="0"/>
              <a:t> </a:t>
            </a:r>
            <a:r>
              <a:rPr lang="ru-RU" b="1" dirty="0" err="1" smtClean="0"/>
              <a:t>ембріонального</a:t>
            </a:r>
            <a:r>
              <a:rPr lang="ru-RU" b="1" dirty="0" smtClean="0"/>
              <a:t> </a:t>
            </a:r>
            <a:r>
              <a:rPr lang="ru-RU" b="1" dirty="0" err="1" smtClean="0"/>
              <a:t>розвитку</a:t>
            </a:r>
            <a:r>
              <a:rPr lang="ru-RU" b="1" dirty="0" smtClean="0"/>
              <a:t> першими </a:t>
            </a:r>
            <a:r>
              <a:rPr lang="ru-RU" b="1" dirty="0" err="1" smtClean="0"/>
              <a:t>закладаються</a:t>
            </a:r>
            <a:r>
              <a:rPr lang="ru-RU" b="1" dirty="0" smtClean="0"/>
              <a:t> </a:t>
            </a:r>
            <a:r>
              <a:rPr lang="ru-RU" b="1" dirty="0" err="1" smtClean="0"/>
              <a:t>статеві</a:t>
            </a:r>
            <a:r>
              <a:rPr lang="ru-RU" b="1" dirty="0" smtClean="0"/>
              <a:t> </a:t>
            </a:r>
            <a:r>
              <a:rPr lang="ru-RU" b="1" dirty="0" err="1" smtClean="0"/>
              <a:t>залози</a:t>
            </a:r>
            <a:r>
              <a:rPr lang="ru-RU" b="1" dirty="0" smtClean="0"/>
              <a:t> (</a:t>
            </a:r>
            <a:r>
              <a:rPr lang="ru-RU" b="1" dirty="0" err="1" smtClean="0"/>
              <a:t>починаючи</a:t>
            </a:r>
            <a:r>
              <a:rPr lang="ru-RU" b="1" dirty="0" smtClean="0"/>
              <a:t> </a:t>
            </a:r>
            <a:r>
              <a:rPr lang="ru-RU" b="1" dirty="0" smtClean="0">
                <a:solidFill>
                  <a:srgbClr val="002060"/>
                </a:solidFill>
              </a:rPr>
              <a:t>з 3-4 </a:t>
            </a:r>
            <a:r>
              <a:rPr lang="ru-RU" b="1" dirty="0" err="1" smtClean="0">
                <a:solidFill>
                  <a:srgbClr val="002060"/>
                </a:solidFill>
              </a:rPr>
              <a:t>тижнів</a:t>
            </a:r>
            <a:r>
              <a:rPr lang="ru-RU" b="1" dirty="0" smtClean="0">
                <a:solidFill>
                  <a:srgbClr val="002060"/>
                </a:solidFill>
              </a:rPr>
              <a:t> </a:t>
            </a:r>
            <a:r>
              <a:rPr lang="ru-RU" b="1" dirty="0" err="1" smtClean="0">
                <a:solidFill>
                  <a:srgbClr val="002060"/>
                </a:solidFill>
              </a:rPr>
              <a:t>внутрішньоутробного</a:t>
            </a:r>
            <a:r>
              <a:rPr lang="ru-RU" b="1" dirty="0" smtClean="0">
                <a:solidFill>
                  <a:srgbClr val="002060"/>
                </a:solidFill>
              </a:rPr>
              <a:t> </a:t>
            </a:r>
            <a:r>
              <a:rPr lang="ru-RU" b="1" dirty="0" err="1" smtClean="0">
                <a:solidFill>
                  <a:srgbClr val="002060"/>
                </a:solidFill>
              </a:rPr>
              <a:t>життя</a:t>
            </a:r>
            <a:r>
              <a:rPr lang="ru-RU" b="1" dirty="0" smtClean="0"/>
              <a:t>)</a:t>
            </a:r>
          </a:p>
          <a:p>
            <a:r>
              <a:rPr lang="ru-RU" b="1" dirty="0" smtClean="0"/>
              <a:t>До </a:t>
            </a:r>
            <a:r>
              <a:rPr lang="ru-RU" b="1" dirty="0" smtClean="0">
                <a:solidFill>
                  <a:srgbClr val="002060"/>
                </a:solidFill>
              </a:rPr>
              <a:t>6-7 </a:t>
            </a:r>
            <a:r>
              <a:rPr lang="ru-RU" b="1" dirty="0" err="1" smtClean="0">
                <a:solidFill>
                  <a:srgbClr val="002060"/>
                </a:solidFill>
              </a:rPr>
              <a:t>тижнів</a:t>
            </a:r>
            <a:r>
              <a:rPr lang="ru-RU" b="1" dirty="0" smtClean="0">
                <a:solidFill>
                  <a:srgbClr val="002060"/>
                </a:solidFill>
              </a:rPr>
              <a:t> </a:t>
            </a:r>
            <a:r>
              <a:rPr lang="ru-RU" b="1" dirty="0" err="1" smtClean="0"/>
              <a:t>розвитку</a:t>
            </a:r>
            <a:r>
              <a:rPr lang="ru-RU" b="1" dirty="0" smtClean="0"/>
              <a:t> </a:t>
            </a:r>
            <a:r>
              <a:rPr lang="ru-RU" b="1" dirty="0" err="1" smtClean="0"/>
              <a:t>ембріона</a:t>
            </a:r>
            <a:r>
              <a:rPr lang="ru-RU" b="1" dirty="0" smtClean="0"/>
              <a:t> </a:t>
            </a:r>
            <a:r>
              <a:rPr lang="ru-RU" b="1" dirty="0" err="1" smtClean="0"/>
              <a:t>закінчується</a:t>
            </a:r>
            <a:r>
              <a:rPr lang="ru-RU" b="1" dirty="0" smtClean="0"/>
              <a:t> </a:t>
            </a:r>
            <a:r>
              <a:rPr lang="ru-RU" b="1" dirty="0" err="1" smtClean="0"/>
              <a:t>індиференційна</a:t>
            </a:r>
            <a:r>
              <a:rPr lang="ru-RU" b="1" dirty="0" smtClean="0"/>
              <a:t> </a:t>
            </a:r>
            <a:r>
              <a:rPr lang="ru-RU" b="1" dirty="0" err="1" smtClean="0"/>
              <a:t>стадія</a:t>
            </a:r>
            <a:r>
              <a:rPr lang="ru-RU" b="1" dirty="0" smtClean="0"/>
              <a:t> </a:t>
            </a:r>
            <a:r>
              <a:rPr lang="ru-RU" b="1" dirty="0" err="1" smtClean="0"/>
              <a:t>формування</a:t>
            </a:r>
            <a:r>
              <a:rPr lang="ru-RU" b="1" dirty="0" smtClean="0"/>
              <a:t> гонад</a:t>
            </a:r>
          </a:p>
          <a:p>
            <a:r>
              <a:rPr lang="ru-RU" b="1" dirty="0" smtClean="0"/>
              <a:t>  З </a:t>
            </a:r>
            <a:r>
              <a:rPr lang="ru-RU" b="1" dirty="0" smtClean="0">
                <a:solidFill>
                  <a:srgbClr val="002060"/>
                </a:solidFill>
              </a:rPr>
              <a:t>8-10 </a:t>
            </a:r>
            <a:r>
              <a:rPr lang="ru-RU" b="1" dirty="0" err="1" smtClean="0">
                <a:solidFill>
                  <a:srgbClr val="002060"/>
                </a:solidFill>
              </a:rPr>
              <a:t>тижні</a:t>
            </a:r>
            <a:r>
              <a:rPr lang="ru-RU" b="1" dirty="0" smtClean="0">
                <a:solidFill>
                  <a:srgbClr val="002060"/>
                </a:solidFill>
              </a:rPr>
              <a:t> </a:t>
            </a:r>
            <a:r>
              <a:rPr lang="ru-RU" b="1" dirty="0" smtClean="0"/>
              <a:t>- </a:t>
            </a:r>
            <a:r>
              <a:rPr lang="ru-RU" b="1" dirty="0" err="1" smtClean="0"/>
              <a:t>починається</a:t>
            </a:r>
            <a:r>
              <a:rPr lang="ru-RU" b="1" dirty="0" smtClean="0"/>
              <a:t> </a:t>
            </a:r>
            <a:r>
              <a:rPr lang="ru-RU" b="1" dirty="0" err="1" smtClean="0"/>
              <a:t>утворення</a:t>
            </a:r>
            <a:r>
              <a:rPr lang="ru-RU" b="1" dirty="0" smtClean="0"/>
              <a:t> </a:t>
            </a:r>
            <a:r>
              <a:rPr lang="ru-RU" b="1" dirty="0" err="1" smtClean="0"/>
              <a:t>жіночих</a:t>
            </a:r>
            <a:r>
              <a:rPr lang="ru-RU" b="1" dirty="0" smtClean="0"/>
              <a:t> гонад  </a:t>
            </a:r>
          </a:p>
          <a:p>
            <a:r>
              <a:rPr lang="ru-RU" b="1" dirty="0" smtClean="0"/>
              <a:t>На </a:t>
            </a:r>
            <a:r>
              <a:rPr lang="ru-RU" b="1" dirty="0" smtClean="0">
                <a:solidFill>
                  <a:srgbClr val="002060"/>
                </a:solidFill>
              </a:rPr>
              <a:t>20 </a:t>
            </a:r>
            <a:r>
              <a:rPr lang="ru-RU" b="1" dirty="0" err="1" smtClean="0">
                <a:solidFill>
                  <a:srgbClr val="002060"/>
                </a:solidFill>
              </a:rPr>
              <a:t>тижні</a:t>
            </a:r>
            <a:r>
              <a:rPr lang="ru-RU" b="1" dirty="0" smtClean="0">
                <a:solidFill>
                  <a:srgbClr val="002060"/>
                </a:solidFill>
              </a:rPr>
              <a:t> </a:t>
            </a:r>
            <a:r>
              <a:rPr lang="ru-RU" b="1" dirty="0" smtClean="0"/>
              <a:t>- в </a:t>
            </a:r>
            <a:r>
              <a:rPr lang="ru-RU" b="1" dirty="0" err="1" smtClean="0"/>
              <a:t>яєчниках</a:t>
            </a:r>
            <a:r>
              <a:rPr lang="ru-RU" b="1" dirty="0" smtClean="0"/>
              <a:t> плода </a:t>
            </a:r>
            <a:r>
              <a:rPr lang="ru-RU" b="1" dirty="0" err="1" smtClean="0"/>
              <a:t>формуються</a:t>
            </a:r>
            <a:r>
              <a:rPr lang="ru-RU" b="1" dirty="0" smtClean="0"/>
              <a:t> </a:t>
            </a:r>
            <a:r>
              <a:rPr lang="ru-RU" b="1" dirty="0" err="1" smtClean="0"/>
              <a:t>примордіальні</a:t>
            </a:r>
            <a:r>
              <a:rPr lang="ru-RU" b="1" dirty="0" smtClean="0"/>
              <a:t> </a:t>
            </a:r>
            <a:r>
              <a:rPr lang="ru-RU" b="1" dirty="0" err="1" smtClean="0"/>
              <a:t>фолікули</a:t>
            </a:r>
            <a:r>
              <a:rPr lang="ru-RU" b="1" dirty="0" smtClean="0"/>
              <a:t>, </a:t>
            </a:r>
            <a:r>
              <a:rPr lang="ru-RU" b="1" dirty="0" err="1" smtClean="0"/>
              <a:t>які</a:t>
            </a:r>
            <a:r>
              <a:rPr lang="ru-RU" b="1" dirty="0" smtClean="0"/>
              <a:t> </a:t>
            </a:r>
            <a:r>
              <a:rPr lang="ru-RU" b="1" dirty="0" err="1" smtClean="0"/>
              <a:t>представляють</a:t>
            </a:r>
            <a:r>
              <a:rPr lang="ru-RU" b="1" dirty="0" smtClean="0"/>
              <a:t> </a:t>
            </a:r>
            <a:r>
              <a:rPr lang="ru-RU" b="1" dirty="0" err="1" smtClean="0"/>
              <a:t>овоцит</a:t>
            </a:r>
            <a:r>
              <a:rPr lang="ru-RU" b="1" dirty="0" smtClean="0"/>
              <a:t>, </a:t>
            </a:r>
            <a:r>
              <a:rPr lang="ru-RU" b="1" dirty="0" err="1" smtClean="0"/>
              <a:t>оточений</a:t>
            </a:r>
            <a:r>
              <a:rPr lang="ru-RU" b="1" dirty="0" smtClean="0"/>
              <a:t> </a:t>
            </a:r>
            <a:r>
              <a:rPr lang="ru-RU" b="1" dirty="0" err="1" smtClean="0"/>
              <a:t>ущільненими</a:t>
            </a:r>
            <a:r>
              <a:rPr lang="ru-RU" b="1" dirty="0" smtClean="0"/>
              <a:t> </a:t>
            </a:r>
            <a:r>
              <a:rPr lang="ru-RU" b="1" dirty="0" err="1" smtClean="0"/>
              <a:t>клітинами</a:t>
            </a:r>
            <a:r>
              <a:rPr lang="ru-RU" b="1" dirty="0" smtClean="0"/>
              <a:t> </a:t>
            </a:r>
            <a:r>
              <a:rPr lang="ru-RU" b="1" dirty="0" err="1" smtClean="0"/>
              <a:t>епітелію</a:t>
            </a:r>
            <a:endParaRPr lang="ru-RU" b="1" dirty="0" smtClean="0"/>
          </a:p>
          <a:p>
            <a:r>
              <a:rPr lang="ru-RU" b="1" dirty="0" smtClean="0"/>
              <a:t>На </a:t>
            </a:r>
            <a:r>
              <a:rPr lang="ru-RU" b="1" dirty="0" smtClean="0">
                <a:solidFill>
                  <a:srgbClr val="002060"/>
                </a:solidFill>
              </a:rPr>
              <a:t>25 </a:t>
            </a:r>
            <a:r>
              <a:rPr lang="ru-RU" b="1" dirty="0" err="1" smtClean="0">
                <a:solidFill>
                  <a:srgbClr val="002060"/>
                </a:solidFill>
              </a:rPr>
              <a:t>тижні</a:t>
            </a:r>
            <a:r>
              <a:rPr lang="ru-RU" b="1" dirty="0" smtClean="0">
                <a:solidFill>
                  <a:srgbClr val="002060"/>
                </a:solidFill>
              </a:rPr>
              <a:t> </a:t>
            </a:r>
            <a:r>
              <a:rPr lang="ru-RU" b="1" dirty="0" smtClean="0"/>
              <a:t>- </a:t>
            </a:r>
            <a:r>
              <a:rPr lang="ru-RU" b="1" dirty="0" err="1" smtClean="0"/>
              <a:t>з`являється</a:t>
            </a:r>
            <a:r>
              <a:rPr lang="ru-RU" b="1" dirty="0" smtClean="0"/>
              <a:t> </a:t>
            </a:r>
            <a:r>
              <a:rPr lang="ru-RU" b="1" dirty="0" err="1" smtClean="0"/>
              <a:t>білкова</a:t>
            </a:r>
            <a:r>
              <a:rPr lang="ru-RU" b="1" dirty="0" smtClean="0"/>
              <a:t> </a:t>
            </a:r>
            <a:r>
              <a:rPr lang="ru-RU" b="1" dirty="0" err="1" smtClean="0"/>
              <a:t>оболонка</a:t>
            </a:r>
            <a:r>
              <a:rPr lang="ru-RU" b="1" dirty="0" smtClean="0"/>
              <a:t> </a:t>
            </a:r>
            <a:r>
              <a:rPr lang="ru-RU" b="1" dirty="0" err="1" smtClean="0"/>
              <a:t>яєчника</a:t>
            </a:r>
            <a:r>
              <a:rPr lang="ru-RU" b="1" dirty="0" smtClean="0"/>
              <a:t> </a:t>
            </a:r>
          </a:p>
          <a:p>
            <a:r>
              <a:rPr lang="ru-RU" b="1" dirty="0" smtClean="0"/>
              <a:t>На </a:t>
            </a:r>
            <a:r>
              <a:rPr lang="ru-RU" b="1" dirty="0" smtClean="0">
                <a:solidFill>
                  <a:srgbClr val="002060"/>
                </a:solidFill>
              </a:rPr>
              <a:t>31-32 </a:t>
            </a:r>
            <a:r>
              <a:rPr lang="ru-RU" b="1" dirty="0" err="1" smtClean="0">
                <a:solidFill>
                  <a:srgbClr val="002060"/>
                </a:solidFill>
              </a:rPr>
              <a:t>тижні</a:t>
            </a:r>
            <a:r>
              <a:rPr lang="ru-RU" b="1" dirty="0" smtClean="0">
                <a:solidFill>
                  <a:srgbClr val="002060"/>
                </a:solidFill>
              </a:rPr>
              <a:t> </a:t>
            </a:r>
            <a:r>
              <a:rPr lang="ru-RU" b="1" dirty="0" smtClean="0"/>
              <a:t>– </a:t>
            </a:r>
            <a:r>
              <a:rPr lang="ru-RU" b="1" dirty="0" err="1" smtClean="0"/>
              <a:t>диференціація</a:t>
            </a:r>
            <a:r>
              <a:rPr lang="ru-RU" b="1" dirty="0" smtClean="0"/>
              <a:t>  </a:t>
            </a:r>
            <a:r>
              <a:rPr lang="ru-RU" b="1" dirty="0" err="1" smtClean="0"/>
              <a:t>зернистих</a:t>
            </a:r>
            <a:r>
              <a:rPr lang="ru-RU" b="1" dirty="0" smtClean="0"/>
              <a:t> </a:t>
            </a:r>
            <a:r>
              <a:rPr lang="ru-RU" b="1" dirty="0" err="1" smtClean="0"/>
              <a:t>клітин</a:t>
            </a:r>
            <a:r>
              <a:rPr lang="ru-RU" b="1" dirty="0" smtClean="0"/>
              <a:t> </a:t>
            </a:r>
            <a:r>
              <a:rPr lang="ru-RU" b="1" dirty="0" err="1" smtClean="0"/>
              <a:t>внутрішньої</a:t>
            </a:r>
            <a:r>
              <a:rPr lang="ru-RU" b="1" dirty="0" smtClean="0"/>
              <a:t> </a:t>
            </a:r>
            <a:r>
              <a:rPr lang="ru-RU" b="1" dirty="0" err="1" smtClean="0"/>
              <a:t>оболонки</a:t>
            </a:r>
            <a:r>
              <a:rPr lang="ru-RU" b="1" dirty="0" smtClean="0"/>
              <a:t> </a:t>
            </a:r>
            <a:r>
              <a:rPr lang="ru-RU" b="1" dirty="0" err="1" smtClean="0"/>
              <a:t>фолікула</a:t>
            </a:r>
            <a:endParaRPr lang="ru-RU" b="1" dirty="0" smtClean="0"/>
          </a:p>
          <a:p>
            <a:r>
              <a:rPr lang="ru-RU" b="1" dirty="0" smtClean="0"/>
              <a:t> На </a:t>
            </a:r>
            <a:r>
              <a:rPr lang="ru-RU" b="1" dirty="0" smtClean="0">
                <a:solidFill>
                  <a:srgbClr val="002060"/>
                </a:solidFill>
              </a:rPr>
              <a:t>37-38 </a:t>
            </a:r>
            <a:r>
              <a:rPr lang="ru-RU" b="1" dirty="0" err="1" smtClean="0">
                <a:solidFill>
                  <a:srgbClr val="002060"/>
                </a:solidFill>
              </a:rPr>
              <a:t>тижні</a:t>
            </a:r>
            <a:r>
              <a:rPr lang="ru-RU" b="1" dirty="0" smtClean="0">
                <a:solidFill>
                  <a:srgbClr val="002060"/>
                </a:solidFill>
              </a:rPr>
              <a:t> </a:t>
            </a:r>
            <a:r>
              <a:rPr lang="ru-RU" b="1" dirty="0" smtClean="0"/>
              <a:t>- </a:t>
            </a:r>
            <a:r>
              <a:rPr lang="ru-RU" b="1" dirty="0" err="1" smtClean="0"/>
              <a:t>зростає</a:t>
            </a:r>
            <a:r>
              <a:rPr lang="ru-RU" b="1" dirty="0" smtClean="0"/>
              <a:t> </a:t>
            </a:r>
            <a:r>
              <a:rPr lang="ru-RU" b="1" dirty="0" err="1" smtClean="0"/>
              <a:t>кількість</a:t>
            </a:r>
            <a:r>
              <a:rPr lang="ru-RU" b="1" dirty="0" smtClean="0"/>
              <a:t> </a:t>
            </a:r>
            <a:r>
              <a:rPr lang="ru-RU" b="1" dirty="0" err="1" smtClean="0"/>
              <a:t>фолікулів</a:t>
            </a:r>
            <a:r>
              <a:rPr lang="ru-RU" b="1" dirty="0" smtClean="0"/>
              <a:t>  </a:t>
            </a:r>
          </a:p>
          <a:p>
            <a:pPr algn="ctr">
              <a:buNone/>
            </a:pPr>
            <a:r>
              <a:rPr lang="ru-RU" b="1" dirty="0" smtClean="0">
                <a:solidFill>
                  <a:srgbClr val="1A10E0"/>
                </a:solidFill>
              </a:rPr>
              <a:t>До моменту </a:t>
            </a:r>
            <a:r>
              <a:rPr lang="ru-RU" b="1" dirty="0" err="1" smtClean="0">
                <a:solidFill>
                  <a:srgbClr val="1A10E0"/>
                </a:solidFill>
              </a:rPr>
              <a:t>народження</a:t>
            </a:r>
            <a:r>
              <a:rPr lang="ru-RU" b="1" dirty="0" smtClean="0">
                <a:solidFill>
                  <a:srgbClr val="1A10E0"/>
                </a:solidFill>
              </a:rPr>
              <a:t> </a:t>
            </a:r>
            <a:r>
              <a:rPr lang="ru-RU" b="1" dirty="0" err="1" smtClean="0">
                <a:solidFill>
                  <a:srgbClr val="1A10E0"/>
                </a:solidFill>
              </a:rPr>
              <a:t>яєчники</a:t>
            </a:r>
            <a:r>
              <a:rPr lang="ru-RU" b="1" dirty="0" smtClean="0">
                <a:solidFill>
                  <a:srgbClr val="1A10E0"/>
                </a:solidFill>
              </a:rPr>
              <a:t> </a:t>
            </a:r>
            <a:r>
              <a:rPr lang="ru-RU" b="1" dirty="0" err="1" smtClean="0">
                <a:solidFill>
                  <a:srgbClr val="1A10E0"/>
                </a:solidFill>
              </a:rPr>
              <a:t>морфологічно</a:t>
            </a:r>
            <a:r>
              <a:rPr lang="ru-RU" b="1" dirty="0" smtClean="0">
                <a:solidFill>
                  <a:srgbClr val="1A10E0"/>
                </a:solidFill>
              </a:rPr>
              <a:t> </a:t>
            </a:r>
            <a:r>
              <a:rPr lang="ru-RU" b="1" dirty="0" err="1" smtClean="0">
                <a:solidFill>
                  <a:srgbClr val="1A10E0"/>
                </a:solidFill>
              </a:rPr>
              <a:t>сформовані</a:t>
            </a:r>
            <a:endParaRPr lang="ru-RU" b="1" dirty="0">
              <a:solidFill>
                <a:srgbClr val="1A10E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142844" y="142852"/>
            <a:ext cx="8643998" cy="6331100"/>
          </a:xfrm>
        </p:spPr>
        <p:txBody>
          <a:bodyPr>
            <a:noAutofit/>
          </a:bodyPr>
          <a:lstStyle/>
          <a:p>
            <a:pPr algn="ctr">
              <a:buNone/>
            </a:pPr>
            <a:r>
              <a:rPr lang="uk-UA" sz="2800" dirty="0" smtClean="0"/>
              <a:t> </a:t>
            </a:r>
            <a:r>
              <a:rPr lang="ru-RU" sz="2800" b="1" dirty="0" err="1" smtClean="0">
                <a:solidFill>
                  <a:srgbClr val="1A10E0"/>
                </a:solidFill>
              </a:rPr>
              <a:t>Внутрішні</a:t>
            </a:r>
            <a:r>
              <a:rPr lang="ru-RU" sz="2800" b="1" dirty="0" smtClean="0">
                <a:solidFill>
                  <a:srgbClr val="1A10E0"/>
                </a:solidFill>
              </a:rPr>
              <a:t> </a:t>
            </a:r>
            <a:r>
              <a:rPr lang="ru-RU" sz="2800" b="1" dirty="0" err="1" smtClean="0">
                <a:solidFill>
                  <a:srgbClr val="1A10E0"/>
                </a:solidFill>
              </a:rPr>
              <a:t>статеві</a:t>
            </a:r>
            <a:r>
              <a:rPr lang="ru-RU" sz="2800" b="1" dirty="0" smtClean="0">
                <a:solidFill>
                  <a:srgbClr val="1A10E0"/>
                </a:solidFill>
              </a:rPr>
              <a:t> </a:t>
            </a:r>
            <a:r>
              <a:rPr lang="ru-RU" sz="2800" b="1" dirty="0" err="1" smtClean="0">
                <a:solidFill>
                  <a:srgbClr val="1A10E0"/>
                </a:solidFill>
              </a:rPr>
              <a:t>органи</a:t>
            </a:r>
            <a:endParaRPr lang="ru-RU" sz="2800" b="1" dirty="0" smtClean="0">
              <a:solidFill>
                <a:srgbClr val="1A10E0"/>
              </a:solidFill>
            </a:endParaRPr>
          </a:p>
          <a:p>
            <a:pPr>
              <a:buNone/>
            </a:pPr>
            <a:r>
              <a:rPr lang="ru-RU" sz="2800" b="1" dirty="0" err="1" smtClean="0"/>
              <a:t>Маткові</a:t>
            </a:r>
            <a:r>
              <a:rPr lang="ru-RU" sz="2800" b="1" dirty="0" smtClean="0"/>
              <a:t> </a:t>
            </a:r>
            <a:r>
              <a:rPr lang="ru-RU" sz="2800" b="1" dirty="0" smtClean="0"/>
              <a:t>труби, матка і </a:t>
            </a:r>
            <a:r>
              <a:rPr lang="ru-RU" sz="2800" b="1" dirty="0" err="1" smtClean="0"/>
              <a:t>верхня</a:t>
            </a:r>
            <a:r>
              <a:rPr lang="ru-RU" sz="2800" b="1" dirty="0" smtClean="0"/>
              <a:t> </a:t>
            </a:r>
            <a:r>
              <a:rPr lang="ru-RU" sz="2800" b="1" dirty="0" err="1" smtClean="0"/>
              <a:t>третина</a:t>
            </a:r>
            <a:r>
              <a:rPr lang="ru-RU" sz="2800" b="1" dirty="0" smtClean="0"/>
              <a:t> </a:t>
            </a:r>
            <a:r>
              <a:rPr lang="ru-RU" sz="2800" b="1" dirty="0" err="1" smtClean="0"/>
              <a:t>піхви</a:t>
            </a:r>
            <a:r>
              <a:rPr lang="ru-RU" sz="2800" b="1" dirty="0" smtClean="0"/>
              <a:t> </a:t>
            </a:r>
            <a:r>
              <a:rPr lang="ru-RU" sz="2800" b="1" dirty="0" err="1" smtClean="0"/>
              <a:t>беруть</a:t>
            </a:r>
            <a:r>
              <a:rPr lang="ru-RU" sz="2800" b="1" dirty="0" smtClean="0"/>
              <a:t> початок з </a:t>
            </a:r>
            <a:r>
              <a:rPr lang="ru-RU" sz="2800" b="1" dirty="0" err="1" smtClean="0">
                <a:solidFill>
                  <a:srgbClr val="0070C0"/>
                </a:solidFill>
              </a:rPr>
              <a:t>парамезонефральних</a:t>
            </a:r>
            <a:r>
              <a:rPr lang="ru-RU" sz="2800" b="1" dirty="0" smtClean="0">
                <a:solidFill>
                  <a:srgbClr val="0070C0"/>
                </a:solidFill>
              </a:rPr>
              <a:t> </a:t>
            </a:r>
            <a:r>
              <a:rPr lang="ru-RU" sz="2800" b="1" dirty="0" err="1" smtClean="0">
                <a:solidFill>
                  <a:srgbClr val="0070C0"/>
                </a:solidFill>
              </a:rPr>
              <a:t>протоків</a:t>
            </a:r>
            <a:r>
              <a:rPr lang="ru-RU" sz="2800" b="1" dirty="0" smtClean="0"/>
              <a:t> </a:t>
            </a:r>
            <a:endParaRPr lang="ru-RU" sz="2800" b="1" dirty="0" smtClean="0"/>
          </a:p>
          <a:p>
            <a:r>
              <a:rPr lang="ru-RU" sz="2800" b="1" dirty="0" smtClean="0"/>
              <a:t> </a:t>
            </a:r>
            <a:r>
              <a:rPr lang="ru-RU" sz="2800" b="1" dirty="0" smtClean="0"/>
              <a:t>З </a:t>
            </a:r>
            <a:r>
              <a:rPr lang="ru-RU" sz="2800" b="1" dirty="0" smtClean="0">
                <a:solidFill>
                  <a:srgbClr val="C00000"/>
                </a:solidFill>
              </a:rPr>
              <a:t>5-6 </a:t>
            </a:r>
            <a:r>
              <a:rPr lang="ru-RU" sz="2800" b="1" dirty="0" err="1" smtClean="0">
                <a:solidFill>
                  <a:srgbClr val="C00000"/>
                </a:solidFill>
              </a:rPr>
              <a:t>тижня</a:t>
            </a:r>
            <a:r>
              <a:rPr lang="ru-RU" sz="2800" b="1" dirty="0" smtClean="0">
                <a:solidFill>
                  <a:srgbClr val="C00000"/>
                </a:solidFill>
              </a:rPr>
              <a:t> </a:t>
            </a:r>
            <a:r>
              <a:rPr lang="ru-RU" sz="2800" b="1" dirty="0" err="1" smtClean="0"/>
              <a:t>розвитку</a:t>
            </a:r>
            <a:r>
              <a:rPr lang="ru-RU" sz="2800" b="1" dirty="0" smtClean="0"/>
              <a:t> </a:t>
            </a:r>
            <a:r>
              <a:rPr lang="ru-RU" sz="2800" b="1" dirty="0" err="1" smtClean="0"/>
              <a:t>ембріона</a:t>
            </a:r>
            <a:r>
              <a:rPr lang="ru-RU" sz="2800" b="1" dirty="0" smtClean="0"/>
              <a:t> - </a:t>
            </a:r>
            <a:r>
              <a:rPr lang="ru-RU" sz="2800" b="1" dirty="0" err="1" smtClean="0"/>
              <a:t>починається</a:t>
            </a:r>
            <a:r>
              <a:rPr lang="ru-RU" sz="2800" b="1" dirty="0" smtClean="0"/>
              <a:t> </a:t>
            </a:r>
            <a:r>
              <a:rPr lang="ru-RU" sz="2800" b="1" dirty="0" err="1" smtClean="0"/>
              <a:t>розвиток</a:t>
            </a:r>
            <a:r>
              <a:rPr lang="ru-RU" sz="2800" b="1" dirty="0" smtClean="0"/>
              <a:t> </a:t>
            </a:r>
            <a:r>
              <a:rPr lang="ru-RU" sz="2800" b="1" dirty="0" err="1" smtClean="0"/>
              <a:t>маткових</a:t>
            </a:r>
            <a:r>
              <a:rPr lang="ru-RU" sz="2800" b="1" dirty="0" smtClean="0"/>
              <a:t> труб </a:t>
            </a:r>
          </a:p>
          <a:p>
            <a:r>
              <a:rPr lang="ru-RU" sz="2800" b="1" dirty="0" smtClean="0"/>
              <a:t>На </a:t>
            </a:r>
            <a:r>
              <a:rPr lang="ru-RU" sz="2800" b="1" dirty="0" smtClean="0">
                <a:solidFill>
                  <a:srgbClr val="C00000"/>
                </a:solidFill>
              </a:rPr>
              <a:t>13-14 </a:t>
            </a:r>
            <a:r>
              <a:rPr lang="ru-RU" sz="2800" b="1" dirty="0" err="1" smtClean="0">
                <a:solidFill>
                  <a:srgbClr val="C00000"/>
                </a:solidFill>
              </a:rPr>
              <a:t>тижні</a:t>
            </a:r>
            <a:r>
              <a:rPr lang="ru-RU" sz="2800" b="1" dirty="0" smtClean="0">
                <a:solidFill>
                  <a:srgbClr val="C00000"/>
                </a:solidFill>
              </a:rPr>
              <a:t> </a:t>
            </a:r>
            <a:r>
              <a:rPr lang="ru-RU" sz="2800" b="1" dirty="0" smtClean="0"/>
              <a:t>- </a:t>
            </a:r>
            <a:r>
              <a:rPr lang="ru-RU" sz="2800" b="1" dirty="0" err="1" smtClean="0"/>
              <a:t>утворюється</a:t>
            </a:r>
            <a:r>
              <a:rPr lang="ru-RU" sz="2800" b="1" dirty="0" smtClean="0"/>
              <a:t> матка шляхом </a:t>
            </a:r>
            <a:r>
              <a:rPr lang="ru-RU" sz="2800" b="1" dirty="0" err="1" smtClean="0"/>
              <a:t>зливання</a:t>
            </a:r>
            <a:r>
              <a:rPr lang="ru-RU" sz="2800" b="1" dirty="0" smtClean="0"/>
              <a:t> </a:t>
            </a:r>
            <a:r>
              <a:rPr lang="ru-RU" sz="2800" b="1" dirty="0" err="1" smtClean="0"/>
              <a:t>дистальних</a:t>
            </a:r>
            <a:r>
              <a:rPr lang="ru-RU" sz="2800" b="1" dirty="0" smtClean="0"/>
              <a:t> </a:t>
            </a:r>
            <a:r>
              <a:rPr lang="ru-RU" sz="2800" b="1" dirty="0" err="1" smtClean="0"/>
              <a:t>відділів</a:t>
            </a:r>
            <a:r>
              <a:rPr lang="ru-RU" sz="2800" b="1" dirty="0" smtClean="0"/>
              <a:t> </a:t>
            </a:r>
            <a:r>
              <a:rPr lang="ru-RU" sz="2800" b="1" dirty="0" err="1" smtClean="0"/>
              <a:t>парамезонефральних</a:t>
            </a:r>
            <a:r>
              <a:rPr lang="ru-RU" sz="2800" b="1" dirty="0" smtClean="0"/>
              <a:t> </a:t>
            </a:r>
            <a:r>
              <a:rPr lang="ru-RU" sz="2800" b="1" dirty="0" err="1" smtClean="0"/>
              <a:t>протоків</a:t>
            </a:r>
            <a:r>
              <a:rPr lang="ru-RU" sz="2800" b="1" dirty="0" smtClean="0"/>
              <a:t>: </a:t>
            </a:r>
            <a:r>
              <a:rPr lang="ru-RU" sz="2800" b="1" dirty="0" err="1" smtClean="0"/>
              <a:t>спочатку</a:t>
            </a:r>
            <a:r>
              <a:rPr lang="ru-RU" sz="2800" b="1" dirty="0" smtClean="0"/>
              <a:t> матка </a:t>
            </a:r>
            <a:r>
              <a:rPr lang="ru-RU" sz="2800" b="1" dirty="0" err="1" smtClean="0"/>
              <a:t>дворога</a:t>
            </a:r>
            <a:r>
              <a:rPr lang="ru-RU" sz="2800" b="1" dirty="0" smtClean="0"/>
              <a:t>, </a:t>
            </a:r>
            <a:r>
              <a:rPr lang="ru-RU" sz="2800" b="1" dirty="0" err="1" smtClean="0"/>
              <a:t>надалі</a:t>
            </a:r>
            <a:r>
              <a:rPr lang="ru-RU" sz="2800" b="1" dirty="0" smtClean="0"/>
              <a:t> </a:t>
            </a:r>
            <a:r>
              <a:rPr lang="ru-RU" sz="2800" b="1" dirty="0" err="1" smtClean="0"/>
              <a:t>набуває</a:t>
            </a:r>
            <a:r>
              <a:rPr lang="ru-RU" sz="2800" b="1" dirty="0" smtClean="0"/>
              <a:t> </a:t>
            </a:r>
            <a:r>
              <a:rPr lang="ru-RU" sz="2800" b="1" dirty="0" err="1" smtClean="0"/>
              <a:t>сідловидну</a:t>
            </a:r>
            <a:r>
              <a:rPr lang="ru-RU" sz="2800" b="1" dirty="0" smtClean="0"/>
              <a:t> </a:t>
            </a:r>
            <a:r>
              <a:rPr lang="ru-RU" sz="2800" b="1" dirty="0" err="1" smtClean="0"/>
              <a:t>конфігурацію</a:t>
            </a:r>
            <a:r>
              <a:rPr lang="ru-RU" sz="2800" b="1" dirty="0" smtClean="0"/>
              <a:t>, яка </a:t>
            </a:r>
            <a:r>
              <a:rPr lang="ru-RU" sz="2800" b="1" dirty="0" err="1" smtClean="0"/>
              <a:t>нерідко</a:t>
            </a:r>
            <a:r>
              <a:rPr lang="ru-RU" sz="2800" b="1" dirty="0" smtClean="0"/>
              <a:t> </a:t>
            </a:r>
            <a:r>
              <a:rPr lang="ru-RU" sz="2800" b="1" dirty="0" err="1" smtClean="0"/>
              <a:t>зберігається</a:t>
            </a:r>
            <a:r>
              <a:rPr lang="ru-RU" sz="2800" b="1" dirty="0" smtClean="0"/>
              <a:t> до моменту </a:t>
            </a:r>
            <a:r>
              <a:rPr lang="ru-RU" sz="2800" b="1" dirty="0" err="1" smtClean="0"/>
              <a:t>народження</a:t>
            </a:r>
            <a:endParaRPr lang="ru-RU" sz="2800" b="1" dirty="0" smtClean="0"/>
          </a:p>
          <a:p>
            <a:r>
              <a:rPr lang="ru-RU" sz="2800" b="1" dirty="0" smtClean="0"/>
              <a:t>На </a:t>
            </a:r>
            <a:r>
              <a:rPr lang="ru-RU" sz="2800" b="1" dirty="0" smtClean="0">
                <a:solidFill>
                  <a:srgbClr val="C00000"/>
                </a:solidFill>
              </a:rPr>
              <a:t>16-20 </a:t>
            </a:r>
            <a:r>
              <a:rPr lang="ru-RU" sz="2800" b="1" dirty="0" err="1" smtClean="0">
                <a:solidFill>
                  <a:srgbClr val="C00000"/>
                </a:solidFill>
              </a:rPr>
              <a:t>тижні</a:t>
            </a:r>
            <a:r>
              <a:rPr lang="ru-RU" sz="2800" b="1" dirty="0" smtClean="0">
                <a:solidFill>
                  <a:srgbClr val="C00000"/>
                </a:solidFill>
              </a:rPr>
              <a:t> </a:t>
            </a:r>
            <a:r>
              <a:rPr lang="ru-RU" sz="2800" b="1" dirty="0" smtClean="0"/>
              <a:t>- </a:t>
            </a:r>
            <a:r>
              <a:rPr lang="ru-RU" sz="2800" b="1" dirty="0" err="1" smtClean="0"/>
              <a:t>диференціюється</a:t>
            </a:r>
            <a:r>
              <a:rPr lang="ru-RU" sz="2800" b="1" dirty="0" smtClean="0"/>
              <a:t> </a:t>
            </a:r>
            <a:r>
              <a:rPr lang="ru-RU" sz="2800" b="1" dirty="0" err="1" smtClean="0"/>
              <a:t>шийка</a:t>
            </a:r>
            <a:r>
              <a:rPr lang="ru-RU" sz="2800" b="1" dirty="0" smtClean="0"/>
              <a:t> матки, </a:t>
            </a:r>
            <a:r>
              <a:rPr lang="ru-RU" sz="2800" b="1" dirty="0" err="1" smtClean="0"/>
              <a:t>її</a:t>
            </a:r>
            <a:r>
              <a:rPr lang="ru-RU" sz="2800" b="1" dirty="0" smtClean="0"/>
              <a:t> </a:t>
            </a:r>
            <a:r>
              <a:rPr lang="ru-RU" sz="2800" b="1" dirty="0" err="1" smtClean="0"/>
              <a:t>довжина</a:t>
            </a:r>
            <a:r>
              <a:rPr lang="ru-RU" sz="2800" b="1" dirty="0" smtClean="0"/>
              <a:t> до 40 </a:t>
            </a:r>
            <a:r>
              <a:rPr lang="ru-RU" sz="2800" b="1" dirty="0" err="1" smtClean="0"/>
              <a:t>тижня</a:t>
            </a:r>
            <a:r>
              <a:rPr lang="ru-RU" sz="2800" b="1" dirty="0" smtClean="0"/>
              <a:t> становить 2/3 </a:t>
            </a:r>
            <a:r>
              <a:rPr lang="ru-RU" sz="2800" b="1" dirty="0" err="1" smtClean="0"/>
              <a:t>загальної</a:t>
            </a:r>
            <a:r>
              <a:rPr lang="ru-RU" sz="2800" b="1" dirty="0" smtClean="0"/>
              <a:t> </a:t>
            </a:r>
            <a:r>
              <a:rPr lang="ru-RU" sz="2800" b="1" dirty="0" err="1" smtClean="0"/>
              <a:t>довжини</a:t>
            </a:r>
            <a:r>
              <a:rPr lang="ru-RU" sz="2800" b="1" dirty="0" smtClean="0"/>
              <a:t> матки </a:t>
            </a:r>
          </a:p>
          <a:p>
            <a:r>
              <a:rPr lang="ru-RU" sz="2800" b="1" dirty="0" smtClean="0"/>
              <a:t> </a:t>
            </a:r>
            <a:endParaRPr lang="ru-RU" sz="28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352928" cy="6001643"/>
          </a:xfrm>
          <a:prstGeom prst="rect">
            <a:avLst/>
          </a:prstGeom>
        </p:spPr>
        <p:txBody>
          <a:bodyPr wrap="square">
            <a:spAutoFit/>
          </a:bodyPr>
          <a:lstStyle/>
          <a:p>
            <a:r>
              <a:rPr lang="ru-RU" sz="3200" b="1" dirty="0" smtClean="0">
                <a:solidFill>
                  <a:srgbClr val="1A10E0"/>
                </a:solidFill>
              </a:rPr>
              <a:t>               </a:t>
            </a:r>
            <a:r>
              <a:rPr lang="ru-RU" sz="3600" b="1" dirty="0" err="1" smtClean="0">
                <a:solidFill>
                  <a:srgbClr val="1A10E0"/>
                </a:solidFill>
              </a:rPr>
              <a:t>Внутрішні</a:t>
            </a:r>
            <a:r>
              <a:rPr lang="ru-RU" sz="3600" b="1" dirty="0" smtClean="0">
                <a:solidFill>
                  <a:srgbClr val="1A10E0"/>
                </a:solidFill>
              </a:rPr>
              <a:t> </a:t>
            </a:r>
            <a:r>
              <a:rPr lang="ru-RU" sz="3600" b="1" dirty="0" err="1">
                <a:solidFill>
                  <a:srgbClr val="1A10E0"/>
                </a:solidFill>
              </a:rPr>
              <a:t>статеві</a:t>
            </a:r>
            <a:r>
              <a:rPr lang="ru-RU" sz="3600" b="1" dirty="0">
                <a:solidFill>
                  <a:srgbClr val="1A10E0"/>
                </a:solidFill>
              </a:rPr>
              <a:t> </a:t>
            </a:r>
            <a:r>
              <a:rPr lang="ru-RU" sz="3600" b="1" dirty="0" err="1">
                <a:solidFill>
                  <a:srgbClr val="1A10E0"/>
                </a:solidFill>
              </a:rPr>
              <a:t>органи</a:t>
            </a:r>
            <a:endParaRPr lang="ru-RU" sz="3600" b="1" dirty="0">
              <a:solidFill>
                <a:srgbClr val="1A10E0"/>
              </a:solidFill>
            </a:endParaRPr>
          </a:p>
          <a:p>
            <a:pPr marL="457200" indent="-457200">
              <a:buFont typeface="Wingdings" panose="05000000000000000000" pitchFamily="2" charset="2"/>
              <a:buChar char="Ø"/>
            </a:pPr>
            <a:r>
              <a:rPr lang="ru-RU" sz="2900" b="1" dirty="0" smtClean="0"/>
              <a:t>У</a:t>
            </a:r>
            <a:r>
              <a:rPr lang="ru-RU" sz="2900" b="1" dirty="0" smtClean="0">
                <a:solidFill>
                  <a:srgbClr val="C00000"/>
                </a:solidFill>
              </a:rPr>
              <a:t>18 </a:t>
            </a:r>
            <a:r>
              <a:rPr lang="ru-RU" sz="2900" b="1" dirty="0" err="1" smtClean="0">
                <a:solidFill>
                  <a:srgbClr val="C00000"/>
                </a:solidFill>
              </a:rPr>
              <a:t>тижнів</a:t>
            </a:r>
            <a:r>
              <a:rPr lang="ru-RU" sz="2900" b="1" dirty="0" smtClean="0">
                <a:solidFill>
                  <a:srgbClr val="C00000"/>
                </a:solidFill>
              </a:rPr>
              <a:t> </a:t>
            </a:r>
            <a:r>
              <a:rPr lang="ru-RU" sz="2900" b="1" dirty="0" smtClean="0"/>
              <a:t>- </a:t>
            </a:r>
            <a:r>
              <a:rPr lang="ru-RU" sz="2900" b="1" dirty="0" err="1" smtClean="0"/>
              <a:t>виявляється</a:t>
            </a:r>
            <a:r>
              <a:rPr lang="ru-RU" sz="2900" b="1" dirty="0" smtClean="0"/>
              <a:t> </a:t>
            </a:r>
            <a:r>
              <a:rPr lang="ru-RU" sz="2900" b="1" dirty="0" err="1" smtClean="0"/>
              <a:t>недиференційований</a:t>
            </a:r>
            <a:r>
              <a:rPr lang="ru-RU" sz="2900" b="1" dirty="0" smtClean="0"/>
              <a:t> </a:t>
            </a:r>
            <a:r>
              <a:rPr lang="ru-RU" sz="2900" b="1" dirty="0" err="1" smtClean="0"/>
              <a:t>ендометрій</a:t>
            </a:r>
            <a:r>
              <a:rPr lang="ru-RU" sz="2900" b="1" dirty="0" smtClean="0"/>
              <a:t>, закладки </a:t>
            </a:r>
            <a:r>
              <a:rPr lang="ru-RU" sz="2900" b="1" dirty="0" err="1" smtClean="0"/>
              <a:t>трубчастих</a:t>
            </a:r>
            <a:r>
              <a:rPr lang="ru-RU" sz="2900" b="1" dirty="0" smtClean="0"/>
              <a:t> </a:t>
            </a:r>
            <a:r>
              <a:rPr lang="ru-RU" sz="2900" b="1" dirty="0" err="1" smtClean="0"/>
              <a:t>залоз</a:t>
            </a:r>
            <a:r>
              <a:rPr lang="ru-RU" sz="2900" b="1" dirty="0" smtClean="0"/>
              <a:t> </a:t>
            </a:r>
            <a:r>
              <a:rPr lang="ru-RU" sz="2900" b="1" dirty="0" err="1" smtClean="0"/>
              <a:t>з`являються</a:t>
            </a:r>
            <a:r>
              <a:rPr lang="ru-RU" sz="2900" b="1" dirty="0" smtClean="0"/>
              <a:t> до 24-го </a:t>
            </a:r>
            <a:r>
              <a:rPr lang="ru-RU" sz="2900" b="1" dirty="0" err="1" smtClean="0"/>
              <a:t>тижня</a:t>
            </a:r>
            <a:r>
              <a:rPr lang="ru-RU" sz="2900" b="1" dirty="0" smtClean="0"/>
              <a:t> антенатального </a:t>
            </a:r>
            <a:r>
              <a:rPr lang="ru-RU" sz="2900" b="1" dirty="0" err="1" smtClean="0"/>
              <a:t>розвитку</a:t>
            </a:r>
            <a:r>
              <a:rPr lang="ru-RU" sz="2900" b="1" dirty="0" smtClean="0"/>
              <a:t> плода  </a:t>
            </a:r>
          </a:p>
          <a:p>
            <a:pPr marL="457200" indent="-457200">
              <a:buFont typeface="Wingdings" panose="05000000000000000000" pitchFamily="2" charset="2"/>
              <a:buChar char="Ø"/>
            </a:pPr>
            <a:r>
              <a:rPr lang="ru-RU" sz="2900" b="1" dirty="0" err="1" smtClean="0"/>
              <a:t>Зовнішні</a:t>
            </a:r>
            <a:r>
              <a:rPr lang="ru-RU" sz="2900" b="1" dirty="0" smtClean="0"/>
              <a:t> </a:t>
            </a:r>
            <a:r>
              <a:rPr lang="ru-RU" sz="2900" b="1" dirty="0" err="1" smtClean="0"/>
              <a:t>статеві</a:t>
            </a:r>
            <a:r>
              <a:rPr lang="ru-RU" sz="2900" b="1" dirty="0" smtClean="0"/>
              <a:t> </a:t>
            </a:r>
            <a:r>
              <a:rPr lang="ru-RU" sz="2900" b="1" dirty="0" err="1" smtClean="0"/>
              <a:t>органи</a:t>
            </a:r>
            <a:r>
              <a:rPr lang="ru-RU" sz="2900" b="1" dirty="0" smtClean="0"/>
              <a:t> </a:t>
            </a:r>
            <a:r>
              <a:rPr lang="ru-RU" sz="2900" b="1" dirty="0" smtClean="0">
                <a:solidFill>
                  <a:srgbClr val="C00000"/>
                </a:solidFill>
              </a:rPr>
              <a:t>з 4 по 7 </a:t>
            </a:r>
            <a:r>
              <a:rPr lang="ru-RU" sz="2900" b="1" dirty="0" err="1" smtClean="0">
                <a:solidFill>
                  <a:srgbClr val="C00000"/>
                </a:solidFill>
              </a:rPr>
              <a:t>тиждень</a:t>
            </a:r>
            <a:r>
              <a:rPr lang="ru-RU" sz="2900" b="1" dirty="0" smtClean="0">
                <a:solidFill>
                  <a:srgbClr val="C00000"/>
                </a:solidFill>
              </a:rPr>
              <a:t> </a:t>
            </a:r>
            <a:r>
              <a:rPr lang="ru-RU" sz="2900" b="1" dirty="0" err="1" smtClean="0"/>
              <a:t>життя</a:t>
            </a:r>
            <a:r>
              <a:rPr lang="ru-RU" sz="2900" b="1" dirty="0" smtClean="0"/>
              <a:t> </a:t>
            </a:r>
            <a:r>
              <a:rPr lang="ru-RU" sz="2900" b="1" dirty="0" err="1" smtClean="0"/>
              <a:t>ембріона</a:t>
            </a:r>
            <a:r>
              <a:rPr lang="ru-RU" sz="2900" b="1" dirty="0" smtClean="0"/>
              <a:t> </a:t>
            </a:r>
            <a:r>
              <a:rPr lang="ru-RU" sz="2900" b="1" dirty="0" err="1" smtClean="0"/>
              <a:t>мають</a:t>
            </a:r>
            <a:r>
              <a:rPr lang="ru-RU" sz="2900" b="1" dirty="0" smtClean="0"/>
              <a:t> </a:t>
            </a:r>
            <a:r>
              <a:rPr lang="ru-RU" sz="2900" b="1" dirty="0" err="1" smtClean="0"/>
              <a:t>індиферентний</a:t>
            </a:r>
            <a:r>
              <a:rPr lang="ru-RU" sz="2900" b="1" dirty="0" smtClean="0"/>
              <a:t> характер і до 16 </a:t>
            </a:r>
            <a:r>
              <a:rPr lang="ru-RU" sz="2900" b="1" dirty="0" err="1" smtClean="0"/>
              <a:t>тижня</a:t>
            </a:r>
            <a:r>
              <a:rPr lang="ru-RU" sz="2900" b="1" dirty="0" smtClean="0"/>
              <a:t> практично не </a:t>
            </a:r>
            <a:r>
              <a:rPr lang="ru-RU" sz="2900" b="1" dirty="0" err="1" smtClean="0"/>
              <a:t>змінюються</a:t>
            </a:r>
            <a:r>
              <a:rPr lang="ru-RU" sz="2900" b="1" dirty="0" smtClean="0"/>
              <a:t>  </a:t>
            </a:r>
          </a:p>
          <a:p>
            <a:pPr marL="457200" indent="-457200">
              <a:buFont typeface="Wingdings" panose="05000000000000000000" pitchFamily="2" charset="2"/>
              <a:buChar char="Ø"/>
            </a:pPr>
            <a:r>
              <a:rPr lang="ru-RU" sz="2900" b="1" dirty="0" smtClean="0"/>
              <a:t>З </a:t>
            </a:r>
            <a:r>
              <a:rPr lang="ru-RU" sz="2900" b="1" dirty="0" smtClean="0">
                <a:solidFill>
                  <a:srgbClr val="C00000"/>
                </a:solidFill>
              </a:rPr>
              <a:t>17 </a:t>
            </a:r>
            <a:r>
              <a:rPr lang="ru-RU" sz="2900" b="1" dirty="0" err="1" smtClean="0">
                <a:solidFill>
                  <a:srgbClr val="C00000"/>
                </a:solidFill>
              </a:rPr>
              <a:t>тижня</a:t>
            </a:r>
            <a:r>
              <a:rPr lang="ru-RU" sz="2900" b="1" dirty="0" smtClean="0">
                <a:solidFill>
                  <a:srgbClr val="C00000"/>
                </a:solidFill>
              </a:rPr>
              <a:t> </a:t>
            </a:r>
            <a:r>
              <a:rPr lang="ru-RU" sz="2900" b="1" dirty="0" err="1" smtClean="0"/>
              <a:t>розвиваються</a:t>
            </a:r>
            <a:r>
              <a:rPr lang="ru-RU" sz="2900" b="1" dirty="0" smtClean="0"/>
              <a:t> </a:t>
            </a:r>
            <a:r>
              <a:rPr lang="ru-RU" sz="2900" b="1" dirty="0" err="1" smtClean="0"/>
              <a:t>статеві</a:t>
            </a:r>
            <a:r>
              <a:rPr lang="ru-RU" sz="2900" b="1" dirty="0" smtClean="0"/>
              <a:t> губи  </a:t>
            </a:r>
          </a:p>
          <a:p>
            <a:pPr marL="457200" indent="-457200">
              <a:buFont typeface="Wingdings" panose="05000000000000000000" pitchFamily="2" charset="2"/>
              <a:buChar char="Ø"/>
            </a:pPr>
            <a:r>
              <a:rPr lang="ru-RU" sz="2900" b="1" dirty="0" smtClean="0"/>
              <a:t>До </a:t>
            </a:r>
            <a:r>
              <a:rPr lang="ru-RU" sz="2900" b="1" dirty="0" smtClean="0">
                <a:solidFill>
                  <a:srgbClr val="C00000"/>
                </a:solidFill>
              </a:rPr>
              <a:t>24-25 </a:t>
            </a:r>
            <a:r>
              <a:rPr lang="ru-RU" sz="2900" b="1" dirty="0" err="1" smtClean="0">
                <a:solidFill>
                  <a:srgbClr val="C00000"/>
                </a:solidFill>
              </a:rPr>
              <a:t>тижня</a:t>
            </a:r>
            <a:r>
              <a:rPr lang="ru-RU" sz="2900" b="1" dirty="0" smtClean="0">
                <a:solidFill>
                  <a:srgbClr val="C00000"/>
                </a:solidFill>
              </a:rPr>
              <a:t> </a:t>
            </a:r>
            <a:r>
              <a:rPr lang="ru-RU" sz="2900" b="1" dirty="0" err="1" smtClean="0"/>
              <a:t>чітко</a:t>
            </a:r>
            <a:r>
              <a:rPr lang="ru-RU" sz="2900" b="1" dirty="0" smtClean="0"/>
              <a:t> </a:t>
            </a:r>
            <a:r>
              <a:rPr lang="ru-RU" sz="2900" b="1" dirty="0" err="1" smtClean="0"/>
              <a:t>визначається</a:t>
            </a:r>
            <a:r>
              <a:rPr lang="ru-RU" sz="2900" b="1" dirty="0" smtClean="0"/>
              <a:t> </a:t>
            </a:r>
            <a:r>
              <a:rPr lang="ru-RU" sz="2900" b="1" dirty="0" err="1" smtClean="0"/>
              <a:t>дівоча</a:t>
            </a:r>
            <a:r>
              <a:rPr lang="ru-RU" sz="2900" b="1" dirty="0" smtClean="0"/>
              <a:t> </a:t>
            </a:r>
            <a:r>
              <a:rPr lang="ru-RU" sz="2900" b="1" dirty="0" err="1" smtClean="0"/>
              <a:t>пліва</a:t>
            </a:r>
            <a:endParaRPr lang="en-US" sz="2900" b="1" dirty="0"/>
          </a:p>
        </p:txBody>
      </p:sp>
    </p:spTree>
    <p:extLst>
      <p:ext uri="{BB962C8B-B14F-4D97-AF65-F5344CB8AC3E}">
        <p14:creationId xmlns:p14="http://schemas.microsoft.com/office/powerpoint/2010/main" val="4022235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331640" y="0"/>
            <a:ext cx="7097216" cy="476672"/>
          </a:xfrm>
        </p:spPr>
        <p:txBody>
          <a:bodyPr>
            <a:normAutofit fontScale="90000"/>
          </a:bodyPr>
          <a:lstStyle/>
          <a:p>
            <a:pPr algn="ctr"/>
            <a:r>
              <a:rPr lang="uk-UA" sz="2800" b="1" dirty="0" smtClean="0">
                <a:solidFill>
                  <a:srgbClr val="1A10E0"/>
                </a:solidFill>
              </a:rPr>
              <a:t>Період </a:t>
            </a:r>
            <a:r>
              <a:rPr lang="uk-UA" sz="2800" b="1" dirty="0" err="1" smtClean="0">
                <a:solidFill>
                  <a:srgbClr val="1A10E0"/>
                </a:solidFill>
              </a:rPr>
              <a:t>новонародженості</a:t>
            </a:r>
            <a:endParaRPr lang="ru-RU" b="1" dirty="0">
              <a:solidFill>
                <a:srgbClr val="1A10E0"/>
              </a:solidFill>
            </a:endParaRPr>
          </a:p>
        </p:txBody>
      </p:sp>
      <p:sp>
        <p:nvSpPr>
          <p:cNvPr id="3" name="Содержимое 2"/>
          <p:cNvSpPr>
            <a:spLocks noGrp="1"/>
          </p:cNvSpPr>
          <p:nvPr>
            <p:ph sz="quarter" idx="1"/>
          </p:nvPr>
        </p:nvSpPr>
        <p:spPr>
          <a:xfrm>
            <a:off x="323528" y="116632"/>
            <a:ext cx="8391876" cy="6357320"/>
          </a:xfrm>
        </p:spPr>
        <p:txBody>
          <a:bodyPr>
            <a:noAutofit/>
          </a:bodyPr>
          <a:lstStyle/>
          <a:p>
            <a:pPr algn="ctr">
              <a:buNone/>
            </a:pPr>
            <a:r>
              <a:rPr lang="ru-RU" sz="1400" dirty="0" smtClean="0"/>
              <a:t/>
            </a:r>
            <a:br>
              <a:rPr lang="ru-RU" sz="1400" dirty="0" smtClean="0"/>
            </a:br>
            <a:r>
              <a:rPr lang="ru-RU" sz="1800" b="1" dirty="0" err="1" smtClean="0">
                <a:solidFill>
                  <a:srgbClr val="C00000"/>
                </a:solidFill>
              </a:rPr>
              <a:t>Зовнішні</a:t>
            </a:r>
            <a:r>
              <a:rPr lang="ru-RU" sz="1800" b="1" dirty="0" smtClean="0">
                <a:solidFill>
                  <a:srgbClr val="C00000"/>
                </a:solidFill>
              </a:rPr>
              <a:t> </a:t>
            </a:r>
            <a:r>
              <a:rPr lang="ru-RU" sz="1800" b="1" dirty="0" err="1" smtClean="0">
                <a:solidFill>
                  <a:srgbClr val="C00000"/>
                </a:solidFill>
              </a:rPr>
              <a:t>статеві</a:t>
            </a:r>
            <a:r>
              <a:rPr lang="ru-RU" sz="1800" b="1" dirty="0" smtClean="0">
                <a:solidFill>
                  <a:srgbClr val="C00000"/>
                </a:solidFill>
              </a:rPr>
              <a:t> </a:t>
            </a:r>
            <a:r>
              <a:rPr lang="ru-RU" sz="1800" b="1" dirty="0" err="1" smtClean="0">
                <a:solidFill>
                  <a:srgbClr val="C00000"/>
                </a:solidFill>
              </a:rPr>
              <a:t>органи</a:t>
            </a:r>
            <a:r>
              <a:rPr lang="ru-RU" sz="1800" b="1" dirty="0" smtClean="0">
                <a:solidFill>
                  <a:srgbClr val="C00000"/>
                </a:solidFill>
              </a:rPr>
              <a:t> (</a:t>
            </a:r>
            <a:r>
              <a:rPr lang="en-US" sz="1800" b="1" dirty="0" err="1" smtClean="0">
                <a:solidFill>
                  <a:srgbClr val="C00000"/>
                </a:solidFill>
              </a:rPr>
              <a:t>organa</a:t>
            </a:r>
            <a:r>
              <a:rPr lang="en-US" sz="1800" b="1" dirty="0" smtClean="0">
                <a:solidFill>
                  <a:srgbClr val="C00000"/>
                </a:solidFill>
              </a:rPr>
              <a:t> genitalia </a:t>
            </a:r>
            <a:r>
              <a:rPr lang="en-US" sz="1800" b="1" dirty="0" err="1" smtClean="0">
                <a:solidFill>
                  <a:srgbClr val="C00000"/>
                </a:solidFill>
              </a:rPr>
              <a:t>feminina</a:t>
            </a:r>
            <a:r>
              <a:rPr lang="en-US" sz="1800" b="1" dirty="0" smtClean="0">
                <a:solidFill>
                  <a:srgbClr val="C00000"/>
                </a:solidFill>
              </a:rPr>
              <a:t> externa)</a:t>
            </a:r>
            <a:endParaRPr lang="uk-UA" sz="1800" b="1" dirty="0" smtClean="0">
              <a:solidFill>
                <a:srgbClr val="C00000"/>
              </a:solidFill>
            </a:endParaRPr>
          </a:p>
          <a:p>
            <a:r>
              <a:rPr lang="ru-RU" sz="1800" b="1" i="1" dirty="0" smtClean="0">
                <a:solidFill>
                  <a:srgbClr val="002060"/>
                </a:solidFill>
              </a:rPr>
              <a:t>Лобок</a:t>
            </a:r>
            <a:r>
              <a:rPr lang="ru-RU" sz="1800" i="1" dirty="0" smtClean="0">
                <a:solidFill>
                  <a:srgbClr val="002060"/>
                </a:solidFill>
              </a:rPr>
              <a:t> </a:t>
            </a:r>
            <a:r>
              <a:rPr lang="ru-RU" sz="1800" dirty="0" smtClean="0">
                <a:solidFill>
                  <a:srgbClr val="002060"/>
                </a:solidFill>
              </a:rPr>
              <a:t>(</a:t>
            </a:r>
            <a:r>
              <a:rPr lang="en-US" sz="1800" dirty="0" err="1" smtClean="0"/>
              <a:t>mons</a:t>
            </a:r>
            <a:r>
              <a:rPr lang="en-US" sz="1800" dirty="0" smtClean="0"/>
              <a:t> pubis) </a:t>
            </a:r>
            <a:r>
              <a:rPr lang="ru-RU" sz="1800" dirty="0" err="1" smtClean="0"/>
              <a:t>являє</a:t>
            </a:r>
            <a:r>
              <a:rPr lang="ru-RU" sz="1800" dirty="0" smtClean="0"/>
              <a:t> собою </a:t>
            </a:r>
            <a:r>
              <a:rPr lang="ru-RU" sz="1800" dirty="0" err="1" smtClean="0"/>
              <a:t>трикутне</a:t>
            </a:r>
            <a:r>
              <a:rPr lang="ru-RU" sz="1800" dirty="0" smtClean="0"/>
              <a:t> </a:t>
            </a:r>
            <a:r>
              <a:rPr lang="ru-RU" sz="1800" dirty="0" err="1" smtClean="0"/>
              <a:t>узвишшя</a:t>
            </a:r>
            <a:r>
              <a:rPr lang="ru-RU" sz="1800" dirty="0" smtClean="0"/>
              <a:t>, </a:t>
            </a:r>
            <a:r>
              <a:rPr lang="ru-RU" sz="1800" dirty="0" err="1" smtClean="0"/>
              <a:t>обмежене</a:t>
            </a:r>
            <a:r>
              <a:rPr lang="ru-RU" sz="1800" dirty="0" smtClean="0"/>
              <a:t> з </a:t>
            </a:r>
            <a:r>
              <a:rPr lang="ru-RU" sz="1800" dirty="0" err="1" smtClean="0"/>
              <a:t>боків</a:t>
            </a:r>
            <a:r>
              <a:rPr lang="ru-RU" sz="1800" dirty="0" smtClean="0"/>
              <a:t> </a:t>
            </a:r>
            <a:r>
              <a:rPr lang="ru-RU" sz="1800" dirty="0" err="1" smtClean="0"/>
              <a:t>паховими</a:t>
            </a:r>
            <a:r>
              <a:rPr lang="ru-RU" sz="1800" dirty="0" smtClean="0"/>
              <a:t> складками</a:t>
            </a:r>
          </a:p>
          <a:p>
            <a:r>
              <a:rPr lang="ru-RU" sz="1800" dirty="0" smtClean="0"/>
              <a:t> </a:t>
            </a:r>
            <a:r>
              <a:rPr lang="ru-RU" sz="1800" b="1" i="1" dirty="0" err="1" smtClean="0">
                <a:solidFill>
                  <a:srgbClr val="002060"/>
                </a:solidFill>
              </a:rPr>
              <a:t>Малі</a:t>
            </a:r>
            <a:r>
              <a:rPr lang="ru-RU" sz="1800" b="1" i="1" dirty="0" smtClean="0">
                <a:solidFill>
                  <a:srgbClr val="002060"/>
                </a:solidFill>
              </a:rPr>
              <a:t> </a:t>
            </a:r>
            <a:r>
              <a:rPr lang="ru-RU" sz="1800" b="1" i="1" dirty="0" err="1" smtClean="0">
                <a:solidFill>
                  <a:srgbClr val="002060"/>
                </a:solidFill>
              </a:rPr>
              <a:t>статеві</a:t>
            </a:r>
            <a:r>
              <a:rPr lang="ru-RU" sz="1800" b="1" i="1" dirty="0" smtClean="0">
                <a:solidFill>
                  <a:srgbClr val="002060"/>
                </a:solidFill>
              </a:rPr>
              <a:t> губи</a:t>
            </a:r>
            <a:r>
              <a:rPr lang="ru-RU" sz="1800" b="1" i="1" dirty="0" smtClean="0"/>
              <a:t> </a:t>
            </a:r>
            <a:r>
              <a:rPr lang="ru-RU" sz="1800" dirty="0" smtClean="0"/>
              <a:t>(</a:t>
            </a:r>
            <a:r>
              <a:rPr lang="en-US" sz="1800" dirty="0" smtClean="0"/>
              <a:t>labia </a:t>
            </a:r>
            <a:r>
              <a:rPr lang="en-US" sz="1800" dirty="0" err="1" smtClean="0"/>
              <a:t>minora</a:t>
            </a:r>
            <a:r>
              <a:rPr lang="en-US" sz="1800" dirty="0" smtClean="0"/>
              <a:t>) </a:t>
            </a:r>
            <a:r>
              <a:rPr lang="ru-RU" sz="1800" dirty="0" err="1" smtClean="0"/>
              <a:t>прикривають</a:t>
            </a:r>
            <a:r>
              <a:rPr lang="ru-RU" sz="1800" dirty="0" smtClean="0"/>
              <a:t> 2/3 </a:t>
            </a:r>
            <a:r>
              <a:rPr lang="ru-RU" sz="1800" dirty="0" err="1" smtClean="0"/>
              <a:t>присінка</a:t>
            </a:r>
            <a:r>
              <a:rPr lang="ru-RU" sz="1800" dirty="0" smtClean="0"/>
              <a:t> </a:t>
            </a:r>
            <a:r>
              <a:rPr lang="ru-RU" sz="1800" dirty="0" err="1" smtClean="0"/>
              <a:t>піхви</a:t>
            </a:r>
            <a:r>
              <a:rPr lang="ru-RU" sz="1800" dirty="0" smtClean="0"/>
              <a:t/>
            </a:r>
            <a:br>
              <a:rPr lang="ru-RU" sz="1800" dirty="0" smtClean="0"/>
            </a:br>
            <a:r>
              <a:rPr lang="ru-RU" sz="1800" dirty="0" smtClean="0"/>
              <a:t>і </a:t>
            </a:r>
            <a:r>
              <a:rPr lang="ru-RU" sz="1800" dirty="0" err="1" smtClean="0"/>
              <a:t>виступають</a:t>
            </a:r>
            <a:r>
              <a:rPr lang="ru-RU" sz="1800" dirty="0" smtClean="0"/>
              <a:t> над великими </a:t>
            </a:r>
          </a:p>
          <a:p>
            <a:r>
              <a:rPr lang="ru-RU" sz="1800" b="1" i="1" dirty="0" err="1" smtClean="0">
                <a:solidFill>
                  <a:srgbClr val="002060"/>
                </a:solidFill>
              </a:rPr>
              <a:t>Великі</a:t>
            </a:r>
            <a:r>
              <a:rPr lang="ru-RU" sz="1800" b="1" i="1" dirty="0" smtClean="0">
                <a:solidFill>
                  <a:srgbClr val="002060"/>
                </a:solidFill>
              </a:rPr>
              <a:t> </a:t>
            </a:r>
            <a:r>
              <a:rPr lang="ru-RU" sz="1800" b="1" i="1" dirty="0" err="1" smtClean="0">
                <a:solidFill>
                  <a:srgbClr val="002060"/>
                </a:solidFill>
              </a:rPr>
              <a:t>статеві</a:t>
            </a:r>
            <a:r>
              <a:rPr lang="ru-RU" sz="1800" b="1" i="1" dirty="0" smtClean="0">
                <a:solidFill>
                  <a:srgbClr val="002060"/>
                </a:solidFill>
              </a:rPr>
              <a:t> губи </a:t>
            </a:r>
            <a:r>
              <a:rPr lang="ru-RU" sz="1800" dirty="0" smtClean="0"/>
              <a:t>(</a:t>
            </a:r>
            <a:r>
              <a:rPr lang="en-US" sz="1800" dirty="0" smtClean="0"/>
              <a:t>labia </a:t>
            </a:r>
            <a:r>
              <a:rPr lang="en-US" sz="1800" dirty="0" err="1" smtClean="0"/>
              <a:t>majora</a:t>
            </a:r>
            <a:r>
              <a:rPr lang="en-US" sz="1800" dirty="0" smtClean="0"/>
              <a:t>), </a:t>
            </a:r>
            <a:r>
              <a:rPr lang="ru-RU" sz="1800" dirty="0" err="1" smtClean="0"/>
              <a:t>набряклі</a:t>
            </a:r>
            <a:r>
              <a:rPr lang="ru-RU" sz="1800" dirty="0" smtClean="0"/>
              <a:t>,</a:t>
            </a:r>
            <a:br>
              <a:rPr lang="ru-RU" sz="1800" dirty="0" smtClean="0"/>
            </a:br>
            <a:r>
              <a:rPr lang="ru-RU" sz="1800" dirty="0" err="1" smtClean="0"/>
              <a:t>більш</a:t>
            </a:r>
            <a:r>
              <a:rPr lang="ru-RU" sz="1800" dirty="0" smtClean="0"/>
              <a:t> </a:t>
            </a:r>
            <a:r>
              <a:rPr lang="ru-RU" sz="1800" dirty="0" err="1" smtClean="0"/>
              <a:t>розвинуті</a:t>
            </a:r>
            <a:r>
              <a:rPr lang="ru-RU" sz="1800" dirty="0" smtClean="0"/>
              <a:t> в </a:t>
            </a:r>
            <a:r>
              <a:rPr lang="ru-RU" sz="1800" dirty="0" err="1" smtClean="0"/>
              <a:t>задній</a:t>
            </a:r>
            <a:r>
              <a:rPr lang="ru-RU" sz="1800" dirty="0" smtClean="0"/>
              <a:t> </a:t>
            </a:r>
            <a:r>
              <a:rPr lang="ru-RU" sz="1800" dirty="0" err="1" smtClean="0"/>
              <a:t>частині</a:t>
            </a:r>
            <a:r>
              <a:rPr lang="ru-RU" sz="1800" dirty="0" smtClean="0"/>
              <a:t>, </a:t>
            </a:r>
            <a:r>
              <a:rPr lang="ru-RU" sz="1800" dirty="0" err="1" smtClean="0"/>
              <a:t>обмежують</a:t>
            </a:r>
            <a:r>
              <a:rPr lang="ru-RU" sz="1800" dirty="0" smtClean="0"/>
              <a:t> 2/3 </a:t>
            </a:r>
            <a:r>
              <a:rPr lang="ru-RU" sz="1800" dirty="0" err="1" smtClean="0"/>
              <a:t>присінка</a:t>
            </a:r>
            <a:r>
              <a:rPr lang="ru-RU" sz="1800" dirty="0" smtClean="0"/>
              <a:t> </a:t>
            </a:r>
            <a:r>
              <a:rPr lang="ru-RU" sz="1800" dirty="0" err="1" smtClean="0"/>
              <a:t>піхви</a:t>
            </a:r>
            <a:endParaRPr lang="ru-RU" sz="1800" dirty="0" smtClean="0"/>
          </a:p>
          <a:p>
            <a:r>
              <a:rPr lang="ru-RU" sz="1800" dirty="0" smtClean="0"/>
              <a:t> </a:t>
            </a:r>
            <a:r>
              <a:rPr lang="ru-RU" sz="1800" b="1" i="1" dirty="0" err="1" smtClean="0">
                <a:solidFill>
                  <a:srgbClr val="002060"/>
                </a:solidFill>
              </a:rPr>
              <a:t>Клітор</a:t>
            </a:r>
            <a:r>
              <a:rPr lang="ru-RU" sz="1800" b="1" i="1" dirty="0" smtClean="0">
                <a:solidFill>
                  <a:srgbClr val="002060"/>
                </a:solidFill>
              </a:rPr>
              <a:t> </a:t>
            </a:r>
            <a:r>
              <a:rPr lang="ru-RU" sz="1800" dirty="0" smtClean="0"/>
              <a:t>(</a:t>
            </a:r>
            <a:r>
              <a:rPr lang="en-US" sz="1800" dirty="0" smtClean="0"/>
              <a:t>clitoris,</a:t>
            </a:r>
            <a:r>
              <a:rPr lang="uk-UA" sz="1800" dirty="0" smtClean="0"/>
              <a:t> </a:t>
            </a:r>
            <a:r>
              <a:rPr lang="en-US" sz="1800" dirty="0" err="1" smtClean="0"/>
              <a:t>cunnus</a:t>
            </a:r>
            <a:r>
              <a:rPr lang="en-US" sz="1800" dirty="0" smtClean="0"/>
              <a:t>) </a:t>
            </a:r>
            <a:r>
              <a:rPr lang="ru-RU" sz="1800" dirty="0" err="1" smtClean="0"/>
              <a:t>відносно</a:t>
            </a:r>
            <a:r>
              <a:rPr lang="ru-RU" sz="1800" dirty="0" smtClean="0"/>
              <a:t> </a:t>
            </a:r>
            <a:r>
              <a:rPr lang="ru-RU" sz="1800" dirty="0" err="1" smtClean="0"/>
              <a:t>довгий</a:t>
            </a:r>
            <a:endParaRPr lang="ru-RU" sz="1800" dirty="0" smtClean="0"/>
          </a:p>
          <a:p>
            <a:r>
              <a:rPr lang="ru-RU" sz="1800" dirty="0" smtClean="0"/>
              <a:t> </a:t>
            </a:r>
            <a:r>
              <a:rPr lang="ru-RU" sz="1800" b="1" i="1" dirty="0" err="1" smtClean="0">
                <a:solidFill>
                  <a:srgbClr val="002060"/>
                </a:solidFill>
              </a:rPr>
              <a:t>Дівоча</a:t>
            </a:r>
            <a:r>
              <a:rPr lang="ru-RU" sz="1800" b="1" i="1" dirty="0" smtClean="0">
                <a:solidFill>
                  <a:srgbClr val="002060"/>
                </a:solidFill>
              </a:rPr>
              <a:t> </a:t>
            </a:r>
            <a:r>
              <a:rPr lang="ru-RU" sz="1800" b="1" i="1" dirty="0" err="1" smtClean="0">
                <a:solidFill>
                  <a:srgbClr val="002060"/>
                </a:solidFill>
              </a:rPr>
              <a:t>пліва</a:t>
            </a:r>
            <a:r>
              <a:rPr lang="ru-RU" sz="1800" b="1" i="1" dirty="0" smtClean="0">
                <a:solidFill>
                  <a:srgbClr val="002060"/>
                </a:solidFill>
              </a:rPr>
              <a:t> </a:t>
            </a:r>
            <a:r>
              <a:rPr lang="ru-RU" sz="1800" dirty="0" smtClean="0"/>
              <a:t>(</a:t>
            </a:r>
            <a:r>
              <a:rPr lang="en-US" sz="1800" dirty="0" smtClean="0"/>
              <a:t>hymen) </a:t>
            </a:r>
            <a:r>
              <a:rPr lang="ru-RU" sz="1800" dirty="0" err="1" smtClean="0"/>
              <a:t>щільна</a:t>
            </a:r>
            <a:r>
              <a:rPr lang="ru-RU" sz="1800" dirty="0" smtClean="0"/>
              <a:t>, </a:t>
            </a:r>
            <a:r>
              <a:rPr lang="ru-RU" sz="1800" dirty="0" err="1" smtClean="0"/>
              <a:t>має</a:t>
            </a:r>
            <a:r>
              <a:rPr lang="ru-RU" sz="1800" dirty="0" smtClean="0"/>
              <a:t> </a:t>
            </a:r>
            <a:r>
              <a:rPr lang="ru-RU" sz="1800" dirty="0" err="1" smtClean="0"/>
              <a:t>невеличкий</a:t>
            </a:r>
            <a:r>
              <a:rPr lang="ru-RU" sz="1800" dirty="0" smtClean="0"/>
              <a:t> </a:t>
            </a:r>
            <a:r>
              <a:rPr lang="ru-RU" sz="1800" dirty="0" err="1" smtClean="0"/>
              <a:t>отвір</a:t>
            </a:r>
            <a:r>
              <a:rPr lang="ru-RU" sz="1800" dirty="0" smtClean="0"/>
              <a:t/>
            </a:r>
            <a:br>
              <a:rPr lang="ru-RU" sz="1800" dirty="0" smtClean="0"/>
            </a:br>
            <a:r>
              <a:rPr lang="ru-RU" sz="1800" dirty="0" smtClean="0"/>
              <a:t>                         </a:t>
            </a:r>
          </a:p>
          <a:p>
            <a:pPr>
              <a:buNone/>
            </a:pPr>
            <a:r>
              <a:rPr lang="ru-RU" sz="1800" b="1" dirty="0" err="1" smtClean="0">
                <a:solidFill>
                  <a:srgbClr val="C00000"/>
                </a:solidFill>
              </a:rPr>
              <a:t>Внутрішні</a:t>
            </a:r>
            <a:r>
              <a:rPr lang="ru-RU" sz="1800" b="1" dirty="0" smtClean="0">
                <a:solidFill>
                  <a:srgbClr val="C00000"/>
                </a:solidFill>
              </a:rPr>
              <a:t> </a:t>
            </a:r>
            <a:r>
              <a:rPr lang="ru-RU" sz="1800" b="1" dirty="0" err="1" smtClean="0">
                <a:solidFill>
                  <a:srgbClr val="C00000"/>
                </a:solidFill>
              </a:rPr>
              <a:t>статеві</a:t>
            </a:r>
            <a:r>
              <a:rPr lang="ru-RU" sz="1800" b="1" dirty="0" smtClean="0">
                <a:solidFill>
                  <a:srgbClr val="C00000"/>
                </a:solidFill>
              </a:rPr>
              <a:t> </a:t>
            </a:r>
            <a:r>
              <a:rPr lang="ru-RU" sz="1800" b="1" dirty="0" err="1" smtClean="0">
                <a:solidFill>
                  <a:srgbClr val="C00000"/>
                </a:solidFill>
              </a:rPr>
              <a:t>органи</a:t>
            </a:r>
            <a:r>
              <a:rPr lang="ru-RU" sz="1800" b="1" dirty="0" smtClean="0">
                <a:solidFill>
                  <a:srgbClr val="C00000"/>
                </a:solidFill>
              </a:rPr>
              <a:t> (</a:t>
            </a:r>
            <a:r>
              <a:rPr lang="en-US" sz="1800" b="1" dirty="0" err="1" smtClean="0">
                <a:solidFill>
                  <a:srgbClr val="C00000"/>
                </a:solidFill>
              </a:rPr>
              <a:t>organa</a:t>
            </a:r>
            <a:r>
              <a:rPr lang="en-US" sz="1800" b="1" dirty="0" smtClean="0">
                <a:solidFill>
                  <a:srgbClr val="C00000"/>
                </a:solidFill>
              </a:rPr>
              <a:t> genitalia </a:t>
            </a:r>
            <a:r>
              <a:rPr lang="en-US" sz="1800" b="1" dirty="0" err="1" smtClean="0">
                <a:solidFill>
                  <a:srgbClr val="C00000"/>
                </a:solidFill>
              </a:rPr>
              <a:t>feminina</a:t>
            </a:r>
            <a:r>
              <a:rPr lang="en-US" sz="1800" b="1" dirty="0" smtClean="0">
                <a:solidFill>
                  <a:srgbClr val="C00000"/>
                </a:solidFill>
              </a:rPr>
              <a:t> </a:t>
            </a:r>
            <a:r>
              <a:rPr lang="en-US" sz="1800" b="1" dirty="0" err="1" smtClean="0">
                <a:solidFill>
                  <a:srgbClr val="C00000"/>
                </a:solidFill>
              </a:rPr>
              <a:t>interna</a:t>
            </a:r>
            <a:r>
              <a:rPr lang="en-US" sz="1800" b="1" dirty="0" smtClean="0">
                <a:solidFill>
                  <a:srgbClr val="C00000"/>
                </a:solidFill>
              </a:rPr>
              <a:t>)</a:t>
            </a:r>
            <a:endParaRPr lang="uk-UA" sz="1800" b="1" dirty="0" smtClean="0">
              <a:solidFill>
                <a:srgbClr val="C00000"/>
              </a:solidFill>
            </a:endParaRPr>
          </a:p>
          <a:p>
            <a:r>
              <a:rPr lang="ru-RU" sz="1800" b="1" i="1" dirty="0" err="1" smtClean="0">
                <a:solidFill>
                  <a:srgbClr val="002060"/>
                </a:solidFill>
              </a:rPr>
              <a:t>Піхва</a:t>
            </a:r>
            <a:r>
              <a:rPr lang="ru-RU" sz="1800" b="1" i="1" dirty="0" smtClean="0">
                <a:solidFill>
                  <a:srgbClr val="002060"/>
                </a:solidFill>
              </a:rPr>
              <a:t> </a:t>
            </a:r>
            <a:r>
              <a:rPr lang="ru-RU" sz="1800" dirty="0" smtClean="0"/>
              <a:t>(</a:t>
            </a:r>
            <a:r>
              <a:rPr lang="en-US" sz="1800" dirty="0" smtClean="0"/>
              <a:t>vagina, </a:t>
            </a:r>
            <a:r>
              <a:rPr lang="en-US" sz="1800" dirty="0" err="1" smtClean="0"/>
              <a:t>colpos</a:t>
            </a:r>
            <a:r>
              <a:rPr lang="en-US" sz="1800" dirty="0" smtClean="0"/>
              <a:t>) </a:t>
            </a:r>
            <a:r>
              <a:rPr lang="ru-RU" sz="1800" dirty="0" err="1" smtClean="0"/>
              <a:t>досягає</a:t>
            </a:r>
            <a:r>
              <a:rPr lang="ru-RU" sz="1800" dirty="0" smtClean="0"/>
              <a:t> у </a:t>
            </a:r>
            <a:r>
              <a:rPr lang="ru-RU" sz="1800" dirty="0" err="1" smtClean="0"/>
              <a:t>довжину</a:t>
            </a:r>
            <a:r>
              <a:rPr lang="ru-RU" sz="1800" dirty="0" smtClean="0"/>
              <a:t> 2,5-5 см, </a:t>
            </a:r>
            <a:r>
              <a:rPr lang="ru-RU" sz="1800" dirty="0" err="1" smtClean="0"/>
              <a:t>має</a:t>
            </a:r>
            <a:r>
              <a:rPr lang="ru-RU" sz="1800" dirty="0" smtClean="0"/>
              <a:t> </a:t>
            </a:r>
            <a:r>
              <a:rPr lang="ru-RU" sz="1800" dirty="0" err="1" smtClean="0"/>
              <a:t>виражену</a:t>
            </a:r>
            <a:r>
              <a:rPr lang="ru-RU" sz="1800" dirty="0" smtClean="0"/>
              <a:t> </a:t>
            </a:r>
            <a:r>
              <a:rPr lang="ru-RU" sz="1800" dirty="0" err="1" smtClean="0"/>
              <a:t>складчастість</a:t>
            </a:r>
            <a:r>
              <a:rPr lang="ru-RU" sz="1800" dirty="0" smtClean="0"/>
              <a:t> </a:t>
            </a:r>
            <a:r>
              <a:rPr lang="ru-RU" sz="1800" dirty="0" err="1" smtClean="0"/>
              <a:t>слизової</a:t>
            </a:r>
            <a:r>
              <a:rPr lang="ru-RU" sz="1800" dirty="0" smtClean="0"/>
              <a:t> </a:t>
            </a:r>
            <a:r>
              <a:rPr lang="ru-RU" sz="1800" dirty="0" err="1" smtClean="0"/>
              <a:t>оболонки</a:t>
            </a:r>
            <a:endParaRPr lang="ru-RU" sz="1800" dirty="0" smtClean="0"/>
          </a:p>
          <a:p>
            <a:pPr>
              <a:buFont typeface="Wingdings" panose="05000000000000000000" pitchFamily="2" charset="2"/>
              <a:buChar char="Ø"/>
            </a:pPr>
            <a:r>
              <a:rPr lang="ru-RU" sz="1800" dirty="0" err="1" smtClean="0"/>
              <a:t>Слизові</a:t>
            </a:r>
            <a:r>
              <a:rPr lang="ru-RU" sz="1800" dirty="0" smtClean="0"/>
              <a:t> </a:t>
            </a:r>
            <a:r>
              <a:rPr lang="ru-RU" sz="1800" dirty="0" err="1" smtClean="0"/>
              <a:t>виділення</a:t>
            </a:r>
            <a:r>
              <a:rPr lang="ru-RU" sz="1800" dirty="0" smtClean="0"/>
              <a:t> та </a:t>
            </a:r>
            <a:r>
              <a:rPr lang="ru-RU" sz="1800" dirty="0" err="1" smtClean="0"/>
              <a:t>навіть</a:t>
            </a:r>
            <a:r>
              <a:rPr lang="ru-RU" sz="1800" dirty="0" smtClean="0"/>
              <a:t> </a:t>
            </a:r>
            <a:r>
              <a:rPr lang="ru-RU" sz="1800" dirty="0" err="1" smtClean="0"/>
              <a:t>незначна</a:t>
            </a:r>
            <a:r>
              <a:rPr lang="ru-RU" sz="1800" dirty="0" smtClean="0"/>
              <a:t> </a:t>
            </a:r>
            <a:r>
              <a:rPr lang="ru-RU" sz="1800" dirty="0" err="1" smtClean="0"/>
              <a:t>кровотеча</a:t>
            </a:r>
            <a:r>
              <a:rPr lang="ru-RU" sz="1800" dirty="0" smtClean="0"/>
              <a:t> з </a:t>
            </a:r>
            <a:r>
              <a:rPr lang="ru-RU" sz="1800" dirty="0" err="1" smtClean="0"/>
              <a:t>піхви</a:t>
            </a:r>
            <a:r>
              <a:rPr lang="ru-RU" sz="1800" dirty="0" smtClean="0"/>
              <a:t> в </a:t>
            </a:r>
            <a:r>
              <a:rPr lang="ru-RU" sz="1800" dirty="0" err="1" smtClean="0"/>
              <a:t>період</a:t>
            </a:r>
            <a:r>
              <a:rPr lang="ru-RU" sz="1800" dirty="0" smtClean="0"/>
              <a:t> до 2 </a:t>
            </a:r>
            <a:r>
              <a:rPr lang="ru-RU" sz="1800" dirty="0" err="1" smtClean="0"/>
              <a:t>тижнів</a:t>
            </a:r>
            <a:r>
              <a:rPr lang="ru-RU" sz="1800" dirty="0" smtClean="0"/>
              <a:t> </a:t>
            </a:r>
            <a:r>
              <a:rPr lang="ru-RU" sz="1800" dirty="0" err="1" smtClean="0"/>
              <a:t>життя</a:t>
            </a:r>
            <a:r>
              <a:rPr lang="ru-RU" sz="1800" dirty="0" smtClean="0"/>
              <a:t> не є </a:t>
            </a:r>
            <a:r>
              <a:rPr lang="ru-RU" sz="1800" dirty="0" err="1" smtClean="0"/>
              <a:t>патологією</a:t>
            </a:r>
            <a:r>
              <a:rPr lang="ru-RU" sz="1800" dirty="0" smtClean="0"/>
              <a:t>, а результат </a:t>
            </a:r>
            <a:r>
              <a:rPr lang="ru-RU" sz="1800" dirty="0" err="1" smtClean="0"/>
              <a:t>дії</a:t>
            </a:r>
            <a:r>
              <a:rPr lang="ru-RU" sz="1800" dirty="0" smtClean="0"/>
              <a:t> </a:t>
            </a:r>
            <a:r>
              <a:rPr lang="ru-RU" sz="1800" dirty="0" err="1" smtClean="0"/>
              <a:t>естрогенів</a:t>
            </a:r>
            <a:r>
              <a:rPr lang="ru-RU" sz="1800" dirty="0" smtClean="0"/>
              <a:t> </a:t>
            </a:r>
            <a:r>
              <a:rPr lang="ru-RU" sz="1800" dirty="0" err="1" smtClean="0"/>
              <a:t>матері</a:t>
            </a:r>
            <a:r>
              <a:rPr lang="ru-RU" sz="1800" dirty="0" smtClean="0"/>
              <a:t>, </a:t>
            </a:r>
            <a:r>
              <a:rPr lang="ru-RU" sz="1800" dirty="0" err="1" smtClean="0"/>
              <a:t>які</a:t>
            </a:r>
            <a:r>
              <a:rPr lang="ru-RU" sz="1800" dirty="0" smtClean="0"/>
              <a:t> проникли через плаценту в кровоток </a:t>
            </a:r>
            <a:r>
              <a:rPr lang="ru-RU" sz="1800" dirty="0" err="1" smtClean="0"/>
              <a:t>дитини</a:t>
            </a:r>
            <a:endParaRPr lang="ru-RU" sz="1800" dirty="0" smtClean="0"/>
          </a:p>
          <a:p>
            <a:pPr>
              <a:buFont typeface="Wingdings" panose="05000000000000000000" pitchFamily="2" charset="2"/>
              <a:buChar char="Ø"/>
            </a:pPr>
            <a:r>
              <a:rPr lang="ru-RU" sz="1800" dirty="0" err="1" smtClean="0"/>
              <a:t>Реакція</a:t>
            </a:r>
            <a:r>
              <a:rPr lang="ru-RU" sz="1800" dirty="0" smtClean="0"/>
              <a:t> </a:t>
            </a:r>
            <a:r>
              <a:rPr lang="ru-RU" sz="1800" dirty="0" err="1" smtClean="0"/>
              <a:t>вмісту</a:t>
            </a:r>
            <a:r>
              <a:rPr lang="ru-RU" sz="1800" dirty="0" smtClean="0"/>
              <a:t> </a:t>
            </a:r>
            <a:r>
              <a:rPr lang="ru-RU" sz="1800" dirty="0" err="1" smtClean="0"/>
              <a:t>піхви</a:t>
            </a:r>
            <a:r>
              <a:rPr lang="ru-RU" sz="1800" dirty="0" smtClean="0"/>
              <a:t> кисла</a:t>
            </a:r>
          </a:p>
          <a:p>
            <a:pPr>
              <a:buFont typeface="Wingdings" panose="05000000000000000000" pitchFamily="2" charset="2"/>
              <a:buChar char="Ø"/>
            </a:pPr>
            <a:r>
              <a:rPr lang="ru-RU" sz="1800" dirty="0" smtClean="0"/>
              <a:t>При </a:t>
            </a:r>
            <a:r>
              <a:rPr lang="ru-RU" sz="1800" dirty="0" err="1" smtClean="0"/>
              <a:t>кольпоцитологічному</a:t>
            </a:r>
            <a:r>
              <a:rPr lang="ru-RU" sz="1800" dirty="0" smtClean="0"/>
              <a:t> </a:t>
            </a:r>
            <a:r>
              <a:rPr lang="ru-RU" sz="1800" dirty="0" err="1" smtClean="0"/>
              <a:t>дослідженні</a:t>
            </a:r>
            <a:r>
              <a:rPr lang="ru-RU" sz="1800" dirty="0" smtClean="0"/>
              <a:t> </a:t>
            </a:r>
            <a:r>
              <a:rPr lang="ru-RU" sz="1800" dirty="0" err="1" smtClean="0"/>
              <a:t>визначаються</a:t>
            </a:r>
            <a:r>
              <a:rPr lang="ru-RU" sz="1800" dirty="0" smtClean="0"/>
              <a:t> </a:t>
            </a:r>
            <a:r>
              <a:rPr lang="ru-RU" sz="1800" dirty="0" err="1" smtClean="0"/>
              <a:t>високі</a:t>
            </a:r>
            <a:r>
              <a:rPr lang="ru-RU" sz="1800" dirty="0" smtClean="0"/>
              <a:t> </a:t>
            </a:r>
            <a:r>
              <a:rPr lang="ru-RU" sz="1800" dirty="0" err="1" smtClean="0"/>
              <a:t>еозинофільний</a:t>
            </a:r>
            <a:r>
              <a:rPr lang="ru-RU" sz="1800" dirty="0" smtClean="0"/>
              <a:t> і </a:t>
            </a:r>
            <a:r>
              <a:rPr lang="ru-RU" sz="1800" dirty="0" err="1" smtClean="0"/>
              <a:t>каріопікнотичний</a:t>
            </a:r>
            <a:r>
              <a:rPr lang="ru-RU" sz="1800" dirty="0" smtClean="0"/>
              <a:t> </a:t>
            </a:r>
            <a:r>
              <a:rPr lang="ru-RU" sz="1800" dirty="0" err="1" smtClean="0"/>
              <a:t>індекси</a:t>
            </a:r>
            <a:endParaRPr lang="ru-RU" sz="1800" dirty="0" smtClean="0"/>
          </a:p>
          <a:p>
            <a:pPr>
              <a:buFont typeface="Wingdings" panose="05000000000000000000" pitchFamily="2" charset="2"/>
              <a:buChar char="Ø"/>
            </a:pPr>
            <a:r>
              <a:rPr lang="ru-RU" sz="1800" dirty="0" smtClean="0"/>
              <a:t>Протоплазма </a:t>
            </a:r>
            <a:r>
              <a:rPr lang="ru-RU" sz="1800" dirty="0" err="1" smtClean="0"/>
              <a:t>епітелію</a:t>
            </a:r>
            <a:r>
              <a:rPr lang="ru-RU" sz="1800" dirty="0" smtClean="0"/>
              <a:t> </a:t>
            </a:r>
            <a:r>
              <a:rPr lang="ru-RU" sz="1800" dirty="0" err="1" smtClean="0"/>
              <a:t>багата</a:t>
            </a:r>
            <a:r>
              <a:rPr lang="ru-RU" sz="1800" dirty="0" smtClean="0"/>
              <a:t> </a:t>
            </a:r>
            <a:r>
              <a:rPr lang="ru-RU" sz="1800" dirty="0" err="1" smtClean="0"/>
              <a:t>глікогеном</a:t>
            </a:r>
            <a:endParaRPr lang="ru-RU"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107504" y="44624"/>
            <a:ext cx="8568952" cy="5760640"/>
          </a:xfrm>
        </p:spPr>
        <p:txBody>
          <a:bodyPr>
            <a:noAutofit/>
          </a:bodyPr>
          <a:lstStyle/>
          <a:p>
            <a:r>
              <a:rPr lang="ru-RU" sz="1800" b="1" i="1" dirty="0" smtClean="0">
                <a:solidFill>
                  <a:srgbClr val="002060"/>
                </a:solidFill>
              </a:rPr>
              <a:t>Матка</a:t>
            </a:r>
            <a:r>
              <a:rPr lang="ru-RU" sz="1800" b="1" i="1" dirty="0" smtClean="0"/>
              <a:t> </a:t>
            </a:r>
            <a:r>
              <a:rPr lang="ru-RU" sz="1800" dirty="0" smtClean="0"/>
              <a:t>(</a:t>
            </a:r>
            <a:r>
              <a:rPr lang="en-US" sz="1800" dirty="0" smtClean="0"/>
              <a:t>uterus) </a:t>
            </a:r>
            <a:r>
              <a:rPr lang="ru-RU" sz="1800" dirty="0" smtClean="0"/>
              <a:t>за формою </a:t>
            </a:r>
            <a:r>
              <a:rPr lang="ru-RU" sz="1800" dirty="0" err="1" smtClean="0"/>
              <a:t>нагадує</a:t>
            </a:r>
            <a:r>
              <a:rPr lang="ru-RU" sz="1800" dirty="0" smtClean="0"/>
              <a:t> </a:t>
            </a:r>
            <a:r>
              <a:rPr lang="ru-RU" sz="1800" dirty="0" err="1" smtClean="0"/>
              <a:t>циліндр</a:t>
            </a:r>
            <a:r>
              <a:rPr lang="ru-RU" sz="1800" dirty="0" smtClean="0"/>
              <a:t> </a:t>
            </a:r>
            <a:r>
              <a:rPr lang="ru-RU" sz="1800" dirty="0" err="1" smtClean="0"/>
              <a:t>довжиною</a:t>
            </a:r>
            <a:r>
              <a:rPr lang="ru-RU" sz="1800" dirty="0" smtClean="0"/>
              <a:t>  до 3,5 см,</a:t>
            </a:r>
            <a:br>
              <a:rPr lang="ru-RU" sz="1800" dirty="0" smtClean="0"/>
            </a:br>
            <a:r>
              <a:rPr lang="ru-RU" sz="1800" dirty="0" err="1" smtClean="0"/>
              <a:t>маса</a:t>
            </a:r>
            <a:r>
              <a:rPr lang="ru-RU" sz="1800" dirty="0" smtClean="0"/>
              <a:t> - до 5 г. </a:t>
            </a:r>
          </a:p>
          <a:p>
            <a:pPr>
              <a:buFont typeface="Wingdings" panose="05000000000000000000" pitchFamily="2" charset="2"/>
              <a:buChar char="Ø"/>
            </a:pPr>
            <a:r>
              <a:rPr lang="ru-RU" sz="1800" dirty="0" err="1"/>
              <a:t>Положення</a:t>
            </a:r>
            <a:r>
              <a:rPr lang="ru-RU" sz="1800" dirty="0"/>
              <a:t> матки </a:t>
            </a:r>
            <a:r>
              <a:rPr lang="ru-RU" sz="1800" dirty="0" err="1"/>
              <a:t>відповідає</a:t>
            </a:r>
            <a:r>
              <a:rPr lang="ru-RU" sz="1800" dirty="0"/>
              <a:t> </a:t>
            </a:r>
            <a:r>
              <a:rPr lang="en-US" sz="1800" dirty="0" err="1"/>
              <a:t>anteversio</a:t>
            </a:r>
            <a:endParaRPr lang="uk-UA" sz="1800" dirty="0"/>
          </a:p>
          <a:p>
            <a:pPr>
              <a:buFont typeface="Wingdings" panose="05000000000000000000" pitchFamily="2" charset="2"/>
              <a:buChar char="Ø"/>
            </a:pPr>
            <a:r>
              <a:rPr lang="ru-RU" sz="1800" dirty="0" err="1" smtClean="0"/>
              <a:t>М'язовий</a:t>
            </a:r>
            <a:r>
              <a:rPr lang="ru-RU" sz="1800" dirty="0" smtClean="0"/>
              <a:t> </a:t>
            </a:r>
            <a:r>
              <a:rPr lang="ru-RU" sz="1800" dirty="0" err="1"/>
              <a:t>прошарок</a:t>
            </a:r>
            <a:r>
              <a:rPr lang="ru-RU" sz="1800" dirty="0"/>
              <a:t> матки добре </a:t>
            </a:r>
            <a:r>
              <a:rPr lang="ru-RU" sz="1800" dirty="0" err="1"/>
              <a:t>розвинутий</a:t>
            </a:r>
            <a:endParaRPr lang="ru-RU" sz="1800" dirty="0"/>
          </a:p>
          <a:p>
            <a:pPr>
              <a:buFont typeface="Wingdings" panose="05000000000000000000" pitchFamily="2" charset="2"/>
              <a:buChar char="Ø"/>
            </a:pPr>
            <a:r>
              <a:rPr lang="ru-RU" sz="1800" dirty="0" err="1"/>
              <a:t>Ендометрій</a:t>
            </a:r>
            <a:r>
              <a:rPr lang="ru-RU" sz="1800" dirty="0"/>
              <a:t> </a:t>
            </a:r>
            <a:r>
              <a:rPr lang="ru-RU" sz="1800" dirty="0" err="1"/>
              <a:t>відповідає</a:t>
            </a:r>
            <a:r>
              <a:rPr lang="ru-RU" sz="1800" dirty="0"/>
              <a:t> </a:t>
            </a:r>
            <a:r>
              <a:rPr lang="ru-RU" sz="1800" dirty="0" err="1"/>
              <a:t>стадії</a:t>
            </a:r>
            <a:r>
              <a:rPr lang="ru-RU" sz="1800" dirty="0"/>
              <a:t> </a:t>
            </a:r>
            <a:r>
              <a:rPr lang="ru-RU" sz="1800" dirty="0" err="1"/>
              <a:t>секреції</a:t>
            </a:r>
            <a:r>
              <a:rPr lang="ru-RU" sz="1800" dirty="0"/>
              <a:t> </a:t>
            </a:r>
            <a:r>
              <a:rPr lang="ru-RU" sz="1800" dirty="0" err="1"/>
              <a:t>або</a:t>
            </a:r>
            <a:r>
              <a:rPr lang="ru-RU" sz="1800" dirty="0"/>
              <a:t> </a:t>
            </a:r>
            <a:r>
              <a:rPr lang="ru-RU" sz="1800" dirty="0" err="1"/>
              <a:t>проліферації</a:t>
            </a:r>
            <a:endParaRPr lang="ru-RU" sz="1800" dirty="0"/>
          </a:p>
          <a:p>
            <a:r>
              <a:rPr lang="ru-RU" sz="1800" b="1" i="1" dirty="0" err="1" smtClean="0">
                <a:solidFill>
                  <a:srgbClr val="002060"/>
                </a:solidFill>
              </a:rPr>
              <a:t>Шийка</a:t>
            </a:r>
            <a:r>
              <a:rPr lang="ru-RU" sz="1800" b="1" i="1" dirty="0" smtClean="0">
                <a:solidFill>
                  <a:srgbClr val="002060"/>
                </a:solidFill>
              </a:rPr>
              <a:t> матки </a:t>
            </a:r>
            <a:r>
              <a:rPr lang="ru-RU" sz="1800" dirty="0" smtClean="0"/>
              <a:t>(</a:t>
            </a:r>
            <a:r>
              <a:rPr lang="en-US" sz="1800" dirty="0" smtClean="0"/>
              <a:t>cervix uteri) </a:t>
            </a:r>
            <a:r>
              <a:rPr lang="ru-RU" sz="1800" dirty="0" err="1" smtClean="0"/>
              <a:t>складає</a:t>
            </a:r>
            <a:r>
              <a:rPr lang="ru-RU" sz="1800" dirty="0" smtClean="0"/>
              <a:t> 1/2 </a:t>
            </a:r>
            <a:r>
              <a:rPr lang="ru-RU" sz="1800" dirty="0" err="1" smtClean="0"/>
              <a:t>або</a:t>
            </a:r>
            <a:r>
              <a:rPr lang="ru-RU" sz="1800" dirty="0" smtClean="0"/>
              <a:t> 1/3 </a:t>
            </a:r>
            <a:r>
              <a:rPr lang="ru-RU" sz="1800" dirty="0" err="1" smtClean="0"/>
              <a:t>довжини</a:t>
            </a:r>
            <a:r>
              <a:rPr lang="ru-RU" sz="1800" dirty="0" smtClean="0"/>
              <a:t> </a:t>
            </a:r>
            <a:r>
              <a:rPr lang="ru-RU" sz="1800" dirty="0" err="1" smtClean="0"/>
              <a:t>всієї</a:t>
            </a:r>
            <a:r>
              <a:rPr lang="ru-RU" sz="1800" dirty="0" smtClean="0"/>
              <a:t/>
            </a:r>
            <a:br>
              <a:rPr lang="ru-RU" sz="1800" dirty="0" smtClean="0"/>
            </a:br>
            <a:r>
              <a:rPr lang="ru-RU" sz="1800" dirty="0" smtClean="0"/>
              <a:t>матки</a:t>
            </a:r>
          </a:p>
          <a:p>
            <a:pPr>
              <a:buFont typeface="Wingdings" panose="05000000000000000000" pitchFamily="2" charset="2"/>
              <a:buChar char="Ø"/>
            </a:pPr>
            <a:r>
              <a:rPr lang="ru-RU" sz="1800" dirty="0" err="1"/>
              <a:t>Р</a:t>
            </a:r>
            <a:r>
              <a:rPr lang="ru-RU" sz="1800" dirty="0" err="1" smtClean="0"/>
              <a:t>іг</a:t>
            </a:r>
            <a:r>
              <a:rPr lang="ru-RU" sz="1800" dirty="0" smtClean="0"/>
              <a:t> </a:t>
            </a:r>
            <a:r>
              <a:rPr lang="ru-RU" sz="1800" dirty="0" err="1" smtClean="0"/>
              <a:t>між</a:t>
            </a:r>
            <a:r>
              <a:rPr lang="ru-RU" sz="1800" dirty="0" smtClean="0"/>
              <a:t> ними </a:t>
            </a:r>
            <a:r>
              <a:rPr lang="ru-RU" sz="1800" dirty="0" err="1" smtClean="0"/>
              <a:t>відсутній</a:t>
            </a:r>
            <a:endParaRPr lang="ru-RU" sz="1800" dirty="0" smtClean="0"/>
          </a:p>
          <a:p>
            <a:pPr>
              <a:buFont typeface="Wingdings" panose="05000000000000000000" pitchFamily="2" charset="2"/>
              <a:buChar char="Ø"/>
            </a:pPr>
            <a:r>
              <a:rPr lang="ru-RU" sz="1800" dirty="0" err="1" smtClean="0"/>
              <a:t>Зовнішнє</a:t>
            </a:r>
            <a:r>
              <a:rPr lang="ru-RU" sz="1800" dirty="0" smtClean="0"/>
              <a:t> </a:t>
            </a:r>
            <a:r>
              <a:rPr lang="ru-RU" sz="1800" dirty="0" err="1" smtClean="0"/>
              <a:t>вічко</a:t>
            </a:r>
            <a:r>
              <a:rPr lang="ru-RU" sz="1800" dirty="0" smtClean="0"/>
              <a:t> </a:t>
            </a:r>
            <a:r>
              <a:rPr lang="ru-RU" sz="1800" dirty="0" err="1" smtClean="0"/>
              <a:t>виглядає</a:t>
            </a:r>
            <a:r>
              <a:rPr lang="ru-RU" sz="1800" dirty="0" smtClean="0"/>
              <a:t> як </a:t>
            </a:r>
            <a:r>
              <a:rPr lang="ru-RU" sz="1800" dirty="0" err="1" smtClean="0"/>
              <a:t>ектропіон</a:t>
            </a:r>
            <a:endParaRPr lang="ru-RU" sz="1800" dirty="0" smtClean="0"/>
          </a:p>
          <a:p>
            <a:r>
              <a:rPr lang="ru-RU" sz="1800" b="1" i="1" dirty="0" err="1" smtClean="0">
                <a:solidFill>
                  <a:srgbClr val="002060"/>
                </a:solidFill>
              </a:rPr>
              <a:t>Маткові</a:t>
            </a:r>
            <a:r>
              <a:rPr lang="ru-RU" sz="1800" b="1" i="1" dirty="0" smtClean="0">
                <a:solidFill>
                  <a:srgbClr val="002060"/>
                </a:solidFill>
              </a:rPr>
              <a:t> труби</a:t>
            </a:r>
            <a:r>
              <a:rPr lang="ru-RU" sz="1800" b="1" i="1" dirty="0" smtClean="0"/>
              <a:t> </a:t>
            </a:r>
            <a:r>
              <a:rPr lang="ru-RU" sz="1800" dirty="0" smtClean="0"/>
              <a:t>(</a:t>
            </a:r>
            <a:r>
              <a:rPr lang="en-US" sz="1800" dirty="0" smtClean="0"/>
              <a:t>tuba </a:t>
            </a:r>
            <a:r>
              <a:rPr lang="en-US" sz="1800" dirty="0" err="1" smtClean="0"/>
              <a:t>uterina</a:t>
            </a:r>
            <a:r>
              <a:rPr lang="en-US" sz="1800" dirty="0" smtClean="0"/>
              <a:t>) </a:t>
            </a:r>
            <a:r>
              <a:rPr lang="ru-RU" sz="1800" dirty="0" err="1" smtClean="0"/>
              <a:t>відносно</a:t>
            </a:r>
            <a:r>
              <a:rPr lang="ru-RU" sz="1800" dirty="0" smtClean="0"/>
              <a:t> </a:t>
            </a:r>
            <a:r>
              <a:rPr lang="ru-RU" sz="1800" dirty="0" err="1" smtClean="0"/>
              <a:t>довгі</a:t>
            </a:r>
            <a:r>
              <a:rPr lang="ru-RU" sz="1800" dirty="0" smtClean="0"/>
              <a:t> (до 3,5 см), </a:t>
            </a:r>
            <a:r>
              <a:rPr lang="ru-RU" sz="1800" dirty="0" err="1" smtClean="0"/>
              <a:t>звивисті</a:t>
            </a:r>
            <a:r>
              <a:rPr lang="ru-RU" sz="1800" dirty="0" smtClean="0"/>
              <a:t> </a:t>
            </a:r>
          </a:p>
          <a:p>
            <a:r>
              <a:rPr lang="ru-RU" sz="1800" b="1" i="1" dirty="0" err="1" smtClean="0">
                <a:solidFill>
                  <a:srgbClr val="002060"/>
                </a:solidFill>
              </a:rPr>
              <a:t>Яєчники</a:t>
            </a:r>
            <a:r>
              <a:rPr lang="ru-RU" sz="1800" b="1" i="1" dirty="0" smtClean="0"/>
              <a:t> </a:t>
            </a:r>
            <a:r>
              <a:rPr lang="ru-RU" sz="1800" dirty="0" smtClean="0"/>
              <a:t>(</a:t>
            </a:r>
            <a:r>
              <a:rPr lang="en-US" sz="1800" dirty="0" err="1" smtClean="0"/>
              <a:t>ovarium</a:t>
            </a:r>
            <a:r>
              <a:rPr lang="en-US" sz="1800" dirty="0" smtClean="0"/>
              <a:t>) </a:t>
            </a:r>
            <a:r>
              <a:rPr lang="ru-RU" sz="1800" dirty="0" err="1" smtClean="0"/>
              <a:t>новонародженої</a:t>
            </a:r>
            <a:r>
              <a:rPr lang="ru-RU" sz="1800" dirty="0" smtClean="0"/>
              <a:t> </a:t>
            </a:r>
            <a:r>
              <a:rPr lang="ru-RU" sz="1800" dirty="0" err="1" smtClean="0"/>
              <a:t>знаходяться</a:t>
            </a:r>
            <a:r>
              <a:rPr lang="ru-RU" sz="1800" dirty="0" smtClean="0"/>
              <a:t> в </a:t>
            </a:r>
            <a:r>
              <a:rPr lang="ru-RU" sz="1800" dirty="0" err="1" smtClean="0"/>
              <a:t>черевній</a:t>
            </a:r>
            <a:r>
              <a:rPr lang="ru-RU" sz="1800" dirty="0" smtClean="0"/>
              <a:t> </a:t>
            </a:r>
            <a:r>
              <a:rPr lang="ru-RU" sz="1800" dirty="0" err="1" smtClean="0"/>
              <a:t>порожнині</a:t>
            </a:r>
            <a:r>
              <a:rPr lang="ru-RU" sz="1800" dirty="0" smtClean="0"/>
              <a:t> (на </a:t>
            </a:r>
            <a:r>
              <a:rPr lang="ru-RU" sz="1800" dirty="0" err="1" smtClean="0"/>
              <a:t>межі</a:t>
            </a:r>
            <a:r>
              <a:rPr lang="ru-RU" sz="1800" dirty="0" smtClean="0"/>
              <a:t> великого і малого таза)</a:t>
            </a:r>
          </a:p>
          <a:p>
            <a:pPr>
              <a:buFont typeface="Wingdings" panose="05000000000000000000" pitchFamily="2" charset="2"/>
              <a:buChar char="Ø"/>
            </a:pPr>
            <a:r>
              <a:rPr lang="ru-RU" sz="1800" dirty="0" err="1" smtClean="0"/>
              <a:t>Маса</a:t>
            </a:r>
            <a:r>
              <a:rPr lang="ru-RU" sz="1800" dirty="0" smtClean="0"/>
              <a:t> </a:t>
            </a:r>
            <a:r>
              <a:rPr lang="ru-RU" sz="1800" dirty="0" err="1" smtClean="0"/>
              <a:t>яєчника</a:t>
            </a:r>
            <a:r>
              <a:rPr lang="ru-RU" sz="1800" dirty="0" smtClean="0"/>
              <a:t> - 0,25 г, </a:t>
            </a:r>
            <a:r>
              <a:rPr lang="ru-RU" sz="1800" dirty="0" err="1" smtClean="0"/>
              <a:t>довжина</a:t>
            </a:r>
            <a:r>
              <a:rPr lang="ru-RU" sz="1800" dirty="0" smtClean="0"/>
              <a:t> - до 2 см, ширина - 0,5 см, </a:t>
            </a:r>
            <a:r>
              <a:rPr lang="ru-RU" sz="1800" dirty="0" err="1" smtClean="0"/>
              <a:t>товщина</a:t>
            </a:r>
            <a:r>
              <a:rPr lang="ru-RU" sz="1800" dirty="0" smtClean="0"/>
              <a:t> - 0,25 </a:t>
            </a:r>
            <a:r>
              <a:rPr lang="ru-RU" sz="1800" dirty="0" smtClean="0"/>
              <a:t>см</a:t>
            </a:r>
            <a:endParaRPr lang="ru-RU" sz="1800" dirty="0" smtClean="0"/>
          </a:p>
          <a:p>
            <a:pPr>
              <a:buFont typeface="Wingdings" panose="05000000000000000000" pitchFamily="2" charset="2"/>
              <a:buChar char="Ø"/>
            </a:pPr>
            <a:r>
              <a:rPr lang="ru-RU" sz="1800" dirty="0" smtClean="0"/>
              <a:t> Для них характерна велика </a:t>
            </a:r>
            <a:r>
              <a:rPr lang="ru-RU" sz="1800" dirty="0" err="1" smtClean="0"/>
              <a:t>кількість</a:t>
            </a:r>
            <a:r>
              <a:rPr lang="ru-RU" sz="1800" dirty="0" smtClean="0"/>
              <a:t> </a:t>
            </a:r>
            <a:r>
              <a:rPr lang="ru-RU" sz="1800" dirty="0" err="1" smtClean="0"/>
              <a:t>примордіальних</a:t>
            </a:r>
            <a:r>
              <a:rPr lang="ru-RU" sz="1800" dirty="0" smtClean="0"/>
              <a:t> </a:t>
            </a:r>
            <a:r>
              <a:rPr lang="ru-RU" sz="1800" dirty="0" err="1" smtClean="0"/>
              <a:t>фолікулів</a:t>
            </a:r>
            <a:r>
              <a:rPr lang="ru-RU" sz="1800" dirty="0" smtClean="0"/>
              <a:t> (</a:t>
            </a:r>
            <a:r>
              <a:rPr lang="ru-RU" sz="1800" dirty="0" err="1" smtClean="0"/>
              <a:t>від</a:t>
            </a:r>
            <a:r>
              <a:rPr lang="ru-RU" sz="1800" dirty="0" smtClean="0"/>
              <a:t> 500000 до 700000 у кожному </a:t>
            </a:r>
            <a:r>
              <a:rPr lang="ru-RU" sz="1800" dirty="0" err="1" smtClean="0"/>
              <a:t>яєчнику</a:t>
            </a:r>
            <a:r>
              <a:rPr lang="ru-RU" sz="1800" dirty="0" smtClean="0"/>
              <a:t>), а </a:t>
            </a:r>
            <a:r>
              <a:rPr lang="ru-RU" sz="1800" dirty="0" err="1" smtClean="0"/>
              <a:t>також</a:t>
            </a:r>
            <a:r>
              <a:rPr lang="ru-RU" sz="1800" dirty="0" smtClean="0"/>
              <a:t> </a:t>
            </a:r>
            <a:r>
              <a:rPr lang="ru-RU" sz="1800" dirty="0" err="1" smtClean="0"/>
              <a:t>виражений</a:t>
            </a:r>
            <a:r>
              <a:rPr lang="ru-RU" sz="1800" dirty="0" smtClean="0"/>
              <a:t> </a:t>
            </a:r>
            <a:r>
              <a:rPr lang="ru-RU" sz="1800" dirty="0" err="1" smtClean="0"/>
              <a:t>процес</a:t>
            </a:r>
            <a:r>
              <a:rPr lang="ru-RU" sz="1800" dirty="0" smtClean="0"/>
              <a:t> </a:t>
            </a:r>
            <a:r>
              <a:rPr lang="ru-RU" sz="1800" dirty="0" err="1" smtClean="0"/>
              <a:t>атрезії</a:t>
            </a:r>
            <a:endParaRPr lang="ru-RU" sz="1800" dirty="0" smtClean="0"/>
          </a:p>
          <a:p>
            <a:pPr>
              <a:buFont typeface="Wingdings" panose="05000000000000000000" pitchFamily="2" charset="2"/>
              <a:buChar char="Ø"/>
            </a:pPr>
            <a:r>
              <a:rPr lang="ru-RU" sz="1800" dirty="0" smtClean="0"/>
              <a:t> Структура </a:t>
            </a:r>
            <a:r>
              <a:rPr lang="ru-RU" sz="1800" dirty="0" err="1" smtClean="0"/>
              <a:t>яєчникової</a:t>
            </a:r>
            <a:r>
              <a:rPr lang="ru-RU" sz="1800" dirty="0" smtClean="0"/>
              <a:t> </a:t>
            </a:r>
            <a:r>
              <a:rPr lang="ru-RU" sz="1800" dirty="0" err="1" smtClean="0"/>
              <a:t>тканини</a:t>
            </a:r>
            <a:r>
              <a:rPr lang="ru-RU" sz="1800" dirty="0" smtClean="0"/>
              <a:t> </a:t>
            </a:r>
            <a:r>
              <a:rPr lang="ru-RU" sz="1800" dirty="0" err="1" smtClean="0"/>
              <a:t>недосконала</a:t>
            </a:r>
            <a:r>
              <a:rPr lang="ru-RU" sz="1800" dirty="0" smtClean="0"/>
              <a:t> (</a:t>
            </a:r>
            <a:r>
              <a:rPr lang="ru-RU" sz="1800" dirty="0" err="1" smtClean="0"/>
              <a:t>білкова</a:t>
            </a:r>
            <a:r>
              <a:rPr lang="ru-RU" sz="1800" dirty="0" smtClean="0"/>
              <a:t> </a:t>
            </a:r>
            <a:r>
              <a:rPr lang="ru-RU" sz="1800" dirty="0" err="1" smtClean="0"/>
              <a:t>оболонка</a:t>
            </a:r>
            <a:r>
              <a:rPr lang="ru-RU" sz="1800" dirty="0" smtClean="0"/>
              <a:t> тонка, </a:t>
            </a:r>
            <a:r>
              <a:rPr lang="ru-RU" sz="1800" dirty="0" err="1" smtClean="0"/>
              <a:t>блискуча</a:t>
            </a:r>
            <a:r>
              <a:rPr lang="ru-RU" sz="1800" dirty="0" smtClean="0"/>
              <a:t> </a:t>
            </a:r>
            <a:r>
              <a:rPr lang="ru-RU" sz="1800" dirty="0" err="1" smtClean="0"/>
              <a:t>оболонка</a:t>
            </a:r>
            <a:r>
              <a:rPr lang="ru-RU" sz="1800" dirty="0" smtClean="0"/>
              <a:t> </a:t>
            </a:r>
            <a:r>
              <a:rPr lang="ru-RU" sz="1800" dirty="0" err="1" smtClean="0"/>
              <a:t>відсутня</a:t>
            </a:r>
            <a:r>
              <a:rPr lang="ru-RU" sz="1800" dirty="0" smtClean="0"/>
              <a:t>)</a:t>
            </a:r>
          </a:p>
          <a:p>
            <a:pPr>
              <a:buFont typeface="Wingdings" panose="05000000000000000000" pitchFamily="2" charset="2"/>
              <a:buChar char="Ø"/>
            </a:pPr>
            <a:r>
              <a:rPr lang="ru-RU" sz="1800" dirty="0" err="1" smtClean="0"/>
              <a:t>Визначається</a:t>
            </a:r>
            <a:r>
              <a:rPr lang="ru-RU" sz="1800" dirty="0" smtClean="0"/>
              <a:t> </a:t>
            </a:r>
            <a:r>
              <a:rPr lang="ru-RU" sz="1800" dirty="0" err="1" smtClean="0"/>
              <a:t>анізоцитоз</a:t>
            </a:r>
            <a:r>
              <a:rPr lang="ru-RU" sz="1800" dirty="0" smtClean="0"/>
              <a:t> (</a:t>
            </a:r>
            <a:r>
              <a:rPr lang="ru-RU" sz="1800" dirty="0" err="1"/>
              <a:t>перевищення</a:t>
            </a:r>
            <a:r>
              <a:rPr lang="ru-RU" sz="1800" dirty="0"/>
              <a:t> </a:t>
            </a:r>
            <a:r>
              <a:rPr lang="ru-RU" sz="1800" dirty="0" err="1"/>
              <a:t>рівня</a:t>
            </a:r>
            <a:r>
              <a:rPr lang="ru-RU" sz="1800" dirty="0"/>
              <a:t> </a:t>
            </a:r>
            <a:r>
              <a:rPr lang="ru-RU" sz="1800" dirty="0" err="1"/>
              <a:t>кількості</a:t>
            </a:r>
            <a:r>
              <a:rPr lang="ru-RU" sz="1800" dirty="0"/>
              <a:t> </a:t>
            </a:r>
            <a:r>
              <a:rPr lang="ru-RU" sz="1800" dirty="0" err="1"/>
              <a:t>клітин</a:t>
            </a:r>
            <a:r>
              <a:rPr lang="ru-RU" sz="1800" dirty="0"/>
              <a:t> нестандартного </a:t>
            </a:r>
            <a:r>
              <a:rPr lang="ru-RU" sz="1800" dirty="0" err="1" smtClean="0"/>
              <a:t>розміру</a:t>
            </a:r>
            <a:r>
              <a:rPr lang="ru-RU" sz="1800" dirty="0" smtClean="0"/>
              <a:t>) </a:t>
            </a:r>
            <a:r>
              <a:rPr lang="ru-RU" sz="1800" dirty="0" err="1" smtClean="0"/>
              <a:t>гранульозних</a:t>
            </a:r>
            <a:r>
              <a:rPr lang="ru-RU" sz="1800" dirty="0" smtClean="0"/>
              <a:t> </a:t>
            </a:r>
            <a:r>
              <a:rPr lang="ru-RU" sz="1800" dirty="0" err="1" smtClean="0"/>
              <a:t>клітин</a:t>
            </a:r>
            <a:r>
              <a:rPr lang="ru-RU" sz="1800" dirty="0" smtClean="0"/>
              <a:t>, </a:t>
            </a:r>
            <a:r>
              <a:rPr lang="ru-RU" sz="1800" dirty="0" err="1" smtClean="0"/>
              <a:t>помірна</a:t>
            </a:r>
            <a:r>
              <a:rPr lang="ru-RU" sz="1800" dirty="0" smtClean="0"/>
              <a:t> </a:t>
            </a:r>
            <a:r>
              <a:rPr lang="ru-RU" sz="1800" dirty="0" err="1" smtClean="0"/>
              <a:t>лютеїнізація</a:t>
            </a:r>
            <a:r>
              <a:rPr lang="ru-RU" sz="1800" dirty="0" smtClean="0"/>
              <a:t> </a:t>
            </a:r>
            <a:r>
              <a:rPr lang="ru-RU" sz="1800" dirty="0" err="1" smtClean="0"/>
              <a:t>тека-клітин</a:t>
            </a:r>
            <a:r>
              <a:rPr lang="ru-RU" sz="1800" dirty="0" smtClean="0"/>
              <a:t>, </a:t>
            </a:r>
            <a:r>
              <a:rPr lang="ru-RU" sz="1800" dirty="0" err="1" smtClean="0"/>
              <a:t>численна</a:t>
            </a:r>
            <a:r>
              <a:rPr lang="ru-RU" sz="1800" dirty="0" smtClean="0"/>
              <a:t> </a:t>
            </a:r>
            <a:r>
              <a:rPr lang="ru-RU" sz="1800" dirty="0" err="1" smtClean="0"/>
              <a:t>кількість</a:t>
            </a:r>
            <a:r>
              <a:rPr lang="ru-RU" sz="1800" dirty="0" smtClean="0"/>
              <a:t> </a:t>
            </a:r>
            <a:r>
              <a:rPr lang="ru-RU" sz="1800" dirty="0" err="1" smtClean="0"/>
              <a:t>дегенерованих</a:t>
            </a:r>
            <a:r>
              <a:rPr lang="ru-RU" sz="1800" dirty="0" smtClean="0"/>
              <a:t> </a:t>
            </a:r>
            <a:r>
              <a:rPr lang="ru-RU" sz="1800" dirty="0" err="1" smtClean="0"/>
              <a:t>ооцитів</a:t>
            </a:r>
            <a:r>
              <a:rPr lang="ru-RU" sz="1800" dirty="0" smtClean="0"/>
              <a:t> </a:t>
            </a:r>
            <a:br>
              <a:rPr lang="ru-RU" sz="1800" dirty="0" smtClean="0"/>
            </a:br>
            <a:endParaRPr lang="ru-RU"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sz="quarter" idx="1"/>
          </p:nvPr>
        </p:nvSpPr>
        <p:spPr>
          <a:xfrm>
            <a:off x="467544" y="116632"/>
            <a:ext cx="5616624" cy="6480720"/>
          </a:xfrm>
        </p:spPr>
        <p:txBody>
          <a:bodyPr>
            <a:normAutofit fontScale="92500"/>
          </a:bodyPr>
          <a:lstStyle/>
          <a:p>
            <a:pPr algn="ctr">
              <a:buNone/>
            </a:pPr>
            <a:r>
              <a:rPr lang="ru-RU" sz="1800" dirty="0" smtClean="0">
                <a:solidFill>
                  <a:srgbClr val="FF0000"/>
                </a:solidFill>
              </a:rPr>
              <a:t>      </a:t>
            </a:r>
            <a:r>
              <a:rPr lang="ru-RU" sz="2200" b="1" dirty="0" smtClean="0">
                <a:solidFill>
                  <a:srgbClr val="1A10E0"/>
                </a:solidFill>
              </a:rPr>
              <a:t>Для </a:t>
            </a:r>
            <a:r>
              <a:rPr lang="ru-RU" sz="2200" b="1" dirty="0" err="1" smtClean="0">
                <a:solidFill>
                  <a:srgbClr val="1A10E0"/>
                </a:solidFill>
              </a:rPr>
              <a:t>новонароджених</a:t>
            </a:r>
            <a:r>
              <a:rPr lang="ru-RU" sz="2200" b="1" dirty="0" smtClean="0">
                <a:solidFill>
                  <a:srgbClr val="1A10E0"/>
                </a:solidFill>
              </a:rPr>
              <a:t> характерна </a:t>
            </a:r>
            <a:r>
              <a:rPr lang="ru-RU" sz="2200" b="1" dirty="0" err="1" smtClean="0">
                <a:solidFill>
                  <a:srgbClr val="1A10E0"/>
                </a:solidFill>
              </a:rPr>
              <a:t>транзиторна</a:t>
            </a:r>
            <a:r>
              <a:rPr lang="ru-RU" sz="2200" b="1" dirty="0" smtClean="0">
                <a:solidFill>
                  <a:srgbClr val="1A10E0"/>
                </a:solidFill>
              </a:rPr>
              <a:t> </a:t>
            </a:r>
            <a:r>
              <a:rPr lang="ru-RU" sz="2200" b="1" dirty="0" err="1" smtClean="0">
                <a:solidFill>
                  <a:srgbClr val="1A10E0"/>
                </a:solidFill>
              </a:rPr>
              <a:t>функціональна</a:t>
            </a:r>
            <a:r>
              <a:rPr lang="ru-RU" sz="2200" b="1" dirty="0" smtClean="0">
                <a:solidFill>
                  <a:srgbClr val="1A10E0"/>
                </a:solidFill>
              </a:rPr>
              <a:t> </a:t>
            </a:r>
            <a:r>
              <a:rPr lang="ru-RU" sz="2200" b="1" dirty="0" err="1" smtClean="0">
                <a:solidFill>
                  <a:srgbClr val="1A10E0"/>
                </a:solidFill>
              </a:rPr>
              <a:t>напруга</a:t>
            </a:r>
            <a:r>
              <a:rPr lang="ru-RU" sz="2200" b="1" dirty="0" smtClean="0">
                <a:solidFill>
                  <a:srgbClr val="1A10E0"/>
                </a:solidFill>
              </a:rPr>
              <a:t> </a:t>
            </a:r>
            <a:r>
              <a:rPr lang="ru-RU" sz="2200" b="1" dirty="0" err="1" smtClean="0">
                <a:solidFill>
                  <a:srgbClr val="1A10E0"/>
                </a:solidFill>
              </a:rPr>
              <a:t>внаслідок</a:t>
            </a:r>
            <a:r>
              <a:rPr lang="ru-RU" sz="2200" b="1" dirty="0" smtClean="0">
                <a:solidFill>
                  <a:srgbClr val="1A10E0"/>
                </a:solidFill>
              </a:rPr>
              <a:t> </a:t>
            </a:r>
            <a:r>
              <a:rPr lang="ru-RU" sz="2200" b="1" dirty="0" err="1" smtClean="0">
                <a:solidFill>
                  <a:srgbClr val="1A10E0"/>
                </a:solidFill>
              </a:rPr>
              <a:t>зміни</a:t>
            </a:r>
            <a:r>
              <a:rPr lang="ru-RU" sz="2200" b="1" dirty="0" smtClean="0">
                <a:solidFill>
                  <a:srgbClr val="1A10E0"/>
                </a:solidFill>
              </a:rPr>
              <a:t> гормонального статусу</a:t>
            </a:r>
          </a:p>
          <a:p>
            <a:pPr>
              <a:buFont typeface="Wingdings" panose="05000000000000000000" pitchFamily="2" charset="2"/>
              <a:buChar char="Ø"/>
            </a:pPr>
            <a:r>
              <a:rPr lang="ru-RU" sz="2200" dirty="0" smtClean="0"/>
              <a:t>У </a:t>
            </a:r>
            <a:r>
              <a:rPr lang="ru-RU" sz="2200" dirty="0" err="1" smtClean="0"/>
              <a:t>плазмі</a:t>
            </a:r>
            <a:r>
              <a:rPr lang="ru-RU" sz="2200" dirty="0" smtClean="0"/>
              <a:t> </a:t>
            </a:r>
            <a:r>
              <a:rPr lang="ru-RU" sz="2200" dirty="0" err="1" smtClean="0"/>
              <a:t>крові</a:t>
            </a:r>
            <a:r>
              <a:rPr lang="ru-RU" sz="2200" dirty="0" smtClean="0"/>
              <a:t> </a:t>
            </a:r>
            <a:r>
              <a:rPr lang="ru-RU" sz="2200" dirty="0" err="1" smtClean="0"/>
              <a:t>відразу</a:t>
            </a:r>
            <a:r>
              <a:rPr lang="ru-RU" sz="2200" dirty="0" smtClean="0"/>
              <a:t> </a:t>
            </a:r>
            <a:r>
              <a:rPr lang="ru-RU" sz="2200" dirty="0" err="1" smtClean="0"/>
              <a:t>після</a:t>
            </a:r>
            <a:r>
              <a:rPr lang="ru-RU" sz="2200" dirty="0" smtClean="0"/>
              <a:t> </a:t>
            </a:r>
            <a:r>
              <a:rPr lang="ru-RU" sz="2200" dirty="0" err="1" smtClean="0"/>
              <a:t>народження</a:t>
            </a:r>
            <a:r>
              <a:rPr lang="ru-RU" sz="2200" dirty="0" smtClean="0"/>
              <a:t> </a:t>
            </a:r>
            <a:r>
              <a:rPr lang="ru-RU" sz="2200" dirty="0" err="1" smtClean="0"/>
              <a:t>визначаються</a:t>
            </a:r>
            <a:r>
              <a:rPr lang="ru-RU" sz="2200" dirty="0" smtClean="0"/>
              <a:t> </a:t>
            </a:r>
            <a:r>
              <a:rPr lang="ru-RU" sz="2200" dirty="0" err="1" smtClean="0"/>
              <a:t>естрогени</a:t>
            </a:r>
            <a:r>
              <a:rPr lang="ru-RU" sz="2200" dirty="0" smtClean="0"/>
              <a:t> (</a:t>
            </a:r>
            <a:r>
              <a:rPr lang="ru-RU" sz="2200" dirty="0" err="1" smtClean="0"/>
              <a:t>материнські</a:t>
            </a:r>
            <a:r>
              <a:rPr lang="ru-RU" sz="2200" dirty="0" smtClean="0"/>
              <a:t>), </a:t>
            </a:r>
            <a:r>
              <a:rPr lang="ru-RU" sz="2200" dirty="0" err="1" smtClean="0"/>
              <a:t>що</a:t>
            </a:r>
            <a:r>
              <a:rPr lang="ru-RU" sz="2200" dirty="0" smtClean="0"/>
              <a:t> </a:t>
            </a:r>
            <a:r>
              <a:rPr lang="ru-RU" sz="2200" dirty="0" err="1" smtClean="0"/>
              <a:t>виводяться</a:t>
            </a:r>
            <a:r>
              <a:rPr lang="ru-RU" sz="2200" dirty="0" smtClean="0"/>
              <a:t> </a:t>
            </a:r>
            <a:r>
              <a:rPr lang="ru-RU" sz="2200" dirty="0" err="1" smtClean="0"/>
              <a:t>протягом</a:t>
            </a:r>
            <a:r>
              <a:rPr lang="ru-RU" sz="2200" dirty="0" smtClean="0"/>
              <a:t> 2-3 </a:t>
            </a:r>
            <a:r>
              <a:rPr lang="ru-RU" sz="2200" dirty="0" err="1" smtClean="0"/>
              <a:t>тижнів</a:t>
            </a:r>
            <a:endParaRPr lang="ru-RU" sz="2200" dirty="0" smtClean="0"/>
          </a:p>
          <a:p>
            <a:pPr>
              <a:buFont typeface="Wingdings" panose="05000000000000000000" pitchFamily="2" charset="2"/>
              <a:buChar char="ü"/>
            </a:pPr>
            <a:r>
              <a:rPr lang="ru-RU" sz="2200" dirty="0" smtClean="0"/>
              <a:t> </a:t>
            </a:r>
            <a:r>
              <a:rPr lang="ru-RU" sz="2200" dirty="0" err="1" smtClean="0"/>
              <a:t>Зовнішні</a:t>
            </a:r>
            <a:r>
              <a:rPr lang="ru-RU" sz="2200" dirty="0" smtClean="0"/>
              <a:t> прояви такого </a:t>
            </a:r>
            <a:r>
              <a:rPr lang="ru-RU" sz="2200" dirty="0" err="1" smtClean="0"/>
              <a:t>впливу</a:t>
            </a:r>
            <a:r>
              <a:rPr lang="ru-RU" sz="2200" dirty="0" smtClean="0"/>
              <a:t> у </a:t>
            </a:r>
            <a:r>
              <a:rPr lang="ru-RU" sz="2200" dirty="0" err="1" smtClean="0"/>
              <a:t>новонароджених</a:t>
            </a:r>
            <a:r>
              <a:rPr lang="ru-RU" sz="2200" dirty="0" smtClean="0"/>
              <a:t> одержали </a:t>
            </a:r>
            <a:r>
              <a:rPr lang="ru-RU" sz="2200" dirty="0" err="1" smtClean="0"/>
              <a:t>назву</a:t>
            </a:r>
            <a:r>
              <a:rPr lang="ru-RU" sz="2200" dirty="0" smtClean="0"/>
              <a:t> </a:t>
            </a:r>
            <a:r>
              <a:rPr lang="ru-RU" sz="2200" dirty="0" smtClean="0">
                <a:solidFill>
                  <a:srgbClr val="FF0000"/>
                </a:solidFill>
              </a:rPr>
              <a:t>гормонального </a:t>
            </a:r>
            <a:r>
              <a:rPr lang="ru-RU" sz="2200" dirty="0" err="1" smtClean="0">
                <a:solidFill>
                  <a:srgbClr val="FF0000"/>
                </a:solidFill>
              </a:rPr>
              <a:t>або</a:t>
            </a:r>
            <a:r>
              <a:rPr lang="ru-RU" sz="2200" dirty="0" smtClean="0">
                <a:solidFill>
                  <a:srgbClr val="FF0000"/>
                </a:solidFill>
              </a:rPr>
              <a:t> </a:t>
            </a:r>
            <a:r>
              <a:rPr lang="ru-RU" sz="2200" dirty="0" err="1" smtClean="0">
                <a:solidFill>
                  <a:srgbClr val="FF0000"/>
                </a:solidFill>
              </a:rPr>
              <a:t>статевого</a:t>
            </a:r>
            <a:r>
              <a:rPr lang="ru-RU" sz="2200" dirty="0" smtClean="0">
                <a:solidFill>
                  <a:srgbClr val="FF0000"/>
                </a:solidFill>
              </a:rPr>
              <a:t> кризу</a:t>
            </a:r>
            <a:r>
              <a:rPr lang="ru-RU" sz="2200" dirty="0" smtClean="0"/>
              <a:t> (</a:t>
            </a:r>
            <a:r>
              <a:rPr lang="ru-RU" sz="2200" dirty="0" err="1" smtClean="0"/>
              <a:t>менструальноподібна</a:t>
            </a:r>
            <a:r>
              <a:rPr lang="ru-RU" sz="2200" dirty="0" smtClean="0"/>
              <a:t> </a:t>
            </a:r>
            <a:r>
              <a:rPr lang="ru-RU" sz="2200" dirty="0" err="1" smtClean="0"/>
              <a:t>реакція</a:t>
            </a:r>
            <a:r>
              <a:rPr lang="ru-RU" sz="2200" dirty="0" smtClean="0"/>
              <a:t>, набряк </a:t>
            </a:r>
            <a:r>
              <a:rPr lang="ru-RU" sz="2200" dirty="0" err="1" smtClean="0"/>
              <a:t>зовнішніх</a:t>
            </a:r>
            <a:r>
              <a:rPr lang="ru-RU" sz="2200" dirty="0" smtClean="0"/>
              <a:t> </a:t>
            </a:r>
            <a:r>
              <a:rPr lang="ru-RU" sz="2200" dirty="0" err="1" smtClean="0"/>
              <a:t>статевих</a:t>
            </a:r>
            <a:r>
              <a:rPr lang="ru-RU" sz="2200" dirty="0" smtClean="0"/>
              <a:t> </a:t>
            </a:r>
            <a:r>
              <a:rPr lang="ru-RU" sz="2200" dirty="0" err="1" smtClean="0"/>
              <a:t>органів</a:t>
            </a:r>
            <a:r>
              <a:rPr lang="ru-RU" sz="2200" dirty="0" smtClean="0"/>
              <a:t>, </a:t>
            </a:r>
            <a:r>
              <a:rPr lang="ru-RU" sz="2200" dirty="0" err="1" smtClean="0"/>
              <a:t>нагрубання</a:t>
            </a:r>
            <a:r>
              <a:rPr lang="ru-RU" sz="2200" dirty="0" smtClean="0"/>
              <a:t> </a:t>
            </a:r>
            <a:r>
              <a:rPr lang="ru-RU" sz="2200" dirty="0" err="1" smtClean="0"/>
              <a:t>молочних</a:t>
            </a:r>
            <a:r>
              <a:rPr lang="ru-RU" sz="2200" dirty="0" smtClean="0"/>
              <a:t> </a:t>
            </a:r>
            <a:r>
              <a:rPr lang="ru-RU" sz="2200" dirty="0" err="1" smtClean="0"/>
              <a:t>залоз</a:t>
            </a:r>
            <a:r>
              <a:rPr lang="ru-RU" sz="2200" dirty="0" smtClean="0"/>
              <a:t>)</a:t>
            </a:r>
          </a:p>
          <a:p>
            <a:pPr>
              <a:buFont typeface="Wingdings" panose="05000000000000000000" pitchFamily="2" charset="2"/>
              <a:buChar char="ü"/>
            </a:pPr>
            <a:r>
              <a:rPr lang="ru-RU" sz="2200" dirty="0" err="1"/>
              <a:t>Т</a:t>
            </a:r>
            <a:r>
              <a:rPr lang="ru-RU" sz="2200" dirty="0" err="1" smtClean="0"/>
              <a:t>ранзиторний</a:t>
            </a:r>
            <a:r>
              <a:rPr lang="ru-RU" sz="2200" dirty="0" smtClean="0"/>
              <a:t> стан є </a:t>
            </a:r>
            <a:r>
              <a:rPr lang="ru-RU" sz="2200" dirty="0" err="1" smtClean="0"/>
              <a:t>фізіологічним</a:t>
            </a:r>
            <a:r>
              <a:rPr lang="ru-RU" sz="2200" dirty="0" smtClean="0"/>
              <a:t> і  </a:t>
            </a:r>
            <a:r>
              <a:rPr lang="ru-RU" sz="2200" dirty="0" smtClean="0">
                <a:solidFill>
                  <a:srgbClr val="FF0000"/>
                </a:solidFill>
              </a:rPr>
              <a:t>не </a:t>
            </a:r>
            <a:r>
              <a:rPr lang="ru-RU" sz="2200" dirty="0" err="1" smtClean="0">
                <a:solidFill>
                  <a:srgbClr val="FF0000"/>
                </a:solidFill>
              </a:rPr>
              <a:t>потребує</a:t>
            </a:r>
            <a:r>
              <a:rPr lang="ru-RU" sz="2200" dirty="0" smtClean="0">
                <a:solidFill>
                  <a:srgbClr val="FF0000"/>
                </a:solidFill>
              </a:rPr>
              <a:t> </a:t>
            </a:r>
            <a:r>
              <a:rPr lang="ru-RU" sz="2200" dirty="0" err="1" smtClean="0"/>
              <a:t>лікарського</a:t>
            </a:r>
            <a:r>
              <a:rPr lang="ru-RU" sz="2200" dirty="0" smtClean="0"/>
              <a:t> </a:t>
            </a:r>
            <a:r>
              <a:rPr lang="ru-RU" sz="2200" dirty="0" err="1" smtClean="0"/>
              <a:t>втручання</a:t>
            </a:r>
            <a:endParaRPr lang="ru-RU" sz="2200" dirty="0" smtClean="0"/>
          </a:p>
          <a:p>
            <a:pPr>
              <a:buFont typeface="Wingdings" panose="05000000000000000000" pitchFamily="2" charset="2"/>
              <a:buChar char="ü"/>
            </a:pPr>
            <a:r>
              <a:rPr lang="ru-RU" sz="2200" dirty="0" smtClean="0"/>
              <a:t>Через 6-8 </a:t>
            </a:r>
            <a:r>
              <a:rPr lang="ru-RU" sz="2200" dirty="0" err="1" smtClean="0"/>
              <a:t>тижнів</a:t>
            </a:r>
            <a:r>
              <a:rPr lang="ru-RU" sz="2200" dirty="0" smtClean="0"/>
              <a:t> </a:t>
            </a:r>
            <a:r>
              <a:rPr lang="ru-RU" sz="2200" dirty="0" err="1" smtClean="0"/>
              <a:t>рівень</a:t>
            </a:r>
            <a:r>
              <a:rPr lang="ru-RU" sz="2200" dirty="0" smtClean="0"/>
              <a:t> </a:t>
            </a:r>
            <a:r>
              <a:rPr lang="ru-RU" sz="2200" dirty="0" err="1" smtClean="0"/>
              <a:t>естрогенів</a:t>
            </a:r>
            <a:r>
              <a:rPr lang="ru-RU" sz="2200" dirty="0" smtClean="0"/>
              <a:t> </a:t>
            </a:r>
            <a:r>
              <a:rPr lang="ru-RU" sz="2200" dirty="0" err="1" smtClean="0"/>
              <a:t>знижується</a:t>
            </a:r>
            <a:r>
              <a:rPr lang="ru-RU" sz="2200" dirty="0" smtClean="0"/>
              <a:t>, </a:t>
            </a:r>
            <a:r>
              <a:rPr lang="ru-RU" sz="2200" dirty="0" err="1" smtClean="0"/>
              <a:t>відбуваються</a:t>
            </a:r>
            <a:r>
              <a:rPr lang="ru-RU" sz="2200" dirty="0" smtClean="0"/>
              <a:t> </a:t>
            </a:r>
            <a:r>
              <a:rPr lang="ru-RU" sz="2200" dirty="0" err="1" smtClean="0"/>
              <a:t>інволютивні</a:t>
            </a:r>
            <a:r>
              <a:rPr lang="ru-RU" sz="2200" dirty="0" smtClean="0"/>
              <a:t> та</a:t>
            </a:r>
            <a:br>
              <a:rPr lang="ru-RU" sz="2200" dirty="0" smtClean="0"/>
            </a:br>
            <a:r>
              <a:rPr lang="ru-RU" sz="2200" dirty="0" err="1" smtClean="0"/>
              <a:t>атрофічні</a:t>
            </a:r>
            <a:r>
              <a:rPr lang="ru-RU" sz="2200" dirty="0" smtClean="0"/>
              <a:t> </a:t>
            </a:r>
            <a:r>
              <a:rPr lang="ru-RU" sz="2200" dirty="0" err="1" smtClean="0"/>
              <a:t>зміни</a:t>
            </a:r>
            <a:r>
              <a:rPr lang="ru-RU" sz="2200" dirty="0" smtClean="0"/>
              <a:t> у </a:t>
            </a:r>
            <a:r>
              <a:rPr lang="ru-RU" sz="2200" dirty="0" err="1" smtClean="0"/>
              <a:t>піхві</a:t>
            </a:r>
            <a:r>
              <a:rPr lang="ru-RU" sz="2200" dirty="0" smtClean="0"/>
              <a:t> та </a:t>
            </a:r>
            <a:r>
              <a:rPr lang="ru-RU" sz="2200" dirty="0" err="1" smtClean="0"/>
              <a:t>матці</a:t>
            </a:r>
            <a:r>
              <a:rPr lang="ru-RU" sz="2200" dirty="0" smtClean="0"/>
              <a:t> </a:t>
            </a:r>
            <a:br>
              <a:rPr lang="ru-RU" sz="2200" dirty="0" smtClean="0"/>
            </a:br>
            <a:endParaRPr lang="ru-RU" sz="2200" dirty="0"/>
          </a:p>
        </p:txBody>
      </p:sp>
      <p:pic>
        <p:nvPicPr>
          <p:cNvPr id="9" name="Содержимое 8" descr="umIw2Jr0snk.jpg"/>
          <p:cNvPicPr>
            <a:picLocks noGrp="1" noChangeAspect="1"/>
          </p:cNvPicPr>
          <p:nvPr>
            <p:ph sz="quarter" idx="2"/>
          </p:nvPr>
        </p:nvPicPr>
        <p:blipFill>
          <a:blip r:embed="rId2" cstate="print"/>
          <a:stretch>
            <a:fillRect/>
          </a:stretch>
        </p:blipFill>
        <p:spPr>
          <a:xfrm>
            <a:off x="6156176" y="3429000"/>
            <a:ext cx="2690691" cy="3024336"/>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683568" y="0"/>
            <a:ext cx="7241232" cy="620688"/>
          </a:xfrm>
        </p:spPr>
        <p:txBody>
          <a:bodyPr/>
          <a:lstStyle/>
          <a:p>
            <a:pPr algn="ctr"/>
            <a:r>
              <a:rPr lang="uk-UA" sz="3200" b="1" dirty="0" smtClean="0">
                <a:solidFill>
                  <a:srgbClr val="1A10E0"/>
                </a:solidFill>
              </a:rPr>
              <a:t>Період дитинства (до 8 років</a:t>
            </a:r>
            <a:r>
              <a:rPr lang="uk-UA" sz="3200" dirty="0" smtClean="0">
                <a:solidFill>
                  <a:srgbClr val="1A10E0"/>
                </a:solidFill>
              </a:rPr>
              <a:t>)</a:t>
            </a:r>
            <a:endParaRPr lang="ru-RU" dirty="0">
              <a:solidFill>
                <a:srgbClr val="1A10E0"/>
              </a:solidFill>
            </a:endParaRPr>
          </a:p>
        </p:txBody>
      </p:sp>
      <p:sp>
        <p:nvSpPr>
          <p:cNvPr id="6" name="Содержимое 5"/>
          <p:cNvSpPr>
            <a:spLocks noGrp="1"/>
          </p:cNvSpPr>
          <p:nvPr>
            <p:ph sz="quarter" idx="1"/>
          </p:nvPr>
        </p:nvSpPr>
        <p:spPr>
          <a:xfrm>
            <a:off x="395536" y="620688"/>
            <a:ext cx="8208912" cy="5904656"/>
          </a:xfrm>
        </p:spPr>
        <p:txBody>
          <a:bodyPr>
            <a:normAutofit fontScale="47500" lnSpcReduction="20000"/>
          </a:bodyPr>
          <a:lstStyle/>
          <a:p>
            <a:pPr algn="ctr">
              <a:buNone/>
            </a:pPr>
            <a:r>
              <a:rPr lang="ru-RU" dirty="0" smtClean="0">
                <a:solidFill>
                  <a:srgbClr val="C00000"/>
                </a:solidFill>
              </a:rPr>
              <a:t>   </a:t>
            </a:r>
            <a:r>
              <a:rPr lang="ru-RU" sz="2800" b="1" dirty="0" smtClean="0">
                <a:solidFill>
                  <a:srgbClr val="C00000"/>
                </a:solidFill>
              </a:rPr>
              <a:t> </a:t>
            </a:r>
            <a:r>
              <a:rPr lang="ru-RU" sz="4400" b="1" dirty="0" err="1" smtClean="0">
                <a:solidFill>
                  <a:srgbClr val="C00000"/>
                </a:solidFill>
              </a:rPr>
              <a:t>розвиток</a:t>
            </a:r>
            <a:r>
              <a:rPr lang="ru-RU" sz="4400" b="1" dirty="0" smtClean="0">
                <a:solidFill>
                  <a:srgbClr val="C00000"/>
                </a:solidFill>
              </a:rPr>
              <a:t> </a:t>
            </a:r>
            <a:r>
              <a:rPr lang="ru-RU" sz="4400" b="1" dirty="0" err="1" smtClean="0">
                <a:solidFill>
                  <a:srgbClr val="C00000"/>
                </a:solidFill>
              </a:rPr>
              <a:t>статевих</a:t>
            </a:r>
            <a:r>
              <a:rPr lang="ru-RU" sz="4400" b="1" dirty="0" smtClean="0">
                <a:solidFill>
                  <a:srgbClr val="C00000"/>
                </a:solidFill>
              </a:rPr>
              <a:t> </a:t>
            </a:r>
            <a:r>
              <a:rPr lang="ru-RU" sz="4400" b="1" dirty="0" err="1" smtClean="0">
                <a:solidFill>
                  <a:srgbClr val="C00000"/>
                </a:solidFill>
              </a:rPr>
              <a:t>органів</a:t>
            </a:r>
            <a:r>
              <a:rPr lang="ru-RU" sz="4400" b="1" dirty="0" smtClean="0">
                <a:solidFill>
                  <a:srgbClr val="C00000"/>
                </a:solidFill>
              </a:rPr>
              <a:t> </a:t>
            </a:r>
            <a:r>
              <a:rPr lang="ru-RU" sz="4400" b="1" dirty="0" err="1" smtClean="0">
                <a:solidFill>
                  <a:srgbClr val="C00000"/>
                </a:solidFill>
              </a:rPr>
              <a:t>відбувається</a:t>
            </a:r>
            <a:r>
              <a:rPr lang="ru-RU" sz="4400" b="1" dirty="0" smtClean="0">
                <a:solidFill>
                  <a:srgbClr val="C00000"/>
                </a:solidFill>
              </a:rPr>
              <a:t> </a:t>
            </a:r>
            <a:r>
              <a:rPr lang="ru-RU" sz="4400" b="1" dirty="0" err="1" smtClean="0">
                <a:solidFill>
                  <a:srgbClr val="C00000"/>
                </a:solidFill>
              </a:rPr>
              <a:t>повільно</a:t>
            </a:r>
            <a:r>
              <a:rPr lang="ru-RU" sz="4400" b="1" dirty="0" smtClean="0">
                <a:solidFill>
                  <a:srgbClr val="C00000"/>
                </a:solidFill>
              </a:rPr>
              <a:t> </a:t>
            </a:r>
          </a:p>
          <a:p>
            <a:endParaRPr lang="ru-RU" sz="4400" dirty="0" smtClean="0"/>
          </a:p>
          <a:p>
            <a:r>
              <a:rPr lang="ru-RU" sz="4400" dirty="0" err="1" smtClean="0"/>
              <a:t>Статеві</a:t>
            </a:r>
            <a:r>
              <a:rPr lang="ru-RU" sz="4400" dirty="0" smtClean="0"/>
              <a:t> губи </a:t>
            </a:r>
            <a:r>
              <a:rPr lang="ru-RU" sz="4400" dirty="0" err="1" smtClean="0"/>
              <a:t>тонкі</a:t>
            </a:r>
            <a:r>
              <a:rPr lang="ru-RU" sz="4400" dirty="0" smtClean="0"/>
              <a:t> й не </a:t>
            </a:r>
            <a:r>
              <a:rPr lang="ru-RU" sz="4400" dirty="0" err="1" smtClean="0"/>
              <a:t>цілком</a:t>
            </a:r>
            <a:r>
              <a:rPr lang="ru-RU" sz="4400" dirty="0" smtClean="0"/>
              <a:t> </a:t>
            </a:r>
            <a:r>
              <a:rPr lang="ru-RU" sz="4400" dirty="0" err="1" smtClean="0"/>
              <a:t>закривають</a:t>
            </a:r>
            <a:r>
              <a:rPr lang="ru-RU" sz="4400" dirty="0" smtClean="0"/>
              <a:t> </a:t>
            </a:r>
            <a:r>
              <a:rPr lang="ru-RU" sz="4400" dirty="0" err="1" smtClean="0"/>
              <a:t>вхід</a:t>
            </a:r>
            <a:r>
              <a:rPr lang="ru-RU" sz="4400" dirty="0" smtClean="0"/>
              <a:t> у </a:t>
            </a:r>
            <a:r>
              <a:rPr lang="ru-RU" sz="4400" dirty="0" err="1" smtClean="0"/>
              <a:t>піхву</a:t>
            </a:r>
            <a:r>
              <a:rPr lang="ru-RU" sz="4400" dirty="0" smtClean="0"/>
              <a:t> </a:t>
            </a:r>
          </a:p>
          <a:p>
            <a:r>
              <a:rPr lang="ru-RU" sz="4400" dirty="0" err="1" smtClean="0"/>
              <a:t>Слизова</a:t>
            </a:r>
            <a:r>
              <a:rPr lang="ru-RU" sz="4400" dirty="0" smtClean="0"/>
              <a:t> </a:t>
            </a:r>
            <a:r>
              <a:rPr lang="ru-RU" sz="4400" dirty="0" err="1" smtClean="0"/>
              <a:t>оболонка</a:t>
            </a:r>
            <a:r>
              <a:rPr lang="ru-RU" sz="4400" dirty="0" smtClean="0"/>
              <a:t> </a:t>
            </a:r>
            <a:r>
              <a:rPr lang="ru-RU" sz="4400" dirty="0" err="1" smtClean="0"/>
              <a:t>піхви</a:t>
            </a:r>
            <a:r>
              <a:rPr lang="ru-RU" sz="4400" dirty="0" smtClean="0"/>
              <a:t> </a:t>
            </a:r>
            <a:r>
              <a:rPr lang="ru-RU" sz="4400" dirty="0" err="1" smtClean="0"/>
              <a:t>стає</a:t>
            </a:r>
            <a:r>
              <a:rPr lang="ru-RU" sz="4400" dirty="0" smtClean="0"/>
              <a:t> </a:t>
            </a:r>
            <a:r>
              <a:rPr lang="ru-RU" sz="4400" dirty="0" err="1" smtClean="0"/>
              <a:t>складчастою</a:t>
            </a:r>
            <a:r>
              <a:rPr lang="ru-RU" sz="4400" dirty="0" smtClean="0"/>
              <a:t>, </a:t>
            </a:r>
            <a:r>
              <a:rPr lang="ru-RU" sz="4400" dirty="0" err="1" smtClean="0"/>
              <a:t>епітеліальний</a:t>
            </a:r>
            <a:r>
              <a:rPr lang="ru-RU" sz="4400" dirty="0" smtClean="0"/>
              <a:t> </a:t>
            </a:r>
            <a:r>
              <a:rPr lang="ru-RU" sz="4400" dirty="0" err="1" smtClean="0"/>
              <a:t>покрив</a:t>
            </a:r>
            <a:r>
              <a:rPr lang="ru-RU" sz="4400" dirty="0" smtClean="0"/>
              <a:t> </a:t>
            </a:r>
            <a:r>
              <a:rPr lang="ru-RU" sz="4400" dirty="0" err="1" smtClean="0"/>
              <a:t>стоншується</a:t>
            </a:r>
            <a:r>
              <a:rPr lang="ru-RU" sz="4400" dirty="0" smtClean="0"/>
              <a:t> до 4-5 </a:t>
            </a:r>
            <a:r>
              <a:rPr lang="ru-RU" sz="4400" dirty="0" err="1" smtClean="0"/>
              <a:t>прошарків</a:t>
            </a:r>
            <a:r>
              <a:rPr lang="ru-RU" sz="4400" dirty="0" smtClean="0"/>
              <a:t>, у </a:t>
            </a:r>
            <a:r>
              <a:rPr lang="ru-RU" sz="4400" dirty="0" err="1" smtClean="0"/>
              <a:t>клітинах</a:t>
            </a:r>
            <a:r>
              <a:rPr lang="ru-RU" sz="4400" dirty="0" smtClean="0"/>
              <a:t> невелика </a:t>
            </a:r>
            <a:r>
              <a:rPr lang="ru-RU" sz="4400" dirty="0" err="1" smtClean="0"/>
              <a:t>кількість</a:t>
            </a:r>
            <a:r>
              <a:rPr lang="ru-RU" sz="4400" dirty="0" smtClean="0"/>
              <a:t> </a:t>
            </a:r>
            <a:r>
              <a:rPr lang="ru-RU" sz="4400" dirty="0" err="1" smtClean="0"/>
              <a:t>глікогену</a:t>
            </a:r>
            <a:r>
              <a:rPr lang="ru-RU" sz="4400" dirty="0" smtClean="0"/>
              <a:t>, </a:t>
            </a:r>
            <a:r>
              <a:rPr lang="ru-RU" sz="4400" dirty="0" err="1" smtClean="0"/>
              <a:t>зникають</a:t>
            </a:r>
            <a:r>
              <a:rPr lang="ru-RU" sz="4400" dirty="0" smtClean="0"/>
              <a:t> </a:t>
            </a:r>
            <a:r>
              <a:rPr lang="ru-RU" sz="4400" dirty="0" err="1" smtClean="0"/>
              <a:t>лактобацили</a:t>
            </a:r>
            <a:endParaRPr lang="ru-RU" sz="4400" dirty="0" smtClean="0"/>
          </a:p>
          <a:p>
            <a:r>
              <a:rPr lang="ru-RU" sz="4400" dirty="0" err="1" smtClean="0"/>
              <a:t>Мікрофлора</a:t>
            </a:r>
            <a:r>
              <a:rPr lang="ru-RU" sz="4400" dirty="0" smtClean="0"/>
              <a:t> не </a:t>
            </a:r>
            <a:r>
              <a:rPr lang="ru-RU" sz="4400" dirty="0" err="1" smtClean="0"/>
              <a:t>постійна</a:t>
            </a:r>
            <a:r>
              <a:rPr lang="ru-RU" sz="4400" dirty="0" smtClean="0"/>
              <a:t>, </a:t>
            </a:r>
            <a:r>
              <a:rPr lang="ru-RU" sz="4400" dirty="0" err="1" smtClean="0"/>
              <a:t>виявляються</a:t>
            </a:r>
            <a:r>
              <a:rPr lang="ru-RU" sz="4400" dirty="0" smtClean="0"/>
              <a:t> </a:t>
            </a:r>
            <a:r>
              <a:rPr lang="ru-RU" sz="4400" dirty="0" err="1" smtClean="0"/>
              <a:t>стафіло-стрептококи</a:t>
            </a:r>
            <a:r>
              <a:rPr lang="ru-RU" sz="4400" dirty="0" smtClean="0"/>
              <a:t>,  </a:t>
            </a:r>
            <a:r>
              <a:rPr lang="ru-RU" sz="4400" dirty="0" err="1" smtClean="0"/>
              <a:t>диплококи</a:t>
            </a:r>
            <a:r>
              <a:rPr lang="ru-RU" sz="4400" dirty="0" smtClean="0"/>
              <a:t>, </a:t>
            </a:r>
            <a:r>
              <a:rPr lang="ru-RU" sz="4400" dirty="0" err="1" smtClean="0"/>
              <a:t>кишкова</a:t>
            </a:r>
            <a:r>
              <a:rPr lang="ru-RU" sz="4400" dirty="0" smtClean="0"/>
              <a:t> </a:t>
            </a:r>
            <a:r>
              <a:rPr lang="ru-RU" sz="4400" dirty="0" err="1" smtClean="0"/>
              <a:t>паличка</a:t>
            </a:r>
            <a:endParaRPr lang="ru-RU" sz="4400" dirty="0" smtClean="0"/>
          </a:p>
          <a:p>
            <a:r>
              <a:rPr lang="ru-RU" sz="4400" dirty="0" smtClean="0"/>
              <a:t>рН </a:t>
            </a:r>
            <a:r>
              <a:rPr lang="ru-RU" sz="4400" dirty="0" err="1" smtClean="0"/>
              <a:t>стає</a:t>
            </a:r>
            <a:r>
              <a:rPr lang="ru-RU" sz="4400" dirty="0" smtClean="0"/>
              <a:t> </a:t>
            </a:r>
            <a:r>
              <a:rPr lang="ru-RU" sz="4400" dirty="0" err="1" smtClean="0"/>
              <a:t>лужною</a:t>
            </a:r>
            <a:r>
              <a:rPr lang="ru-RU" sz="4400" dirty="0" smtClean="0"/>
              <a:t> </a:t>
            </a:r>
            <a:r>
              <a:rPr lang="ru-RU" sz="4400" dirty="0" err="1" smtClean="0"/>
              <a:t>або</a:t>
            </a:r>
            <a:r>
              <a:rPr lang="ru-RU" sz="4400" dirty="0" smtClean="0"/>
              <a:t> нейтральною</a:t>
            </a:r>
          </a:p>
          <a:p>
            <a:r>
              <a:rPr lang="ru-RU" sz="4400" dirty="0" err="1" smtClean="0"/>
              <a:t>Розташування</a:t>
            </a:r>
            <a:r>
              <a:rPr lang="ru-RU" sz="4400" dirty="0" smtClean="0"/>
              <a:t> матки </a:t>
            </a:r>
            <a:r>
              <a:rPr lang="ru-RU" sz="4400" dirty="0" err="1" smtClean="0"/>
              <a:t>відповідає</a:t>
            </a:r>
            <a:r>
              <a:rPr lang="ru-RU" sz="4400" dirty="0" smtClean="0"/>
              <a:t> </a:t>
            </a:r>
            <a:r>
              <a:rPr lang="ru-RU" sz="4400" dirty="0" err="1" smtClean="0"/>
              <a:t>антеверзії</a:t>
            </a:r>
            <a:r>
              <a:rPr lang="ru-RU" sz="4400" dirty="0" smtClean="0"/>
              <a:t> та </a:t>
            </a:r>
            <a:r>
              <a:rPr lang="ru-RU" sz="4400" dirty="0" err="1" smtClean="0"/>
              <a:t>антефлексії</a:t>
            </a:r>
            <a:r>
              <a:rPr lang="ru-RU" sz="4400" dirty="0" smtClean="0"/>
              <a:t> </a:t>
            </a:r>
          </a:p>
          <a:p>
            <a:r>
              <a:rPr lang="ru-RU" sz="4400" dirty="0" err="1" smtClean="0"/>
              <a:t>Співвідношення</a:t>
            </a:r>
            <a:r>
              <a:rPr lang="ru-RU" sz="4400" dirty="0" smtClean="0"/>
              <a:t> </a:t>
            </a:r>
            <a:r>
              <a:rPr lang="ru-RU" sz="4400" dirty="0" err="1" smtClean="0"/>
              <a:t>розмірів</a:t>
            </a:r>
            <a:r>
              <a:rPr lang="ru-RU" sz="4400" dirty="0" smtClean="0"/>
              <a:t> </a:t>
            </a:r>
            <a:r>
              <a:rPr lang="ru-RU" sz="4400" dirty="0" err="1" smtClean="0"/>
              <a:t>тіла</a:t>
            </a:r>
            <a:r>
              <a:rPr lang="ru-RU" sz="4400" dirty="0" smtClean="0"/>
              <a:t> матки до </a:t>
            </a:r>
            <a:r>
              <a:rPr lang="ru-RU" sz="4400" dirty="0" err="1" smtClean="0"/>
              <a:t>шийки</a:t>
            </a:r>
            <a:r>
              <a:rPr lang="ru-RU" sz="4400" dirty="0" smtClean="0"/>
              <a:t> до 7 </a:t>
            </a:r>
            <a:r>
              <a:rPr lang="ru-RU" sz="4400" dirty="0" err="1" smtClean="0"/>
              <a:t>років</a:t>
            </a:r>
            <a:r>
              <a:rPr lang="ru-RU" sz="4400" dirty="0" smtClean="0"/>
              <a:t> становить 1,5:1</a:t>
            </a:r>
          </a:p>
          <a:p>
            <a:r>
              <a:rPr lang="ru-RU" sz="4400" dirty="0" err="1" smtClean="0"/>
              <a:t>Яєчники</a:t>
            </a:r>
            <a:r>
              <a:rPr lang="ru-RU" sz="4400" dirty="0" smtClean="0"/>
              <a:t> </a:t>
            </a:r>
            <a:r>
              <a:rPr lang="ru-RU" sz="4400" dirty="0" err="1" smtClean="0"/>
              <a:t>починають</a:t>
            </a:r>
            <a:r>
              <a:rPr lang="ru-RU" sz="4400" dirty="0" smtClean="0"/>
              <a:t> </a:t>
            </a:r>
            <a:r>
              <a:rPr lang="ru-RU" sz="4400" dirty="0" err="1" smtClean="0"/>
              <a:t>опускатися</a:t>
            </a:r>
            <a:r>
              <a:rPr lang="ru-RU" sz="4400" dirty="0" smtClean="0"/>
              <a:t> у </a:t>
            </a:r>
            <a:r>
              <a:rPr lang="ru-RU" sz="4400" dirty="0" err="1" smtClean="0"/>
              <a:t>малий</a:t>
            </a:r>
            <a:r>
              <a:rPr lang="ru-RU" sz="4400" dirty="0" smtClean="0"/>
              <a:t> таз</a:t>
            </a:r>
          </a:p>
          <a:p>
            <a:pPr>
              <a:buFont typeface="Wingdings" panose="05000000000000000000" pitchFamily="2" charset="2"/>
              <a:buChar char="Ø"/>
            </a:pPr>
            <a:r>
              <a:rPr lang="ru-RU" sz="4400" dirty="0" err="1" smtClean="0"/>
              <a:t>Їх</a:t>
            </a:r>
            <a:r>
              <a:rPr lang="ru-RU" sz="4400" dirty="0" smtClean="0"/>
              <a:t> </a:t>
            </a:r>
            <a:r>
              <a:rPr lang="ru-RU" sz="4400" dirty="0" err="1" smtClean="0"/>
              <a:t>розмір</a:t>
            </a:r>
            <a:r>
              <a:rPr lang="ru-RU" sz="4400" dirty="0" smtClean="0"/>
              <a:t> і форма </a:t>
            </a:r>
            <a:r>
              <a:rPr lang="ru-RU" sz="4400" dirty="0" err="1" smtClean="0"/>
              <a:t>змінюються</a:t>
            </a:r>
            <a:r>
              <a:rPr lang="ru-RU" sz="4400" dirty="0" smtClean="0"/>
              <a:t> мало</a:t>
            </a:r>
          </a:p>
          <a:p>
            <a:pPr>
              <a:buFont typeface="Wingdings" panose="05000000000000000000" pitchFamily="2" charset="2"/>
              <a:buChar char="Ø"/>
            </a:pPr>
            <a:r>
              <a:rPr lang="ru-RU" sz="4400" dirty="0" err="1" smtClean="0"/>
              <a:t>Кількість</a:t>
            </a:r>
            <a:r>
              <a:rPr lang="ru-RU" sz="4400" dirty="0" smtClean="0"/>
              <a:t> </a:t>
            </a:r>
            <a:r>
              <a:rPr lang="ru-RU" sz="4400" dirty="0" err="1" smtClean="0"/>
              <a:t>примордіальных</a:t>
            </a:r>
            <a:r>
              <a:rPr lang="ru-RU" sz="4400" dirty="0" smtClean="0"/>
              <a:t> </a:t>
            </a:r>
            <a:r>
              <a:rPr lang="ru-RU" sz="4400" dirty="0" err="1" smtClean="0"/>
              <a:t>фолікулів</a:t>
            </a:r>
            <a:r>
              <a:rPr lang="ru-RU" sz="4400" dirty="0" smtClean="0"/>
              <a:t> </a:t>
            </a:r>
            <a:r>
              <a:rPr lang="ru-RU" sz="4400" dirty="0" err="1" smtClean="0"/>
              <a:t>зменшується</a:t>
            </a:r>
            <a:r>
              <a:rPr lang="ru-RU" sz="4400" dirty="0" smtClean="0"/>
              <a:t> </a:t>
            </a:r>
            <a:r>
              <a:rPr lang="ru-RU" sz="4400" dirty="0" err="1" smtClean="0"/>
              <a:t>вдвічі</a:t>
            </a:r>
            <a:endParaRPr lang="ru-RU" sz="4400" dirty="0" smtClean="0"/>
          </a:p>
          <a:p>
            <a:pPr>
              <a:buFont typeface="Wingdings" panose="05000000000000000000" pitchFamily="2" charset="2"/>
              <a:buChar char="Ø"/>
            </a:pPr>
            <a:r>
              <a:rPr lang="ru-RU" sz="4400" dirty="0" err="1" smtClean="0"/>
              <a:t>Зустрічається</a:t>
            </a:r>
            <a:r>
              <a:rPr lang="ru-RU" sz="4400" dirty="0" smtClean="0"/>
              <a:t> </a:t>
            </a:r>
            <a:r>
              <a:rPr lang="ru-RU" sz="4400" dirty="0" err="1" smtClean="0"/>
              <a:t>незначна</a:t>
            </a:r>
            <a:r>
              <a:rPr lang="ru-RU" sz="4400" dirty="0" smtClean="0"/>
              <a:t> </a:t>
            </a:r>
            <a:r>
              <a:rPr lang="ru-RU" sz="4400" dirty="0" err="1" smtClean="0"/>
              <a:t>кількість</a:t>
            </a:r>
            <a:r>
              <a:rPr lang="ru-RU" sz="4400" dirty="0" smtClean="0"/>
              <a:t> </a:t>
            </a:r>
            <a:r>
              <a:rPr lang="ru-RU" sz="4400" dirty="0" err="1" smtClean="0"/>
              <a:t>фолікулів</a:t>
            </a:r>
            <a:r>
              <a:rPr lang="ru-RU" sz="4400" dirty="0" smtClean="0"/>
              <a:t>, </a:t>
            </a:r>
            <a:r>
              <a:rPr lang="ru-RU" sz="4400" dirty="0" err="1" smtClean="0"/>
              <a:t>що</a:t>
            </a:r>
            <a:r>
              <a:rPr lang="ru-RU" sz="4400" dirty="0" smtClean="0"/>
              <a:t> </a:t>
            </a:r>
            <a:r>
              <a:rPr lang="ru-RU" sz="4400" dirty="0" err="1" smtClean="0"/>
              <a:t>дозрівають</a:t>
            </a:r>
            <a:r>
              <a:rPr lang="ru-RU" sz="4400" dirty="0" smtClean="0"/>
              <a:t>, </a:t>
            </a:r>
            <a:r>
              <a:rPr lang="ru-RU" sz="4400" dirty="0" err="1" smtClean="0"/>
              <a:t>зрілих</a:t>
            </a:r>
            <a:r>
              <a:rPr lang="ru-RU" sz="4400" dirty="0" smtClean="0"/>
              <a:t> і </a:t>
            </a:r>
            <a:r>
              <a:rPr lang="ru-RU" sz="4400" dirty="0" err="1" smtClean="0"/>
              <a:t>атретичних</a:t>
            </a:r>
            <a:endParaRPr lang="ru-RU" sz="4400" dirty="0" smtClean="0"/>
          </a:p>
          <a:p>
            <a:pPr>
              <a:buFont typeface="Wingdings" panose="05000000000000000000" pitchFamily="2" charset="2"/>
              <a:buChar char="Ø"/>
            </a:pPr>
            <a:r>
              <a:rPr lang="ru-RU" sz="4400" dirty="0" err="1" smtClean="0"/>
              <a:t>Концентрація</a:t>
            </a:r>
            <a:r>
              <a:rPr lang="ru-RU" sz="4400" dirty="0" smtClean="0"/>
              <a:t> </a:t>
            </a:r>
            <a:r>
              <a:rPr lang="ru-RU" sz="4400" dirty="0" err="1" smtClean="0"/>
              <a:t>гормонів</a:t>
            </a:r>
            <a:r>
              <a:rPr lang="ru-RU" sz="4400" dirty="0" smtClean="0"/>
              <a:t> </a:t>
            </a:r>
            <a:r>
              <a:rPr lang="ru-RU" sz="4400" dirty="0" err="1" smtClean="0"/>
              <a:t>яєчників</a:t>
            </a:r>
            <a:r>
              <a:rPr lang="ru-RU" sz="4400" dirty="0" smtClean="0"/>
              <a:t> </a:t>
            </a:r>
            <a:r>
              <a:rPr lang="ru-RU" sz="4400" dirty="0" err="1" smtClean="0"/>
              <a:t>невисока</a:t>
            </a:r>
            <a:r>
              <a:rPr lang="ru-RU" sz="4400" dirty="0" smtClean="0"/>
              <a:t> </a:t>
            </a:r>
            <a:br>
              <a:rPr lang="ru-RU" sz="4400" dirty="0" smtClean="0"/>
            </a:br>
            <a:endParaRPr lang="ru-RU" sz="4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16632"/>
            <a:ext cx="8424936" cy="1224136"/>
          </a:xfrm>
        </p:spPr>
        <p:txBody>
          <a:bodyPr>
            <a:normAutofit fontScale="90000"/>
          </a:bodyPr>
          <a:lstStyle/>
          <a:p>
            <a:pPr algn="ctr"/>
            <a:r>
              <a:rPr lang="uk-UA" sz="2000" dirty="0" smtClean="0">
                <a:solidFill>
                  <a:schemeClr val="tx1"/>
                </a:solidFill>
              </a:rPr>
              <a:t/>
            </a:r>
            <a:br>
              <a:rPr lang="uk-UA" sz="2000" dirty="0" smtClean="0">
                <a:solidFill>
                  <a:schemeClr val="tx1"/>
                </a:solidFill>
              </a:rPr>
            </a:br>
            <a:r>
              <a:rPr lang="ru-RU" sz="2700" b="1" dirty="0" smtClean="0">
                <a:solidFill>
                  <a:srgbClr val="1A10E0"/>
                </a:solidFill>
              </a:rPr>
              <a:t>Анатомо-</a:t>
            </a:r>
            <a:r>
              <a:rPr lang="ru-RU" sz="2700" b="1" dirty="0" err="1" smtClean="0">
                <a:solidFill>
                  <a:srgbClr val="1A10E0"/>
                </a:solidFill>
              </a:rPr>
              <a:t>фізіологічні</a:t>
            </a:r>
            <a:r>
              <a:rPr lang="ru-RU" sz="2700" b="1" dirty="0" smtClean="0">
                <a:solidFill>
                  <a:srgbClr val="1A10E0"/>
                </a:solidFill>
              </a:rPr>
              <a:t> </a:t>
            </a:r>
            <a:r>
              <a:rPr lang="ru-RU" sz="2700" b="1" dirty="0" err="1" smtClean="0">
                <a:solidFill>
                  <a:srgbClr val="1A10E0"/>
                </a:solidFill>
              </a:rPr>
              <a:t>особливості</a:t>
            </a:r>
            <a:r>
              <a:rPr lang="ru-RU" sz="2700" b="1" dirty="0" smtClean="0">
                <a:solidFill>
                  <a:srgbClr val="1A10E0"/>
                </a:solidFill>
              </a:rPr>
              <a:t> </a:t>
            </a:r>
            <a:r>
              <a:rPr lang="ru-RU" sz="2700" b="1" dirty="0" err="1" smtClean="0">
                <a:solidFill>
                  <a:srgbClr val="1A10E0"/>
                </a:solidFill>
              </a:rPr>
              <a:t>розвитку</a:t>
            </a:r>
            <a:r>
              <a:rPr lang="ru-RU" sz="2700" b="1" dirty="0" smtClean="0">
                <a:solidFill>
                  <a:srgbClr val="1A10E0"/>
                </a:solidFill>
              </a:rPr>
              <a:t> </a:t>
            </a:r>
            <a:r>
              <a:rPr lang="ru-RU" sz="2700" b="1" dirty="0" err="1" smtClean="0">
                <a:solidFill>
                  <a:srgbClr val="1A10E0"/>
                </a:solidFill>
              </a:rPr>
              <a:t>статевої</a:t>
            </a:r>
            <a:r>
              <a:rPr lang="ru-RU" sz="2700" b="1" dirty="0" smtClean="0">
                <a:solidFill>
                  <a:srgbClr val="1A10E0"/>
                </a:solidFill>
              </a:rPr>
              <a:t> </a:t>
            </a:r>
            <a:r>
              <a:rPr lang="ru-RU" sz="2700" b="1" dirty="0" err="1" smtClean="0">
                <a:solidFill>
                  <a:srgbClr val="1A10E0"/>
                </a:solidFill>
              </a:rPr>
              <a:t>системи</a:t>
            </a:r>
            <a:r>
              <a:rPr lang="ru-RU" sz="2700" b="1" dirty="0" smtClean="0">
                <a:solidFill>
                  <a:srgbClr val="1A10E0"/>
                </a:solidFill>
              </a:rPr>
              <a:t> в</a:t>
            </a:r>
            <a:br>
              <a:rPr lang="ru-RU" sz="2700" b="1" dirty="0" smtClean="0">
                <a:solidFill>
                  <a:srgbClr val="1A10E0"/>
                </a:solidFill>
              </a:rPr>
            </a:br>
            <a:r>
              <a:rPr lang="ru-RU" sz="2700" b="1" dirty="0" err="1" smtClean="0">
                <a:solidFill>
                  <a:srgbClr val="1A10E0"/>
                </a:solidFill>
              </a:rPr>
              <a:t>період</a:t>
            </a:r>
            <a:r>
              <a:rPr lang="ru-RU" sz="2700" b="1" dirty="0" smtClean="0">
                <a:solidFill>
                  <a:srgbClr val="1A10E0"/>
                </a:solidFill>
              </a:rPr>
              <a:t> </a:t>
            </a:r>
            <a:r>
              <a:rPr lang="ru-RU" sz="2700" b="1" dirty="0" err="1" smtClean="0">
                <a:solidFill>
                  <a:srgbClr val="1A10E0"/>
                </a:solidFill>
              </a:rPr>
              <a:t>статевого</a:t>
            </a:r>
            <a:r>
              <a:rPr lang="ru-RU" sz="2700" b="1" dirty="0" smtClean="0">
                <a:solidFill>
                  <a:srgbClr val="1A10E0"/>
                </a:solidFill>
              </a:rPr>
              <a:t> </a:t>
            </a:r>
            <a:r>
              <a:rPr lang="ru-RU" sz="2700" b="1" dirty="0" err="1" smtClean="0">
                <a:solidFill>
                  <a:srgbClr val="1A10E0"/>
                </a:solidFill>
              </a:rPr>
              <a:t>дозрівання</a:t>
            </a:r>
            <a:r>
              <a:rPr lang="ru-RU" sz="2700" dirty="0" smtClean="0">
                <a:solidFill>
                  <a:srgbClr val="1A10E0"/>
                </a:solidFill>
              </a:rPr>
              <a:t> </a:t>
            </a:r>
            <a:endParaRPr lang="ru-RU" sz="2700" dirty="0">
              <a:solidFill>
                <a:srgbClr val="1A10E0"/>
              </a:solidFill>
            </a:endParaRPr>
          </a:p>
        </p:txBody>
      </p:sp>
      <p:sp>
        <p:nvSpPr>
          <p:cNvPr id="3" name="Содержимое 2"/>
          <p:cNvSpPr>
            <a:spLocks noGrp="1"/>
          </p:cNvSpPr>
          <p:nvPr>
            <p:ph sz="quarter" idx="1"/>
          </p:nvPr>
        </p:nvSpPr>
        <p:spPr>
          <a:xfrm>
            <a:off x="251520" y="1340768"/>
            <a:ext cx="8496944" cy="5133184"/>
          </a:xfrm>
        </p:spPr>
        <p:txBody>
          <a:bodyPr>
            <a:normAutofit fontScale="70000" lnSpcReduction="20000"/>
          </a:bodyPr>
          <a:lstStyle/>
          <a:p>
            <a:pPr algn="ctr">
              <a:buNone/>
            </a:pPr>
            <a:r>
              <a:rPr lang="ru-RU" sz="2000" dirty="0" smtClean="0"/>
              <a:t/>
            </a:r>
            <a:br>
              <a:rPr lang="ru-RU" sz="2000" dirty="0" smtClean="0"/>
            </a:br>
            <a:r>
              <a:rPr lang="ru-RU" sz="4000" b="1" dirty="0" err="1" smtClean="0">
                <a:solidFill>
                  <a:srgbClr val="0070C0"/>
                </a:solidFill>
              </a:rPr>
              <a:t>виділяють</a:t>
            </a:r>
            <a:r>
              <a:rPr lang="ru-RU" sz="4000" b="1" dirty="0" smtClean="0">
                <a:solidFill>
                  <a:srgbClr val="0070C0"/>
                </a:solidFill>
              </a:rPr>
              <a:t> </a:t>
            </a:r>
            <a:r>
              <a:rPr lang="ru-RU" sz="4000" b="1" dirty="0" err="1" smtClean="0">
                <a:solidFill>
                  <a:srgbClr val="0070C0"/>
                </a:solidFill>
              </a:rPr>
              <a:t>дві</a:t>
            </a:r>
            <a:r>
              <a:rPr lang="ru-RU" sz="4000" b="1" dirty="0" smtClean="0">
                <a:solidFill>
                  <a:srgbClr val="0070C0"/>
                </a:solidFill>
              </a:rPr>
              <a:t> </a:t>
            </a:r>
            <a:r>
              <a:rPr lang="ru-RU" sz="4000" b="1" dirty="0" err="1" smtClean="0">
                <a:solidFill>
                  <a:srgbClr val="0070C0"/>
                </a:solidFill>
              </a:rPr>
              <a:t>фази</a:t>
            </a:r>
            <a:r>
              <a:rPr lang="ru-RU" sz="4000" b="1" dirty="0" smtClean="0">
                <a:solidFill>
                  <a:srgbClr val="0070C0"/>
                </a:solidFill>
              </a:rPr>
              <a:t> </a:t>
            </a:r>
          </a:p>
          <a:p>
            <a:pPr marL="0" indent="0">
              <a:buNone/>
            </a:pPr>
            <a:r>
              <a:rPr lang="ru-RU" sz="3600" b="1" i="1" dirty="0" smtClean="0">
                <a:solidFill>
                  <a:srgbClr val="002060"/>
                </a:solidFill>
              </a:rPr>
              <a:t>                           </a:t>
            </a:r>
            <a:r>
              <a:rPr lang="ru-RU" sz="3600" b="1" i="1" dirty="0" err="1" smtClean="0">
                <a:solidFill>
                  <a:srgbClr val="C00000"/>
                </a:solidFill>
              </a:rPr>
              <a:t>Препубертатну</a:t>
            </a:r>
            <a:r>
              <a:rPr lang="ru-RU" sz="3600" b="1" i="1" dirty="0" smtClean="0">
                <a:solidFill>
                  <a:srgbClr val="C00000"/>
                </a:solidFill>
              </a:rPr>
              <a:t> </a:t>
            </a:r>
          </a:p>
          <a:p>
            <a:pPr>
              <a:buFont typeface="Wingdings" panose="05000000000000000000" pitchFamily="2" charset="2"/>
              <a:buChar char="ü"/>
            </a:pPr>
            <a:r>
              <a:rPr lang="ru-RU" sz="3100" dirty="0" err="1" smtClean="0"/>
              <a:t>відбувається</a:t>
            </a:r>
            <a:r>
              <a:rPr lang="ru-RU" sz="3100" dirty="0" smtClean="0"/>
              <a:t> «</a:t>
            </a:r>
            <a:r>
              <a:rPr lang="ru-RU" sz="3100" dirty="0" err="1" smtClean="0"/>
              <a:t>стрибок</a:t>
            </a:r>
            <a:r>
              <a:rPr lang="ru-RU" sz="3100" dirty="0" smtClean="0"/>
              <a:t>» росту</a:t>
            </a:r>
          </a:p>
          <a:p>
            <a:pPr>
              <a:buFont typeface="Wingdings" panose="05000000000000000000" pitchFamily="2" charset="2"/>
              <a:buChar char="ü"/>
            </a:pPr>
            <a:r>
              <a:rPr lang="ru-RU" sz="3100" dirty="0" err="1" smtClean="0"/>
              <a:t>подальший</a:t>
            </a:r>
            <a:r>
              <a:rPr lang="ru-RU" sz="3100" dirty="0" smtClean="0"/>
              <a:t> </a:t>
            </a:r>
            <a:r>
              <a:rPr lang="ru-RU" sz="3100" dirty="0" err="1" smtClean="0"/>
              <a:t>розвиток</a:t>
            </a:r>
            <a:r>
              <a:rPr lang="ru-RU" sz="3100" dirty="0" smtClean="0"/>
              <a:t> </a:t>
            </a:r>
            <a:r>
              <a:rPr lang="ru-RU" sz="3100" dirty="0" err="1" smtClean="0"/>
              <a:t>статевих</a:t>
            </a:r>
            <a:r>
              <a:rPr lang="ru-RU" sz="3100" dirty="0" smtClean="0"/>
              <a:t> </a:t>
            </a:r>
            <a:r>
              <a:rPr lang="ru-RU" sz="3100" dirty="0" err="1" smtClean="0"/>
              <a:t>органів</a:t>
            </a:r>
            <a:endParaRPr lang="ru-RU" sz="3100" dirty="0" smtClean="0"/>
          </a:p>
          <a:p>
            <a:pPr>
              <a:buFont typeface="Wingdings" panose="05000000000000000000" pitchFamily="2" charset="2"/>
              <a:buChar char="ü"/>
            </a:pPr>
            <a:r>
              <a:rPr lang="ru-RU" sz="3100" dirty="0" err="1" smtClean="0"/>
              <a:t>поява</a:t>
            </a:r>
            <a:r>
              <a:rPr lang="ru-RU" sz="3100" dirty="0" smtClean="0"/>
              <a:t> </a:t>
            </a:r>
            <a:r>
              <a:rPr lang="ru-RU" sz="3100" dirty="0" err="1" smtClean="0"/>
              <a:t>вторинних</a:t>
            </a:r>
            <a:r>
              <a:rPr lang="ru-RU" sz="3100" dirty="0" smtClean="0"/>
              <a:t> </a:t>
            </a:r>
            <a:r>
              <a:rPr lang="ru-RU" sz="3100" dirty="0" err="1" smtClean="0"/>
              <a:t>статевих</a:t>
            </a:r>
            <a:r>
              <a:rPr lang="ru-RU" sz="3100" dirty="0" smtClean="0"/>
              <a:t> </a:t>
            </a:r>
            <a:r>
              <a:rPr lang="ru-RU" sz="3100" dirty="0" err="1" smtClean="0"/>
              <a:t>ознак</a:t>
            </a:r>
            <a:r>
              <a:rPr lang="ru-RU" sz="3100" dirty="0" smtClean="0"/>
              <a:t> і </a:t>
            </a:r>
            <a:r>
              <a:rPr lang="ru-RU" sz="3100" dirty="0" err="1" smtClean="0"/>
              <a:t>з’являється</a:t>
            </a:r>
            <a:r>
              <a:rPr lang="ru-RU" sz="3100" dirty="0" smtClean="0"/>
              <a:t> перша</a:t>
            </a:r>
            <a:br>
              <a:rPr lang="ru-RU" sz="3100" dirty="0" smtClean="0"/>
            </a:br>
            <a:r>
              <a:rPr lang="ru-RU" sz="3100" dirty="0" err="1" smtClean="0"/>
              <a:t>менструація</a:t>
            </a:r>
            <a:r>
              <a:rPr lang="ru-RU" sz="3100" dirty="0" smtClean="0"/>
              <a:t> (І фаза) </a:t>
            </a:r>
          </a:p>
          <a:p>
            <a:pPr>
              <a:buFont typeface="Wingdings" pitchFamily="2" charset="2"/>
              <a:buChar char="Ø"/>
            </a:pPr>
            <a:endParaRPr lang="ru-RU" sz="2800" b="1" i="1" dirty="0" smtClean="0">
              <a:solidFill>
                <a:srgbClr val="002060"/>
              </a:solidFill>
            </a:endParaRPr>
          </a:p>
          <a:p>
            <a:pPr marL="0" indent="0">
              <a:buNone/>
            </a:pPr>
            <a:r>
              <a:rPr lang="ru-RU" sz="2800" b="1" i="1" dirty="0">
                <a:solidFill>
                  <a:srgbClr val="002060"/>
                </a:solidFill>
              </a:rPr>
              <a:t> </a:t>
            </a:r>
            <a:r>
              <a:rPr lang="ru-RU" sz="2800" b="1" i="1" dirty="0" smtClean="0">
                <a:solidFill>
                  <a:srgbClr val="002060"/>
                </a:solidFill>
              </a:rPr>
              <a:t>                                </a:t>
            </a:r>
            <a:r>
              <a:rPr lang="ru-RU" sz="3600" b="1" i="1" dirty="0" err="1" smtClean="0">
                <a:solidFill>
                  <a:srgbClr val="C00000"/>
                </a:solidFill>
              </a:rPr>
              <a:t>Пубертатну</a:t>
            </a:r>
            <a:endParaRPr lang="ru-RU" sz="3600" b="1" i="1" dirty="0" smtClean="0">
              <a:solidFill>
                <a:srgbClr val="C00000"/>
              </a:solidFill>
            </a:endParaRPr>
          </a:p>
          <a:p>
            <a:pPr>
              <a:buFont typeface="Wingdings" pitchFamily="2" charset="2"/>
              <a:buChar char="Ø"/>
            </a:pPr>
            <a:r>
              <a:rPr lang="ru-RU" sz="3100" dirty="0" err="1" smtClean="0"/>
              <a:t>починається</a:t>
            </a:r>
            <a:r>
              <a:rPr lang="ru-RU" sz="3100" dirty="0" smtClean="0"/>
              <a:t> </a:t>
            </a:r>
            <a:r>
              <a:rPr lang="ru-RU" sz="3100" dirty="0" err="1" smtClean="0"/>
              <a:t>від</a:t>
            </a:r>
            <a:r>
              <a:rPr lang="ru-RU" sz="3100" dirty="0" smtClean="0"/>
              <a:t> </a:t>
            </a:r>
            <a:r>
              <a:rPr lang="ru-RU" sz="3100" dirty="0" err="1" smtClean="0"/>
              <a:t>першої</a:t>
            </a:r>
            <a:r>
              <a:rPr lang="ru-RU" sz="3100" dirty="0" smtClean="0"/>
              <a:t> </a:t>
            </a:r>
            <a:r>
              <a:rPr lang="ru-RU" sz="3100" dirty="0" err="1" smtClean="0"/>
              <a:t>менструації</a:t>
            </a:r>
            <a:r>
              <a:rPr lang="ru-RU" sz="3100" dirty="0" smtClean="0"/>
              <a:t> та </a:t>
            </a:r>
            <a:r>
              <a:rPr lang="ru-RU" sz="3100" dirty="0" err="1" smtClean="0"/>
              <a:t>закінчується</a:t>
            </a:r>
            <a:r>
              <a:rPr lang="ru-RU" sz="3100" dirty="0" smtClean="0"/>
              <a:t> </a:t>
            </a:r>
            <a:r>
              <a:rPr lang="ru-RU" sz="3100" dirty="0" err="1" smtClean="0"/>
              <a:t>завершенням</a:t>
            </a:r>
            <a:r>
              <a:rPr lang="ru-RU" sz="3100" dirty="0" smtClean="0"/>
              <a:t> </a:t>
            </a:r>
            <a:r>
              <a:rPr lang="ru-RU" sz="3100" dirty="0" err="1" smtClean="0"/>
              <a:t>розвитку</a:t>
            </a:r>
            <a:r>
              <a:rPr lang="ru-RU" sz="3100" dirty="0" smtClean="0"/>
              <a:t> </a:t>
            </a:r>
            <a:r>
              <a:rPr lang="ru-RU" sz="3100" dirty="0" err="1" smtClean="0"/>
              <a:t>статевих</a:t>
            </a:r>
            <a:r>
              <a:rPr lang="ru-RU" sz="3100" dirty="0" smtClean="0"/>
              <a:t> </a:t>
            </a:r>
            <a:r>
              <a:rPr lang="ru-RU" sz="3100" dirty="0" err="1" smtClean="0"/>
              <a:t>ознак</a:t>
            </a:r>
            <a:endParaRPr lang="ru-RU" sz="3100" dirty="0" smtClean="0"/>
          </a:p>
          <a:p>
            <a:pPr>
              <a:buFont typeface="Wingdings" pitchFamily="2" charset="2"/>
              <a:buChar char="Ø"/>
            </a:pPr>
            <a:r>
              <a:rPr lang="ru-RU" sz="3100" dirty="0" err="1" smtClean="0"/>
              <a:t>уповільненням</a:t>
            </a:r>
            <a:r>
              <a:rPr lang="ru-RU" sz="3100" dirty="0" smtClean="0"/>
              <a:t> росту</a:t>
            </a:r>
          </a:p>
          <a:p>
            <a:pPr>
              <a:buFont typeface="Wingdings" pitchFamily="2" charset="2"/>
              <a:buChar char="Ø"/>
            </a:pPr>
            <a:r>
              <a:rPr lang="ru-RU" sz="3100" dirty="0" err="1" smtClean="0"/>
              <a:t>овуляторними</a:t>
            </a:r>
            <a:r>
              <a:rPr lang="ru-RU" sz="3100" dirty="0" smtClean="0"/>
              <a:t> циклами - </a:t>
            </a:r>
            <a:r>
              <a:rPr lang="ru-RU" sz="3100" dirty="0" err="1" smtClean="0"/>
              <a:t>організм</a:t>
            </a:r>
            <a:r>
              <a:rPr lang="ru-RU" sz="3100" dirty="0" smtClean="0"/>
              <a:t> </a:t>
            </a:r>
            <a:r>
              <a:rPr lang="ru-RU" sz="3100" dirty="0" err="1" smtClean="0"/>
              <a:t>стає</a:t>
            </a:r>
            <a:r>
              <a:rPr lang="ru-RU" sz="3100" dirty="0" smtClean="0"/>
              <a:t> готовим до </a:t>
            </a:r>
            <a:r>
              <a:rPr lang="ru-RU" sz="3100" dirty="0" err="1" smtClean="0"/>
              <a:t>виконання</a:t>
            </a:r>
            <a:r>
              <a:rPr lang="ru-RU" sz="3100" dirty="0" smtClean="0"/>
              <a:t> </a:t>
            </a:r>
            <a:r>
              <a:rPr lang="ru-RU" sz="3100" dirty="0" err="1" smtClean="0"/>
              <a:t>дітородної</a:t>
            </a:r>
            <a:r>
              <a:rPr lang="ru-RU" sz="3100" dirty="0" smtClean="0"/>
              <a:t> </a:t>
            </a:r>
            <a:r>
              <a:rPr lang="ru-RU" sz="3100" dirty="0" err="1" smtClean="0"/>
              <a:t>функції</a:t>
            </a:r>
            <a:r>
              <a:rPr lang="ru-RU" sz="3100" dirty="0" smtClean="0"/>
              <a:t> (ІІ фаза)</a:t>
            </a:r>
          </a:p>
          <a:p>
            <a:pPr>
              <a:buNone/>
            </a:pPr>
            <a:r>
              <a:rPr lang="ru-RU" dirty="0" smtClean="0"/>
              <a:t/>
            </a:r>
            <a:br>
              <a:rPr lang="ru-RU" dirty="0" smtClean="0"/>
            </a:b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548680"/>
            <a:ext cx="8496944" cy="797544"/>
          </a:xfrm>
        </p:spPr>
        <p:txBody>
          <a:bodyPr>
            <a:normAutofit fontScale="90000"/>
          </a:bodyPr>
          <a:lstStyle/>
          <a:p>
            <a:pPr algn="ctr"/>
            <a:r>
              <a:rPr lang="ru-RU" sz="1300" dirty="0" smtClean="0"/>
              <a:t/>
            </a:r>
            <a:br>
              <a:rPr lang="ru-RU" sz="1300" dirty="0" smtClean="0"/>
            </a:br>
            <a:r>
              <a:rPr lang="ru-RU" sz="1300" dirty="0" smtClean="0"/>
              <a:t/>
            </a:r>
            <a:br>
              <a:rPr lang="ru-RU" sz="1300" dirty="0" smtClean="0"/>
            </a:br>
            <a:r>
              <a:rPr lang="ru-RU" sz="1300" dirty="0"/>
              <a:t/>
            </a:r>
            <a:br>
              <a:rPr lang="ru-RU" sz="1300" dirty="0"/>
            </a:br>
            <a:r>
              <a:rPr lang="ru-RU" sz="1300" dirty="0" smtClean="0"/>
              <a:t/>
            </a:r>
            <a:br>
              <a:rPr lang="ru-RU" sz="1300" dirty="0" smtClean="0"/>
            </a:br>
            <a:r>
              <a:rPr lang="ru-RU" sz="1300" dirty="0"/>
              <a:t/>
            </a:r>
            <a:br>
              <a:rPr lang="ru-RU" sz="1300" dirty="0"/>
            </a:br>
            <a:r>
              <a:rPr lang="ru-RU" sz="1300" dirty="0" smtClean="0"/>
              <a:t/>
            </a:r>
            <a:br>
              <a:rPr lang="ru-RU" sz="1300" dirty="0" smtClean="0"/>
            </a:br>
            <a:r>
              <a:rPr lang="ru-RU" sz="1300" dirty="0"/>
              <a:t/>
            </a:r>
            <a:br>
              <a:rPr lang="ru-RU" sz="1300" dirty="0"/>
            </a:br>
            <a:r>
              <a:rPr lang="ru-RU" sz="1300" dirty="0" smtClean="0"/>
              <a:t/>
            </a:r>
            <a:br>
              <a:rPr lang="ru-RU" sz="1300" dirty="0" smtClean="0"/>
            </a:br>
            <a:r>
              <a:rPr lang="ru-RU" sz="2000" dirty="0" err="1" smtClean="0">
                <a:solidFill>
                  <a:srgbClr val="1A10E0"/>
                </a:solidFill>
              </a:rPr>
              <a:t>О</a:t>
            </a:r>
            <a:r>
              <a:rPr lang="ru-RU" sz="2000" b="1" dirty="0" err="1" smtClean="0">
                <a:solidFill>
                  <a:srgbClr val="1A10E0"/>
                </a:solidFill>
              </a:rPr>
              <a:t>цінка</a:t>
            </a:r>
            <a:r>
              <a:rPr lang="ru-RU" sz="2000" b="1" dirty="0" smtClean="0">
                <a:solidFill>
                  <a:srgbClr val="1A10E0"/>
                </a:solidFill>
              </a:rPr>
              <a:t> </a:t>
            </a:r>
            <a:r>
              <a:rPr lang="ru-RU" sz="2000" b="1" dirty="0" err="1" smtClean="0">
                <a:solidFill>
                  <a:srgbClr val="1A10E0"/>
                </a:solidFill>
              </a:rPr>
              <a:t>ступеня</a:t>
            </a:r>
            <a:r>
              <a:rPr lang="ru-RU" sz="2000" b="1" dirty="0" smtClean="0">
                <a:solidFill>
                  <a:srgbClr val="1A10E0"/>
                </a:solidFill>
              </a:rPr>
              <a:t> </a:t>
            </a:r>
            <a:r>
              <a:rPr lang="ru-RU" sz="2000" b="1" dirty="0" err="1" smtClean="0">
                <a:solidFill>
                  <a:srgbClr val="1A10E0"/>
                </a:solidFill>
              </a:rPr>
              <a:t>статевої</a:t>
            </a:r>
            <a:r>
              <a:rPr lang="ru-RU" sz="2000" b="1" dirty="0" smtClean="0">
                <a:solidFill>
                  <a:srgbClr val="1A10E0"/>
                </a:solidFill>
              </a:rPr>
              <a:t> </a:t>
            </a:r>
            <a:r>
              <a:rPr lang="ru-RU" sz="2000" b="1" dirty="0" err="1" smtClean="0">
                <a:solidFill>
                  <a:srgbClr val="1A10E0"/>
                </a:solidFill>
              </a:rPr>
              <a:t>зрілості</a:t>
            </a:r>
            <a:r>
              <a:rPr lang="ru-RU" sz="2000" b="1" dirty="0" smtClean="0">
                <a:solidFill>
                  <a:srgbClr val="1A10E0"/>
                </a:solidFill>
              </a:rPr>
              <a:t> </a:t>
            </a:r>
            <a:r>
              <a:rPr lang="ru-RU" sz="2000" b="1" i="1" u="sng" dirty="0" smtClean="0">
                <a:solidFill>
                  <a:srgbClr val="C00000"/>
                </a:solidFill>
              </a:rPr>
              <a:t>схема </a:t>
            </a:r>
            <a:r>
              <a:rPr lang="ru-RU" sz="2000" b="1" i="1" u="sng" dirty="0" err="1" smtClean="0">
                <a:solidFill>
                  <a:srgbClr val="C00000"/>
                </a:solidFill>
              </a:rPr>
              <a:t>Таннера</a:t>
            </a:r>
            <a:r>
              <a:rPr lang="ru-RU" sz="2000" b="1" dirty="0">
                <a:solidFill>
                  <a:srgbClr val="1A10E0"/>
                </a:solidFill>
              </a:rPr>
              <a:t/>
            </a:r>
            <a:br>
              <a:rPr lang="ru-RU" sz="2000" b="1" dirty="0">
                <a:solidFill>
                  <a:srgbClr val="1A10E0"/>
                </a:solidFill>
              </a:rPr>
            </a:br>
            <a:r>
              <a:rPr lang="ru-RU" sz="2000" b="1" dirty="0" err="1" smtClean="0">
                <a:solidFill>
                  <a:srgbClr val="1A10E0"/>
                </a:solidFill>
              </a:rPr>
              <a:t>ранній</a:t>
            </a:r>
            <a:r>
              <a:rPr lang="ru-RU" sz="2000" b="1" dirty="0" smtClean="0">
                <a:solidFill>
                  <a:srgbClr val="1A10E0"/>
                </a:solidFill>
              </a:rPr>
              <a:t> </a:t>
            </a:r>
            <a:r>
              <a:rPr lang="ru-RU" sz="2000" b="1" dirty="0" err="1" smtClean="0">
                <a:solidFill>
                  <a:srgbClr val="1A10E0"/>
                </a:solidFill>
              </a:rPr>
              <a:t>період</a:t>
            </a:r>
            <a:r>
              <a:rPr lang="ru-RU" sz="2000" b="1" dirty="0" smtClean="0">
                <a:solidFill>
                  <a:srgbClr val="1A10E0"/>
                </a:solidFill>
              </a:rPr>
              <a:t> </a:t>
            </a:r>
            <a:r>
              <a:rPr lang="ru-RU" sz="2000" b="1" dirty="0" err="1" smtClean="0">
                <a:solidFill>
                  <a:srgbClr val="1A10E0"/>
                </a:solidFill>
              </a:rPr>
              <a:t>відповідає</a:t>
            </a:r>
            <a:r>
              <a:rPr lang="ru-RU" sz="2000" b="1" dirty="0" smtClean="0">
                <a:solidFill>
                  <a:srgbClr val="1A10E0"/>
                </a:solidFill>
              </a:rPr>
              <a:t> І, ІІ </a:t>
            </a:r>
            <a:r>
              <a:rPr lang="ru-RU" sz="2000" b="1" dirty="0" err="1" smtClean="0">
                <a:solidFill>
                  <a:srgbClr val="1A10E0"/>
                </a:solidFill>
              </a:rPr>
              <a:t>стадіям</a:t>
            </a:r>
            <a:r>
              <a:rPr lang="ru-RU" sz="2000" b="1" dirty="0" smtClean="0">
                <a:solidFill>
                  <a:srgbClr val="1A10E0"/>
                </a:solidFill>
              </a:rPr>
              <a:t>, </a:t>
            </a:r>
            <a:br>
              <a:rPr lang="ru-RU" sz="2000" b="1" dirty="0" smtClean="0">
                <a:solidFill>
                  <a:srgbClr val="1A10E0"/>
                </a:solidFill>
              </a:rPr>
            </a:br>
            <a:r>
              <a:rPr lang="ru-RU" sz="2000" b="1" dirty="0" err="1" smtClean="0">
                <a:solidFill>
                  <a:srgbClr val="1A10E0"/>
                </a:solidFill>
              </a:rPr>
              <a:t>середній</a:t>
            </a:r>
            <a:r>
              <a:rPr lang="ru-RU" sz="2000" b="1" dirty="0" smtClean="0">
                <a:solidFill>
                  <a:srgbClr val="1A10E0"/>
                </a:solidFill>
              </a:rPr>
              <a:t> - ІІІ, І</a:t>
            </a:r>
            <a:r>
              <a:rPr lang="en-US" sz="2000" b="1" dirty="0" smtClean="0">
                <a:solidFill>
                  <a:srgbClr val="1A10E0"/>
                </a:solidFill>
              </a:rPr>
              <a:t>V, </a:t>
            </a:r>
            <a:r>
              <a:rPr lang="ru-RU" sz="2000" b="1" dirty="0" err="1" smtClean="0">
                <a:solidFill>
                  <a:srgbClr val="1A10E0"/>
                </a:solidFill>
              </a:rPr>
              <a:t>пізній</a:t>
            </a:r>
            <a:r>
              <a:rPr lang="ru-RU" sz="2000" b="1" dirty="0" smtClean="0">
                <a:solidFill>
                  <a:srgbClr val="1A10E0"/>
                </a:solidFill>
              </a:rPr>
              <a:t> - </a:t>
            </a:r>
            <a:r>
              <a:rPr lang="en-US" sz="2000" b="1" dirty="0" smtClean="0">
                <a:solidFill>
                  <a:srgbClr val="1A10E0"/>
                </a:solidFill>
              </a:rPr>
              <a:t>V </a:t>
            </a:r>
            <a:r>
              <a:rPr lang="ru-RU" sz="2000" b="1" dirty="0" err="1" smtClean="0">
                <a:solidFill>
                  <a:srgbClr val="1A10E0"/>
                </a:solidFill>
              </a:rPr>
              <a:t>стадії</a:t>
            </a:r>
            <a:r>
              <a:rPr lang="ru-RU" sz="2000" b="1" dirty="0" smtClean="0">
                <a:solidFill>
                  <a:srgbClr val="1A10E0"/>
                </a:solidFill>
              </a:rPr>
              <a:t> </a:t>
            </a:r>
            <a:r>
              <a:rPr lang="ru-RU" sz="2000" b="1" dirty="0" err="1" smtClean="0">
                <a:solidFill>
                  <a:srgbClr val="1A10E0"/>
                </a:solidFill>
              </a:rPr>
              <a:t>й</a:t>
            </a:r>
            <a:r>
              <a:rPr lang="ru-RU" sz="2000" b="1" dirty="0" smtClean="0">
                <a:solidFill>
                  <a:srgbClr val="1A10E0"/>
                </a:solidFill>
              </a:rPr>
              <a:t> </a:t>
            </a:r>
            <a:r>
              <a:rPr lang="ru-RU" sz="2000" b="1" dirty="0" err="1" smtClean="0">
                <a:solidFill>
                  <a:srgbClr val="1A10E0"/>
                </a:solidFill>
              </a:rPr>
              <a:t>означає</a:t>
            </a:r>
            <a:r>
              <a:rPr lang="ru-RU" sz="2000" b="1" dirty="0" smtClean="0">
                <a:solidFill>
                  <a:srgbClr val="1A10E0"/>
                </a:solidFill>
              </a:rPr>
              <a:t> </a:t>
            </a:r>
            <a:r>
              <a:rPr lang="ru-RU" sz="2000" b="1" dirty="0" err="1" smtClean="0">
                <a:solidFill>
                  <a:srgbClr val="1A10E0"/>
                </a:solidFill>
              </a:rPr>
              <a:t>дозрівання</a:t>
            </a:r>
            <a:r>
              <a:rPr lang="ru-RU" sz="2000" b="1" dirty="0" smtClean="0">
                <a:solidFill>
                  <a:srgbClr val="1A10E0"/>
                </a:solidFill>
              </a:rPr>
              <a:t/>
            </a:r>
            <a:br>
              <a:rPr lang="ru-RU" sz="2000" b="1" dirty="0" smtClean="0">
                <a:solidFill>
                  <a:srgbClr val="1A10E0"/>
                </a:solidFill>
              </a:rPr>
            </a:br>
            <a:endParaRPr lang="ru-RU" sz="2000" b="1" dirty="0">
              <a:solidFill>
                <a:srgbClr val="1A10E0"/>
              </a:solidFill>
            </a:endParaRPr>
          </a:p>
        </p:txBody>
      </p:sp>
      <p:pic>
        <p:nvPicPr>
          <p:cNvPr id="4" name="Содержимое 3" descr="oEPuo31Wu_Y.jpg"/>
          <p:cNvPicPr>
            <a:picLocks noGrp="1" noChangeAspect="1"/>
          </p:cNvPicPr>
          <p:nvPr>
            <p:ph sz="quarter" idx="1"/>
          </p:nvPr>
        </p:nvPicPr>
        <p:blipFill>
          <a:blip r:embed="rId2" cstate="print"/>
          <a:srcRect l="25071" t="8571" r="21894" b="12573"/>
          <a:stretch>
            <a:fillRect/>
          </a:stretch>
        </p:blipFill>
        <p:spPr>
          <a:xfrm>
            <a:off x="142844" y="1214422"/>
            <a:ext cx="8715436" cy="5500726"/>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sz="quarter" idx="1"/>
          </p:nvPr>
        </p:nvSpPr>
        <p:spPr>
          <a:xfrm>
            <a:off x="214282" y="142852"/>
            <a:ext cx="8616783" cy="6525963"/>
          </a:xfrm>
        </p:spPr>
        <p:txBody>
          <a:bodyPr>
            <a:normAutofit lnSpcReduction="10000"/>
          </a:bodyPr>
          <a:lstStyle/>
          <a:p>
            <a:pPr algn="ctr">
              <a:buNone/>
            </a:pPr>
            <a:r>
              <a:rPr lang="ru-RU" sz="3200" b="1" dirty="0" err="1" smtClean="0">
                <a:solidFill>
                  <a:srgbClr val="1A10E0"/>
                </a:solidFill>
              </a:rPr>
              <a:t>Препубертатний</a:t>
            </a:r>
            <a:r>
              <a:rPr lang="ru-RU" sz="3200" b="1" dirty="0" smtClean="0">
                <a:solidFill>
                  <a:srgbClr val="1A10E0"/>
                </a:solidFill>
              </a:rPr>
              <a:t> </a:t>
            </a:r>
            <a:r>
              <a:rPr lang="ru-RU" sz="3200" b="1" dirty="0" err="1" smtClean="0">
                <a:solidFill>
                  <a:srgbClr val="1A10E0"/>
                </a:solidFill>
              </a:rPr>
              <a:t>період</a:t>
            </a:r>
            <a:endParaRPr lang="ru-RU" sz="3200" b="1" dirty="0" smtClean="0">
              <a:solidFill>
                <a:srgbClr val="1A10E0"/>
              </a:solidFill>
            </a:endParaRPr>
          </a:p>
          <a:p>
            <a:pPr>
              <a:buFont typeface="Courier New" panose="02070309020205020404" pitchFamily="49" charset="0"/>
              <a:buChar char="o"/>
            </a:pPr>
            <a:r>
              <a:rPr lang="ru-RU" sz="2800" dirty="0" err="1" smtClean="0"/>
              <a:t>інтенсивний</a:t>
            </a:r>
            <a:r>
              <a:rPr lang="ru-RU" sz="2800" dirty="0" smtClean="0"/>
              <a:t> </a:t>
            </a:r>
            <a:r>
              <a:rPr lang="ru-RU" sz="2800" dirty="0" err="1" smtClean="0"/>
              <a:t>ріст</a:t>
            </a:r>
            <a:r>
              <a:rPr lang="ru-RU" sz="2800" dirty="0" smtClean="0"/>
              <a:t> і </a:t>
            </a:r>
            <a:r>
              <a:rPr lang="ru-RU" sz="2800" dirty="0" err="1" smtClean="0"/>
              <a:t>дозрівання</a:t>
            </a:r>
            <a:r>
              <a:rPr lang="ru-RU" sz="2800" dirty="0" smtClean="0"/>
              <a:t> </a:t>
            </a:r>
            <a:r>
              <a:rPr lang="ru-RU" sz="2800" dirty="0" err="1" smtClean="0"/>
              <a:t>усіх</a:t>
            </a:r>
            <a:r>
              <a:rPr lang="ru-RU" sz="2800" dirty="0" smtClean="0"/>
              <a:t> </a:t>
            </a:r>
            <a:r>
              <a:rPr lang="ru-RU" sz="2800" dirty="0" err="1" smtClean="0"/>
              <a:t>відділів</a:t>
            </a:r>
            <a:r>
              <a:rPr lang="ru-RU" sz="2800" dirty="0" smtClean="0"/>
              <a:t> </a:t>
            </a:r>
            <a:r>
              <a:rPr lang="ru-RU" sz="2800" dirty="0" err="1" smtClean="0"/>
              <a:t>статевої</a:t>
            </a:r>
            <a:r>
              <a:rPr lang="ru-RU" sz="2800" dirty="0" smtClean="0"/>
              <a:t> </a:t>
            </a:r>
            <a:r>
              <a:rPr lang="ru-RU" sz="2800" dirty="0" err="1" smtClean="0"/>
              <a:t>системи</a:t>
            </a:r>
            <a:r>
              <a:rPr lang="ru-RU" sz="2800" dirty="0" smtClean="0"/>
              <a:t> </a:t>
            </a:r>
          </a:p>
          <a:p>
            <a:r>
              <a:rPr lang="ru-RU" sz="2800" dirty="0" err="1" smtClean="0"/>
              <a:t>збільшуються</a:t>
            </a:r>
            <a:r>
              <a:rPr lang="ru-RU" sz="2800" dirty="0" smtClean="0"/>
              <a:t> </a:t>
            </a:r>
            <a:r>
              <a:rPr lang="ru-RU" sz="2800" dirty="0" err="1" smtClean="0"/>
              <a:t>зовнішні</a:t>
            </a:r>
            <a:r>
              <a:rPr lang="ru-RU" sz="2800" dirty="0" smtClean="0"/>
              <a:t> </a:t>
            </a:r>
            <a:r>
              <a:rPr lang="ru-RU" sz="2800" dirty="0" err="1" smtClean="0"/>
              <a:t>статеві</a:t>
            </a:r>
            <a:r>
              <a:rPr lang="ru-RU" sz="2800" dirty="0" smtClean="0"/>
              <a:t> </a:t>
            </a:r>
            <a:r>
              <a:rPr lang="ru-RU" sz="2800" dirty="0" err="1" smtClean="0"/>
              <a:t>органи</a:t>
            </a:r>
            <a:r>
              <a:rPr lang="ru-RU" sz="2800" dirty="0" smtClean="0"/>
              <a:t> </a:t>
            </a:r>
            <a:r>
              <a:rPr lang="ru-RU" sz="2800" dirty="0" err="1" smtClean="0"/>
              <a:t>внаслідок</a:t>
            </a:r>
            <a:r>
              <a:rPr lang="ru-RU" sz="2800" dirty="0" smtClean="0"/>
              <a:t> </a:t>
            </a:r>
            <a:r>
              <a:rPr lang="ru-RU" sz="2800" dirty="0" err="1"/>
              <a:t>додатка</a:t>
            </a:r>
            <a:r>
              <a:rPr lang="ru-RU" sz="2800" dirty="0"/>
              <a:t> </a:t>
            </a:r>
            <a:r>
              <a:rPr lang="ru-RU" sz="2800" dirty="0" err="1"/>
              <a:t>жирової</a:t>
            </a:r>
            <a:r>
              <a:rPr lang="ru-RU" sz="2800" dirty="0"/>
              <a:t> </a:t>
            </a:r>
            <a:r>
              <a:rPr lang="ru-RU" sz="2800" dirty="0" err="1" smtClean="0"/>
              <a:t>тканини</a:t>
            </a:r>
            <a:endParaRPr lang="ru-RU" sz="2800" dirty="0" smtClean="0"/>
          </a:p>
          <a:p>
            <a:r>
              <a:rPr lang="ru-RU" sz="2800" dirty="0" err="1" smtClean="0"/>
              <a:t>починають</a:t>
            </a:r>
            <a:r>
              <a:rPr lang="ru-RU" sz="2800" dirty="0" smtClean="0"/>
              <a:t> </a:t>
            </a:r>
            <a:r>
              <a:rPr lang="ru-RU" sz="2800" dirty="0" err="1" smtClean="0"/>
              <a:t>функціонувати</a:t>
            </a:r>
            <a:r>
              <a:rPr lang="ru-RU" sz="2800" dirty="0" smtClean="0"/>
              <a:t> </a:t>
            </a:r>
            <a:r>
              <a:rPr lang="ru-RU" sz="2800" dirty="0" err="1" smtClean="0"/>
              <a:t>бартолінові</a:t>
            </a:r>
            <a:r>
              <a:rPr lang="ru-RU" sz="2800" dirty="0" smtClean="0"/>
              <a:t> </a:t>
            </a:r>
            <a:r>
              <a:rPr lang="ru-RU" sz="2800" dirty="0" err="1" smtClean="0"/>
              <a:t>залози</a:t>
            </a:r>
            <a:endParaRPr lang="ru-RU" sz="2800" dirty="0" smtClean="0"/>
          </a:p>
          <a:p>
            <a:r>
              <a:rPr lang="ru-RU" sz="2800" dirty="0" smtClean="0"/>
              <a:t> у </a:t>
            </a:r>
            <a:r>
              <a:rPr lang="ru-RU" sz="2800" dirty="0" err="1" smtClean="0"/>
              <a:t>піхві</a:t>
            </a:r>
            <a:r>
              <a:rPr lang="ru-RU" sz="2800" dirty="0" smtClean="0"/>
              <a:t> </a:t>
            </a:r>
            <a:r>
              <a:rPr lang="ru-RU" sz="2800" dirty="0" err="1" smtClean="0"/>
              <a:t>посилюється</a:t>
            </a:r>
            <a:r>
              <a:rPr lang="ru-RU" sz="2800" dirty="0" smtClean="0"/>
              <a:t> </a:t>
            </a:r>
            <a:r>
              <a:rPr lang="ru-RU" sz="2800" dirty="0" err="1" smtClean="0"/>
              <a:t>складчастість</a:t>
            </a:r>
            <a:r>
              <a:rPr lang="ru-RU" sz="2800" dirty="0" smtClean="0"/>
              <a:t> </a:t>
            </a:r>
            <a:r>
              <a:rPr lang="ru-RU" sz="2800" dirty="0" err="1" smtClean="0"/>
              <a:t>слизової</a:t>
            </a:r>
            <a:r>
              <a:rPr lang="ru-RU" sz="2800" dirty="0" smtClean="0"/>
              <a:t> </a:t>
            </a:r>
            <a:r>
              <a:rPr lang="ru-RU" sz="2800" dirty="0" err="1" smtClean="0"/>
              <a:t>оболонки</a:t>
            </a:r>
            <a:r>
              <a:rPr lang="ru-RU" sz="2800" dirty="0" smtClean="0"/>
              <a:t>, </a:t>
            </a:r>
            <a:r>
              <a:rPr lang="ru-RU" sz="2800" dirty="0" err="1" smtClean="0"/>
              <a:t>збільшується</a:t>
            </a:r>
            <a:r>
              <a:rPr lang="ru-RU" sz="2800" dirty="0" smtClean="0"/>
              <a:t> </a:t>
            </a:r>
            <a:r>
              <a:rPr lang="ru-RU" sz="2800" dirty="0" err="1" smtClean="0"/>
              <a:t>товщина</a:t>
            </a:r>
            <a:r>
              <a:rPr lang="ru-RU" sz="2800" dirty="0" smtClean="0"/>
              <a:t> </a:t>
            </a:r>
            <a:r>
              <a:rPr lang="ru-RU" sz="2800" dirty="0" err="1" smtClean="0"/>
              <a:t>епітеліального</a:t>
            </a:r>
            <a:r>
              <a:rPr lang="ru-RU" sz="2800" dirty="0" smtClean="0"/>
              <a:t> </a:t>
            </a:r>
            <a:r>
              <a:rPr lang="ru-RU" sz="2800" dirty="0" err="1" smtClean="0"/>
              <a:t>прошарку</a:t>
            </a:r>
            <a:r>
              <a:rPr lang="ru-RU" sz="2800" dirty="0" smtClean="0"/>
              <a:t>, </a:t>
            </a:r>
            <a:r>
              <a:rPr lang="ru-RU" sz="2800" dirty="0" err="1" smtClean="0"/>
              <a:t>показник</a:t>
            </a:r>
            <a:r>
              <a:rPr lang="ru-RU" sz="2800" dirty="0" smtClean="0"/>
              <a:t> </a:t>
            </a:r>
            <a:r>
              <a:rPr lang="ru-RU" sz="2800" dirty="0" err="1" smtClean="0"/>
              <a:t>каріопікнотичного</a:t>
            </a:r>
            <a:r>
              <a:rPr lang="ru-RU" sz="2800" dirty="0" smtClean="0"/>
              <a:t> </a:t>
            </a:r>
            <a:r>
              <a:rPr lang="ru-RU" sz="2800" dirty="0" err="1" smtClean="0"/>
              <a:t>індексу</a:t>
            </a:r>
            <a:r>
              <a:rPr lang="ru-RU" sz="2800" dirty="0" smtClean="0"/>
              <a:t> </a:t>
            </a:r>
            <a:r>
              <a:rPr lang="ru-RU" sz="2800" dirty="0" err="1" smtClean="0"/>
              <a:t>досягає</a:t>
            </a:r>
            <a:r>
              <a:rPr lang="ru-RU" sz="2800" dirty="0" smtClean="0"/>
              <a:t> 30%, </a:t>
            </a:r>
            <a:r>
              <a:rPr lang="ru-RU" sz="2800" dirty="0" err="1" smtClean="0"/>
              <a:t>еозинофільного</a:t>
            </a:r>
            <a:r>
              <a:rPr lang="ru-RU" sz="2800" dirty="0" smtClean="0"/>
              <a:t> - 20% </a:t>
            </a:r>
          </a:p>
          <a:p>
            <a:pPr>
              <a:buFont typeface="Wingdings" panose="05000000000000000000" pitchFamily="2" charset="2"/>
              <a:buChar char="Ø"/>
            </a:pPr>
            <a:r>
              <a:rPr lang="ru-RU" sz="2800" dirty="0" smtClean="0"/>
              <a:t>у </a:t>
            </a:r>
            <a:r>
              <a:rPr lang="ru-RU" sz="2800" dirty="0" err="1" smtClean="0"/>
              <a:t>слизовій</a:t>
            </a:r>
            <a:r>
              <a:rPr lang="ru-RU" sz="2800" dirty="0" smtClean="0"/>
              <a:t> </a:t>
            </a:r>
            <a:r>
              <a:rPr lang="ru-RU" sz="2800" dirty="0" err="1" smtClean="0"/>
              <a:t>оболонці</a:t>
            </a:r>
            <a:r>
              <a:rPr lang="ru-RU" sz="2800" dirty="0" smtClean="0"/>
              <a:t> </a:t>
            </a:r>
            <a:r>
              <a:rPr lang="ru-RU" sz="2800" dirty="0" err="1" smtClean="0"/>
              <a:t>відбувається</a:t>
            </a:r>
            <a:r>
              <a:rPr lang="ru-RU" sz="2800" dirty="0" smtClean="0"/>
              <a:t> </a:t>
            </a:r>
            <a:r>
              <a:rPr lang="ru-RU" sz="2800" dirty="0" err="1" smtClean="0"/>
              <a:t>посилене</a:t>
            </a:r>
            <a:r>
              <a:rPr lang="ru-RU" sz="2800" dirty="0" smtClean="0"/>
              <a:t> </a:t>
            </a:r>
            <a:r>
              <a:rPr lang="ru-RU" sz="2800" dirty="0" err="1" smtClean="0"/>
              <a:t>відкладення</a:t>
            </a:r>
            <a:r>
              <a:rPr lang="ru-RU" sz="2800" dirty="0" smtClean="0"/>
              <a:t> </a:t>
            </a:r>
            <a:r>
              <a:rPr lang="ru-RU" sz="2800" dirty="0" err="1" smtClean="0"/>
              <a:t>глікогену</a:t>
            </a:r>
            <a:r>
              <a:rPr lang="ru-RU" sz="2800" dirty="0" smtClean="0"/>
              <a:t>, </a:t>
            </a:r>
            <a:r>
              <a:rPr lang="ru-RU" sz="2800" dirty="0" err="1" smtClean="0"/>
              <a:t>вироблення</a:t>
            </a:r>
            <a:r>
              <a:rPr lang="ru-RU" sz="2800" dirty="0" smtClean="0"/>
              <a:t> </a:t>
            </a:r>
            <a:r>
              <a:rPr lang="ru-RU" sz="2800" dirty="0" err="1" smtClean="0"/>
              <a:t>молочної</a:t>
            </a:r>
            <a:r>
              <a:rPr lang="ru-RU" sz="2800" dirty="0" smtClean="0"/>
              <a:t> </a:t>
            </a:r>
            <a:r>
              <a:rPr lang="ru-RU" sz="2800" dirty="0" err="1" smtClean="0"/>
              <a:t>кислоти</a:t>
            </a:r>
            <a:r>
              <a:rPr lang="ru-RU" sz="2800" dirty="0" smtClean="0"/>
              <a:t>, рН- </a:t>
            </a:r>
            <a:r>
              <a:rPr lang="ru-RU" sz="2800" dirty="0" err="1" smtClean="0"/>
              <a:t>піхви</a:t>
            </a:r>
            <a:r>
              <a:rPr lang="ru-RU" sz="2800" dirty="0" smtClean="0"/>
              <a:t> </a:t>
            </a:r>
            <a:r>
              <a:rPr lang="ru-RU" sz="2800" dirty="0" err="1" smtClean="0"/>
              <a:t>стає</a:t>
            </a:r>
            <a:r>
              <a:rPr lang="ru-RU" sz="2800" dirty="0" smtClean="0"/>
              <a:t> кислим,</a:t>
            </a:r>
            <a:br>
              <a:rPr lang="ru-RU" sz="2800" dirty="0" smtClean="0"/>
            </a:br>
            <a:r>
              <a:rPr lang="ru-RU" sz="2800" dirty="0" err="1" smtClean="0"/>
              <a:t>збільшується</a:t>
            </a:r>
            <a:r>
              <a:rPr lang="ru-RU" sz="2800" dirty="0" smtClean="0"/>
              <a:t> </a:t>
            </a:r>
            <a:r>
              <a:rPr lang="ru-RU" sz="2800" dirty="0" err="1" smtClean="0"/>
              <a:t>кількість</a:t>
            </a:r>
            <a:r>
              <a:rPr lang="ru-RU" sz="2800" dirty="0" smtClean="0"/>
              <a:t> </a:t>
            </a:r>
            <a:r>
              <a:rPr lang="ru-RU" sz="2800" dirty="0" err="1" smtClean="0"/>
              <a:t>паличок</a:t>
            </a:r>
            <a:r>
              <a:rPr lang="ru-RU" sz="2800" dirty="0" smtClean="0"/>
              <a:t> </a:t>
            </a:r>
            <a:r>
              <a:rPr lang="ru-RU" sz="2800" dirty="0" err="1" smtClean="0"/>
              <a:t>Додерлейна</a:t>
            </a:r>
            <a:r>
              <a:rPr lang="ru-RU" sz="2800" dirty="0" smtClean="0"/>
              <a:t> </a:t>
            </a:r>
          </a:p>
          <a:p>
            <a:endParaRPr lang="uk-UA" sz="2800" dirty="0" smtClean="0"/>
          </a:p>
          <a:p>
            <a:endParaRPr lang="uk-UA" dirty="0" smtClean="0"/>
          </a:p>
          <a:p>
            <a:endParaRPr lang="uk-UA" dirty="0" smtClean="0"/>
          </a:p>
          <a:p>
            <a:endParaRPr lang="uk-UA" dirty="0" smtClean="0"/>
          </a:p>
          <a:p>
            <a:endParaRPr lang="uk-UA" dirty="0" smtClean="0"/>
          </a:p>
          <a:p>
            <a:endParaRPr lang="ru-RU"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179512" y="214290"/>
            <a:ext cx="8535892" cy="6599086"/>
          </a:xfrm>
        </p:spPr>
        <p:txBody>
          <a:bodyPr>
            <a:normAutofit fontScale="85000" lnSpcReduction="20000"/>
          </a:bodyPr>
          <a:lstStyle/>
          <a:p>
            <a:pPr algn="ctr">
              <a:buNone/>
            </a:pPr>
            <a:r>
              <a:rPr lang="ru-RU" sz="3800" b="1" dirty="0" err="1" smtClean="0">
                <a:solidFill>
                  <a:srgbClr val="1A10E0"/>
                </a:solidFill>
              </a:rPr>
              <a:t>Під</a:t>
            </a:r>
            <a:r>
              <a:rPr lang="ru-RU" sz="3800" b="1" dirty="0" smtClean="0">
                <a:solidFill>
                  <a:srgbClr val="1A10E0"/>
                </a:solidFill>
              </a:rPr>
              <a:t> </a:t>
            </a:r>
            <a:r>
              <a:rPr lang="ru-RU" sz="3800" b="1" dirty="0" err="1" smtClean="0">
                <a:solidFill>
                  <a:srgbClr val="1A10E0"/>
                </a:solidFill>
              </a:rPr>
              <a:t>впливом</a:t>
            </a:r>
            <a:r>
              <a:rPr lang="ru-RU" sz="3800" b="1" dirty="0" smtClean="0">
                <a:solidFill>
                  <a:srgbClr val="1A10E0"/>
                </a:solidFill>
              </a:rPr>
              <a:t> </a:t>
            </a:r>
            <a:r>
              <a:rPr lang="ru-RU" sz="3800" b="1" dirty="0" err="1" smtClean="0">
                <a:solidFill>
                  <a:srgbClr val="1A10E0"/>
                </a:solidFill>
              </a:rPr>
              <a:t>естрогенів</a:t>
            </a:r>
            <a:r>
              <a:rPr lang="ru-RU" sz="3800" b="1" dirty="0" smtClean="0">
                <a:solidFill>
                  <a:srgbClr val="1A10E0"/>
                </a:solidFill>
              </a:rPr>
              <a:t>  </a:t>
            </a:r>
          </a:p>
          <a:p>
            <a:pPr>
              <a:buFont typeface="Wingdings" pitchFamily="2" charset="2"/>
              <a:buChar char="Ø"/>
            </a:pPr>
            <a:r>
              <a:rPr lang="ru-RU" sz="2800" dirty="0" err="1" smtClean="0"/>
              <a:t>посилення</a:t>
            </a:r>
            <a:r>
              <a:rPr lang="ru-RU" sz="2800" dirty="0" smtClean="0"/>
              <a:t> </a:t>
            </a:r>
            <a:r>
              <a:rPr lang="ru-RU" sz="2800" dirty="0" err="1" smtClean="0"/>
              <a:t>пігментації</a:t>
            </a:r>
            <a:r>
              <a:rPr lang="ru-RU" sz="2800" dirty="0" smtClean="0"/>
              <a:t>, </a:t>
            </a:r>
            <a:r>
              <a:rPr lang="ru-RU" sz="2800" dirty="0" err="1" smtClean="0"/>
              <a:t>васкуляризація</a:t>
            </a:r>
            <a:r>
              <a:rPr lang="ru-RU" sz="2800" dirty="0" smtClean="0"/>
              <a:t> й </a:t>
            </a:r>
            <a:r>
              <a:rPr lang="ru-RU" sz="2800" dirty="0" err="1" smtClean="0"/>
              <a:t>еротизація</a:t>
            </a:r>
            <a:r>
              <a:rPr lang="ru-RU" sz="2800" dirty="0" smtClean="0"/>
              <a:t> великих </a:t>
            </a:r>
            <a:r>
              <a:rPr lang="ru-RU" sz="2800" dirty="0" err="1" smtClean="0"/>
              <a:t>статевих</a:t>
            </a:r>
            <a:r>
              <a:rPr lang="ru-RU" sz="2800" dirty="0" smtClean="0"/>
              <a:t> губ</a:t>
            </a:r>
          </a:p>
          <a:p>
            <a:pPr>
              <a:buFont typeface="Wingdings" pitchFamily="2" charset="2"/>
              <a:buChar char="Ø"/>
            </a:pPr>
            <a:r>
              <a:rPr lang="ru-RU" sz="2800" dirty="0" err="1" smtClean="0"/>
              <a:t>невелике</a:t>
            </a:r>
            <a:r>
              <a:rPr lang="ru-RU" sz="2800" dirty="0" smtClean="0"/>
              <a:t> </a:t>
            </a:r>
            <a:r>
              <a:rPr lang="ru-RU" sz="2800" dirty="0" err="1" smtClean="0"/>
              <a:t>збільшення</a:t>
            </a:r>
            <a:r>
              <a:rPr lang="ru-RU" sz="2800" dirty="0" smtClean="0"/>
              <a:t> </a:t>
            </a:r>
            <a:r>
              <a:rPr lang="ru-RU" sz="2800" dirty="0" err="1" smtClean="0"/>
              <a:t>клітора</a:t>
            </a:r>
            <a:endParaRPr lang="ru-RU" sz="2800" dirty="0" smtClean="0"/>
          </a:p>
          <a:p>
            <a:pPr>
              <a:buFont typeface="Wingdings" pitchFamily="2" charset="2"/>
              <a:buChar char="Ø"/>
            </a:pPr>
            <a:r>
              <a:rPr lang="ru-RU" sz="2800" dirty="0"/>
              <a:t>в</a:t>
            </a:r>
            <a:r>
              <a:rPr lang="ru-RU" sz="2800" dirty="0" smtClean="0"/>
              <a:t> </a:t>
            </a:r>
            <a:r>
              <a:rPr lang="ru-RU" sz="2800" dirty="0" err="1" smtClean="0"/>
              <a:t>матці</a:t>
            </a:r>
            <a:r>
              <a:rPr lang="ru-RU" sz="2800" dirty="0" smtClean="0"/>
              <a:t> </a:t>
            </a:r>
            <a:r>
              <a:rPr lang="ru-RU" sz="2800" dirty="0" err="1" smtClean="0"/>
              <a:t>починаються</a:t>
            </a:r>
            <a:r>
              <a:rPr lang="ru-RU" sz="2800" dirty="0" smtClean="0"/>
              <a:t> </a:t>
            </a:r>
            <a:r>
              <a:rPr lang="ru-RU" sz="2800" dirty="0" err="1" smtClean="0"/>
              <a:t>процеси</a:t>
            </a:r>
            <a:r>
              <a:rPr lang="ru-RU" sz="2800" dirty="0" smtClean="0"/>
              <a:t> </a:t>
            </a:r>
            <a:r>
              <a:rPr lang="ru-RU" sz="2800" dirty="0" err="1" smtClean="0"/>
              <a:t>підготовки</a:t>
            </a:r>
            <a:r>
              <a:rPr lang="ru-RU" sz="2800" dirty="0" smtClean="0"/>
              <a:t> до </a:t>
            </a:r>
            <a:r>
              <a:rPr lang="ru-RU" sz="2800" dirty="0" err="1" smtClean="0"/>
              <a:t>виконання</a:t>
            </a:r>
            <a:r>
              <a:rPr lang="ru-RU" sz="2800" dirty="0" smtClean="0"/>
              <a:t> </a:t>
            </a:r>
            <a:r>
              <a:rPr lang="ru-RU" sz="2800" dirty="0" err="1" smtClean="0"/>
              <a:t>менструальної</a:t>
            </a:r>
            <a:r>
              <a:rPr lang="ru-RU" sz="2800" dirty="0" smtClean="0"/>
              <a:t> </a:t>
            </a:r>
            <a:r>
              <a:rPr lang="ru-RU" sz="2800" dirty="0" err="1" smtClean="0"/>
              <a:t>функції</a:t>
            </a:r>
            <a:endParaRPr lang="ru-RU" sz="2800" dirty="0" smtClean="0"/>
          </a:p>
          <a:p>
            <a:pPr>
              <a:buFont typeface="Wingdings" panose="05000000000000000000" pitchFamily="2" charset="2"/>
              <a:buChar char="ü"/>
            </a:pPr>
            <a:r>
              <a:rPr lang="ru-RU" sz="2800" dirty="0" err="1" smtClean="0"/>
              <a:t>відбувається</a:t>
            </a:r>
            <a:r>
              <a:rPr lang="ru-RU" sz="2800" dirty="0" smtClean="0"/>
              <a:t> </a:t>
            </a:r>
            <a:r>
              <a:rPr lang="ru-RU" sz="2800" dirty="0" err="1" smtClean="0"/>
              <a:t>стовщення</a:t>
            </a:r>
            <a:r>
              <a:rPr lang="ru-RU" sz="2800" dirty="0" smtClean="0"/>
              <a:t> й </a:t>
            </a:r>
            <a:r>
              <a:rPr lang="ru-RU" sz="2800" dirty="0" err="1" smtClean="0"/>
              <a:t>диференціація</a:t>
            </a:r>
            <a:r>
              <a:rPr lang="ru-RU" sz="2800" dirty="0" smtClean="0"/>
              <a:t> </a:t>
            </a:r>
            <a:r>
              <a:rPr lang="ru-RU" sz="2800" dirty="0" err="1" smtClean="0"/>
              <a:t>слизової</a:t>
            </a:r>
            <a:r>
              <a:rPr lang="ru-RU" sz="2800" dirty="0" smtClean="0"/>
              <a:t> </a:t>
            </a:r>
            <a:r>
              <a:rPr lang="ru-RU" sz="2800" dirty="0" err="1" smtClean="0"/>
              <a:t>оболонки</a:t>
            </a:r>
            <a:r>
              <a:rPr lang="ru-RU" sz="2800" dirty="0" smtClean="0"/>
              <a:t>, </a:t>
            </a:r>
            <a:r>
              <a:rPr lang="ru-RU" sz="2800" dirty="0" err="1" smtClean="0"/>
              <a:t>гіпертрофуються</a:t>
            </a:r>
            <a:r>
              <a:rPr lang="ru-RU" sz="2800" dirty="0" smtClean="0"/>
              <a:t> і </a:t>
            </a:r>
            <a:r>
              <a:rPr lang="ru-RU" sz="2800" dirty="0" err="1" smtClean="0"/>
              <a:t>розгалужуються</a:t>
            </a:r>
            <a:r>
              <a:rPr lang="ru-RU" sz="2800" dirty="0" smtClean="0"/>
              <a:t> </a:t>
            </a:r>
            <a:r>
              <a:rPr lang="ru-RU" sz="2800" dirty="0" err="1" smtClean="0"/>
              <a:t>ендометріальні</a:t>
            </a:r>
            <a:r>
              <a:rPr lang="ru-RU" sz="2800" dirty="0" smtClean="0"/>
              <a:t> </a:t>
            </a:r>
            <a:r>
              <a:rPr lang="ru-RU" sz="2800" dirty="0" err="1" smtClean="0"/>
              <a:t>залози</a:t>
            </a:r>
            <a:r>
              <a:rPr lang="ru-RU" sz="2800" dirty="0" smtClean="0"/>
              <a:t>, </a:t>
            </a:r>
            <a:r>
              <a:rPr lang="ru-RU" sz="2800" dirty="0" err="1" smtClean="0"/>
              <a:t>зникає</a:t>
            </a:r>
            <a:r>
              <a:rPr lang="ru-RU" sz="2800" dirty="0" smtClean="0"/>
              <a:t> </a:t>
            </a:r>
            <a:r>
              <a:rPr lang="ru-RU" sz="2800" dirty="0" err="1" smtClean="0"/>
              <a:t>складчастість</a:t>
            </a:r>
            <a:r>
              <a:rPr lang="ru-RU" sz="2800" dirty="0" smtClean="0"/>
              <a:t> </a:t>
            </a:r>
            <a:r>
              <a:rPr lang="ru-RU" sz="2800" dirty="0" err="1" smtClean="0"/>
              <a:t>ендометрію</a:t>
            </a:r>
            <a:endParaRPr lang="ru-RU" sz="2800" dirty="0" smtClean="0"/>
          </a:p>
          <a:p>
            <a:pPr>
              <a:buFont typeface="Wingdings" panose="05000000000000000000" pitchFamily="2" charset="2"/>
              <a:buChar char="ü"/>
            </a:pPr>
            <a:r>
              <a:rPr lang="ru-RU" sz="2800" dirty="0" smtClean="0"/>
              <a:t>в </a:t>
            </a:r>
            <a:r>
              <a:rPr lang="ru-RU" sz="2800" dirty="0" err="1" smtClean="0"/>
              <a:t>клітинах</a:t>
            </a:r>
            <a:r>
              <a:rPr lang="ru-RU" sz="2800" dirty="0" smtClean="0"/>
              <a:t> </a:t>
            </a:r>
            <a:r>
              <a:rPr lang="ru-RU" sz="2800" dirty="0" err="1" smtClean="0"/>
              <a:t>м'язового</a:t>
            </a:r>
            <a:r>
              <a:rPr lang="ru-RU" sz="2800" dirty="0" smtClean="0"/>
              <a:t> </a:t>
            </a:r>
            <a:r>
              <a:rPr lang="ru-RU" sz="2800" dirty="0" err="1" smtClean="0"/>
              <a:t>прошарку</a:t>
            </a:r>
            <a:r>
              <a:rPr lang="ru-RU" sz="2800" dirty="0" smtClean="0"/>
              <a:t> </a:t>
            </a:r>
            <a:r>
              <a:rPr lang="ru-RU" sz="2800" dirty="0" err="1" smtClean="0"/>
              <a:t>збільшується</a:t>
            </a:r>
            <a:r>
              <a:rPr lang="ru-RU" sz="2800" dirty="0" smtClean="0"/>
              <a:t> </a:t>
            </a:r>
            <a:r>
              <a:rPr lang="ru-RU" sz="2800" dirty="0" err="1" smtClean="0"/>
              <a:t>кількість</a:t>
            </a:r>
            <a:r>
              <a:rPr lang="ru-RU" sz="2800" dirty="0" smtClean="0"/>
              <a:t> </a:t>
            </a:r>
            <a:r>
              <a:rPr lang="ru-RU" sz="2800" dirty="0" err="1" smtClean="0"/>
              <a:t>актоміозину</a:t>
            </a:r>
            <a:r>
              <a:rPr lang="ru-RU" sz="2800" dirty="0" smtClean="0"/>
              <a:t>, </a:t>
            </a:r>
            <a:r>
              <a:rPr lang="ru-RU" sz="2800" dirty="0" err="1" smtClean="0"/>
              <a:t>креатинінкінази</a:t>
            </a:r>
            <a:r>
              <a:rPr lang="ru-RU" sz="2800" dirty="0" smtClean="0"/>
              <a:t> й </a:t>
            </a:r>
            <a:r>
              <a:rPr lang="ru-RU" sz="2800" dirty="0" err="1" smtClean="0"/>
              <a:t>аденозинтрифосфату</a:t>
            </a:r>
            <a:endParaRPr lang="ru-RU" sz="2800" dirty="0" smtClean="0"/>
          </a:p>
          <a:p>
            <a:pPr>
              <a:buFont typeface="Wingdings" panose="05000000000000000000" pitchFamily="2" charset="2"/>
              <a:buChar char="Ø"/>
            </a:pPr>
            <a:r>
              <a:rPr lang="ru-RU" sz="2800" dirty="0" err="1"/>
              <a:t>я</a:t>
            </a:r>
            <a:r>
              <a:rPr lang="ru-RU" sz="2800" dirty="0" err="1" smtClean="0"/>
              <a:t>єчники</a:t>
            </a:r>
            <a:r>
              <a:rPr lang="ru-RU" sz="2800" dirty="0" smtClean="0"/>
              <a:t> </a:t>
            </a:r>
            <a:r>
              <a:rPr lang="ru-RU" sz="2800" dirty="0" err="1" smtClean="0"/>
              <a:t>збільшуються</a:t>
            </a:r>
            <a:r>
              <a:rPr lang="ru-RU" sz="2800" dirty="0" smtClean="0"/>
              <a:t> в </a:t>
            </a:r>
            <a:r>
              <a:rPr lang="ru-RU" sz="2800" dirty="0" err="1" smtClean="0"/>
              <a:t>розмірах</a:t>
            </a:r>
            <a:r>
              <a:rPr lang="ru-RU" sz="2800" dirty="0" smtClean="0"/>
              <a:t> (</a:t>
            </a:r>
            <a:r>
              <a:rPr lang="ru-RU" sz="2800" dirty="0" err="1" smtClean="0"/>
              <a:t>довжина</a:t>
            </a:r>
            <a:r>
              <a:rPr lang="ru-RU" sz="2800" dirty="0" smtClean="0"/>
              <a:t> </a:t>
            </a:r>
            <a:r>
              <a:rPr lang="ru-RU" sz="2800" dirty="0" err="1" smtClean="0"/>
              <a:t>складає</a:t>
            </a:r>
            <a:r>
              <a:rPr lang="ru-RU" sz="2800" dirty="0" smtClean="0"/>
              <a:t> 3-3,5 см), </a:t>
            </a:r>
            <a:r>
              <a:rPr lang="ru-RU" sz="2800" dirty="0" err="1" smtClean="0"/>
              <a:t>маса</a:t>
            </a:r>
            <a:r>
              <a:rPr lang="ru-RU" sz="2800" dirty="0" smtClean="0"/>
              <a:t> </a:t>
            </a:r>
            <a:r>
              <a:rPr lang="ru-RU" sz="2800" dirty="0" err="1" smtClean="0"/>
              <a:t>досягає</a:t>
            </a:r>
            <a:r>
              <a:rPr lang="ru-RU" sz="2800" dirty="0" smtClean="0"/>
              <a:t> 4-5 г</a:t>
            </a:r>
          </a:p>
          <a:p>
            <a:pPr>
              <a:buFont typeface="Wingdings" panose="05000000000000000000" pitchFamily="2" charset="2"/>
              <a:buChar char="ü"/>
            </a:pPr>
            <a:r>
              <a:rPr lang="ru-RU" sz="2800" dirty="0" err="1" smtClean="0"/>
              <a:t>кількість</a:t>
            </a:r>
            <a:r>
              <a:rPr lang="ru-RU" sz="2800" dirty="0" smtClean="0"/>
              <a:t> </a:t>
            </a:r>
            <a:r>
              <a:rPr lang="ru-RU" sz="2800" dirty="0" err="1" smtClean="0"/>
              <a:t>примордіальних</a:t>
            </a:r>
            <a:r>
              <a:rPr lang="ru-RU" sz="2800" dirty="0" smtClean="0"/>
              <a:t> </a:t>
            </a:r>
            <a:r>
              <a:rPr lang="ru-RU" sz="2800" dirty="0" err="1" smtClean="0"/>
              <a:t>фолікулів</a:t>
            </a:r>
            <a:r>
              <a:rPr lang="ru-RU" sz="2800" dirty="0" smtClean="0"/>
              <a:t> </a:t>
            </a:r>
            <a:r>
              <a:rPr lang="ru-RU" sz="2800" dirty="0" err="1" smtClean="0"/>
              <a:t>зменшується</a:t>
            </a:r>
            <a:r>
              <a:rPr lang="ru-RU" sz="2800" dirty="0" smtClean="0"/>
              <a:t> до 100000-300000 </a:t>
            </a:r>
          </a:p>
          <a:p>
            <a:pPr>
              <a:buFont typeface="Wingdings" panose="05000000000000000000" pitchFamily="2" charset="2"/>
              <a:buChar char="ü"/>
            </a:pPr>
            <a:r>
              <a:rPr lang="ru-RU" sz="2800" dirty="0" err="1"/>
              <a:t>п</a:t>
            </a:r>
            <a:r>
              <a:rPr lang="ru-RU" sz="2800" dirty="0" err="1" smtClean="0"/>
              <a:t>осилюється</a:t>
            </a:r>
            <a:r>
              <a:rPr lang="ru-RU" sz="2800" dirty="0" smtClean="0"/>
              <a:t> </a:t>
            </a:r>
            <a:r>
              <a:rPr lang="ru-RU" sz="2800" dirty="0" err="1" smtClean="0"/>
              <a:t>процес</a:t>
            </a:r>
            <a:r>
              <a:rPr lang="ru-RU" sz="2800" dirty="0" smtClean="0"/>
              <a:t> </a:t>
            </a:r>
            <a:r>
              <a:rPr lang="ru-RU" sz="2800" dirty="0" err="1" smtClean="0"/>
              <a:t>дозрівання</a:t>
            </a:r>
            <a:r>
              <a:rPr lang="ru-RU" sz="2800" dirty="0" smtClean="0"/>
              <a:t> </a:t>
            </a:r>
            <a:r>
              <a:rPr lang="ru-RU" sz="2800" dirty="0" err="1" smtClean="0"/>
              <a:t>фолікулів</a:t>
            </a:r>
            <a:r>
              <a:rPr lang="ru-RU" sz="2800" dirty="0" smtClean="0"/>
              <a:t/>
            </a:r>
            <a:br>
              <a:rPr lang="ru-RU" sz="2800" dirty="0" smtClean="0"/>
            </a:br>
            <a:endParaRPr lang="ru-RU"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85720" y="142852"/>
            <a:ext cx="8429684" cy="6331100"/>
          </a:xfrm>
        </p:spPr>
        <p:txBody>
          <a:bodyPr/>
          <a:lstStyle/>
          <a:p>
            <a:pPr algn="ctr">
              <a:buNone/>
            </a:pPr>
            <a:r>
              <a:rPr lang="ru-RU" dirty="0" smtClean="0">
                <a:solidFill>
                  <a:srgbClr val="C00000"/>
                </a:solidFill>
              </a:rPr>
              <a:t> </a:t>
            </a:r>
            <a:r>
              <a:rPr lang="ru-RU" sz="3200" b="1" dirty="0" smtClean="0">
                <a:solidFill>
                  <a:srgbClr val="1A10E0"/>
                </a:solidFill>
              </a:rPr>
              <a:t>У </a:t>
            </a:r>
            <a:r>
              <a:rPr lang="ru-RU" sz="3200" b="1" dirty="0" err="1" smtClean="0">
                <a:solidFill>
                  <a:srgbClr val="1A10E0"/>
                </a:solidFill>
              </a:rPr>
              <a:t>віці</a:t>
            </a:r>
            <a:r>
              <a:rPr lang="ru-RU" sz="3200" b="1" dirty="0" smtClean="0">
                <a:solidFill>
                  <a:srgbClr val="1A10E0"/>
                </a:solidFill>
              </a:rPr>
              <a:t> 11 </a:t>
            </a:r>
            <a:r>
              <a:rPr lang="ru-RU" sz="3200" b="1" dirty="0" err="1" smtClean="0">
                <a:solidFill>
                  <a:srgbClr val="1A10E0"/>
                </a:solidFill>
              </a:rPr>
              <a:t>років</a:t>
            </a:r>
            <a:r>
              <a:rPr lang="ru-RU" sz="3200" b="1" dirty="0" smtClean="0">
                <a:solidFill>
                  <a:srgbClr val="1A10E0"/>
                </a:solidFill>
              </a:rPr>
              <a:t> у </a:t>
            </a:r>
            <a:r>
              <a:rPr lang="ru-RU" sz="3200" b="1" dirty="0" err="1" smtClean="0">
                <a:solidFill>
                  <a:srgbClr val="1A10E0"/>
                </a:solidFill>
              </a:rPr>
              <a:t>більшості</a:t>
            </a:r>
            <a:r>
              <a:rPr lang="ru-RU" sz="3200" b="1" dirty="0" smtClean="0">
                <a:solidFill>
                  <a:srgbClr val="1A10E0"/>
                </a:solidFill>
              </a:rPr>
              <a:t> </a:t>
            </a:r>
            <a:r>
              <a:rPr lang="ru-RU" sz="3200" b="1" dirty="0" err="1" smtClean="0">
                <a:solidFill>
                  <a:srgbClr val="1A10E0"/>
                </a:solidFill>
              </a:rPr>
              <a:t>дівчаток</a:t>
            </a:r>
            <a:r>
              <a:rPr lang="ru-RU" sz="3200" b="1" dirty="0" smtClean="0">
                <a:solidFill>
                  <a:srgbClr val="1A10E0"/>
                </a:solidFill>
              </a:rPr>
              <a:t> </a:t>
            </a:r>
            <a:r>
              <a:rPr lang="ru-RU" sz="3200" b="1" dirty="0" err="1" smtClean="0">
                <a:solidFill>
                  <a:srgbClr val="1A10E0"/>
                </a:solidFill>
              </a:rPr>
              <a:t>починають</a:t>
            </a:r>
            <a:endParaRPr lang="ru-RU" sz="3200" b="1" dirty="0" smtClean="0">
              <a:solidFill>
                <a:srgbClr val="1A10E0"/>
              </a:solidFill>
            </a:endParaRPr>
          </a:p>
          <a:p>
            <a:pPr>
              <a:buFont typeface="Wingdings" pitchFamily="2" charset="2"/>
              <a:buChar char="Ø"/>
            </a:pPr>
            <a:r>
              <a:rPr lang="ru-RU" dirty="0" smtClean="0"/>
              <a:t> </a:t>
            </a:r>
            <a:r>
              <a:rPr lang="ru-RU" sz="3200" dirty="0" err="1" smtClean="0"/>
              <a:t>швидко</a:t>
            </a:r>
            <a:r>
              <a:rPr lang="ru-RU" sz="3200" dirty="0" smtClean="0"/>
              <a:t> </a:t>
            </a:r>
            <a:r>
              <a:rPr lang="ru-RU" sz="3200" dirty="0" err="1" smtClean="0"/>
              <a:t>розвиватися</a:t>
            </a:r>
            <a:r>
              <a:rPr lang="ru-RU" sz="3200" dirty="0" smtClean="0"/>
              <a:t> </a:t>
            </a:r>
            <a:r>
              <a:rPr lang="ru-RU" sz="3200" dirty="0" err="1" smtClean="0"/>
              <a:t>вторинні</a:t>
            </a:r>
            <a:r>
              <a:rPr lang="ru-RU" sz="3200" dirty="0" smtClean="0"/>
              <a:t> </a:t>
            </a:r>
            <a:r>
              <a:rPr lang="ru-RU" sz="3200" dirty="0" err="1" smtClean="0"/>
              <a:t>статеві</a:t>
            </a:r>
            <a:r>
              <a:rPr lang="ru-RU" sz="3200" dirty="0" smtClean="0"/>
              <a:t> </a:t>
            </a:r>
            <a:r>
              <a:rPr lang="ru-RU" sz="3200" dirty="0" err="1" smtClean="0"/>
              <a:t>ознаки</a:t>
            </a:r>
            <a:r>
              <a:rPr lang="ru-RU" sz="3200" dirty="0" smtClean="0"/>
              <a:t> </a:t>
            </a:r>
          </a:p>
          <a:p>
            <a:pPr>
              <a:buFont typeface="Wingdings" pitchFamily="2" charset="2"/>
              <a:buChar char="Ø"/>
            </a:pPr>
            <a:r>
              <a:rPr lang="ru-RU" sz="3200" dirty="0" err="1"/>
              <a:t>ф</a:t>
            </a:r>
            <a:r>
              <a:rPr lang="ru-RU" sz="3200" dirty="0" err="1" smtClean="0"/>
              <a:t>орми</a:t>
            </a:r>
            <a:r>
              <a:rPr lang="ru-RU" sz="3200" dirty="0" smtClean="0"/>
              <a:t> </a:t>
            </a:r>
            <a:r>
              <a:rPr lang="ru-RU" sz="3200" dirty="0" err="1" smtClean="0"/>
              <a:t>тіла</a:t>
            </a:r>
            <a:r>
              <a:rPr lang="ru-RU" sz="3200" dirty="0" smtClean="0"/>
              <a:t> </a:t>
            </a:r>
            <a:r>
              <a:rPr lang="ru-RU" sz="3200" dirty="0" err="1" smtClean="0"/>
              <a:t>стають</a:t>
            </a:r>
            <a:r>
              <a:rPr lang="ru-RU" sz="3200" dirty="0" smtClean="0"/>
              <a:t> </a:t>
            </a:r>
            <a:r>
              <a:rPr lang="ru-RU" sz="3200" dirty="0" err="1" smtClean="0"/>
              <a:t>округлими</a:t>
            </a:r>
            <a:r>
              <a:rPr lang="ru-RU" sz="3200" dirty="0" smtClean="0"/>
              <a:t> </a:t>
            </a:r>
            <a:r>
              <a:rPr lang="ru-RU" sz="3200" dirty="0" err="1"/>
              <a:t>в</a:t>
            </a:r>
            <a:r>
              <a:rPr lang="ru-RU" sz="3200" dirty="0" err="1" smtClean="0"/>
              <a:t>наслідок</a:t>
            </a:r>
            <a:r>
              <a:rPr lang="ru-RU" sz="3200" dirty="0" smtClean="0"/>
              <a:t> </a:t>
            </a:r>
            <a:r>
              <a:rPr lang="ru-RU" sz="3200" dirty="0" err="1" smtClean="0"/>
              <a:t>відкладення</a:t>
            </a:r>
            <a:r>
              <a:rPr lang="ru-RU" sz="3200" dirty="0" smtClean="0"/>
              <a:t> </a:t>
            </a:r>
            <a:r>
              <a:rPr lang="ru-RU" sz="3200" dirty="0" err="1" smtClean="0"/>
              <a:t>жирової</a:t>
            </a:r>
            <a:r>
              <a:rPr lang="ru-RU" sz="3200" dirty="0" smtClean="0"/>
              <a:t> </a:t>
            </a:r>
            <a:r>
              <a:rPr lang="ru-RU" sz="3200" dirty="0" err="1" smtClean="0"/>
              <a:t>тканини</a:t>
            </a:r>
            <a:r>
              <a:rPr lang="ru-RU" sz="3200" dirty="0" smtClean="0"/>
              <a:t> в </a:t>
            </a:r>
            <a:r>
              <a:rPr lang="ru-RU" sz="3200" dirty="0" err="1" smtClean="0"/>
              <a:t>ділянці</a:t>
            </a:r>
            <a:r>
              <a:rPr lang="ru-RU" sz="3200" dirty="0" smtClean="0"/>
              <a:t> стегон, </a:t>
            </a:r>
            <a:r>
              <a:rPr lang="ru-RU" sz="3200" dirty="0" err="1" smtClean="0"/>
              <a:t>сідниць</a:t>
            </a:r>
            <a:r>
              <a:rPr lang="ru-RU" sz="3200" dirty="0" smtClean="0"/>
              <a:t> і </a:t>
            </a:r>
            <a:r>
              <a:rPr lang="ru-RU" sz="3200" dirty="0" err="1" smtClean="0"/>
              <a:t>молочних</a:t>
            </a:r>
            <a:r>
              <a:rPr lang="ru-RU" sz="3200" dirty="0" smtClean="0"/>
              <a:t> </a:t>
            </a:r>
            <a:r>
              <a:rPr lang="ru-RU" sz="3200" dirty="0" err="1" smtClean="0"/>
              <a:t>залоз</a:t>
            </a:r>
            <a:endParaRPr lang="ru-RU" sz="3200" dirty="0"/>
          </a:p>
          <a:p>
            <a:pPr>
              <a:buFont typeface="Wingdings" pitchFamily="2" charset="2"/>
              <a:buChar char="Ø"/>
            </a:pPr>
            <a:r>
              <a:rPr lang="ru-RU" sz="3200" dirty="0" err="1"/>
              <a:t>з</a:t>
            </a:r>
            <a:r>
              <a:rPr lang="ru-RU" sz="3200" dirty="0" err="1" smtClean="0"/>
              <a:t>більшуються</a:t>
            </a:r>
            <a:r>
              <a:rPr lang="ru-RU" sz="3200" dirty="0" smtClean="0"/>
              <a:t> й </a:t>
            </a:r>
            <a:r>
              <a:rPr lang="ru-RU" sz="3200" dirty="0" err="1" smtClean="0"/>
              <a:t>починають</a:t>
            </a:r>
            <a:r>
              <a:rPr lang="ru-RU" sz="3200" dirty="0" smtClean="0"/>
              <a:t> </a:t>
            </a:r>
            <a:r>
              <a:rPr lang="ru-RU" sz="3200" dirty="0" err="1" smtClean="0"/>
              <a:t>набухати</a:t>
            </a:r>
            <a:r>
              <a:rPr lang="ru-RU" sz="3200" dirty="0" smtClean="0"/>
              <a:t> соски</a:t>
            </a:r>
          </a:p>
          <a:p>
            <a:pPr>
              <a:buFont typeface="Wingdings" pitchFamily="2" charset="2"/>
              <a:buChar char="Ø"/>
            </a:pPr>
            <a:r>
              <a:rPr lang="ru-RU" sz="3200" dirty="0" err="1" smtClean="0"/>
              <a:t>з'являється</a:t>
            </a:r>
            <a:r>
              <a:rPr lang="ru-RU" sz="3200" dirty="0" smtClean="0"/>
              <a:t> </a:t>
            </a:r>
            <a:r>
              <a:rPr lang="ru-RU" sz="3200" dirty="0" err="1" smtClean="0"/>
              <a:t>оволосіння</a:t>
            </a:r>
            <a:r>
              <a:rPr lang="ru-RU" sz="3200" dirty="0" smtClean="0"/>
              <a:t> в </a:t>
            </a:r>
            <a:r>
              <a:rPr lang="ru-RU" sz="3200" dirty="0" err="1" smtClean="0"/>
              <a:t>ділянці</a:t>
            </a:r>
            <a:r>
              <a:rPr lang="ru-RU" sz="3200" dirty="0" smtClean="0"/>
              <a:t> лона і </a:t>
            </a:r>
            <a:r>
              <a:rPr lang="ru-RU" sz="3200" dirty="0" err="1" smtClean="0"/>
              <a:t>пахових</a:t>
            </a:r>
            <a:r>
              <a:rPr lang="ru-RU" sz="3200" dirty="0" smtClean="0"/>
              <a:t> западин </a:t>
            </a:r>
          </a:p>
          <a:p>
            <a:pPr>
              <a:buNone/>
            </a:pPr>
            <a:r>
              <a:rPr lang="ru-RU" dirty="0" smtClean="0"/>
              <a:t>   </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Содержимое 6" descr="HvKGBQZYxIo.jpg"/>
          <p:cNvPicPr>
            <a:picLocks noGrp="1" noChangeAspect="1"/>
          </p:cNvPicPr>
          <p:nvPr>
            <p:ph sz="quarter" idx="2"/>
          </p:nvPr>
        </p:nvPicPr>
        <p:blipFill>
          <a:blip r:embed="rId2" cstate="print"/>
          <a:srcRect t="14800" b="15901"/>
          <a:stretch>
            <a:fillRect/>
          </a:stretch>
        </p:blipFill>
        <p:spPr>
          <a:xfrm>
            <a:off x="6300192" y="3645024"/>
            <a:ext cx="2607972" cy="3212976"/>
          </a:xfrm>
        </p:spPr>
      </p:pic>
      <p:sp>
        <p:nvSpPr>
          <p:cNvPr id="5" name="Содержимое 4"/>
          <p:cNvSpPr>
            <a:spLocks noGrp="1"/>
          </p:cNvSpPr>
          <p:nvPr>
            <p:ph sz="quarter" idx="1"/>
          </p:nvPr>
        </p:nvSpPr>
        <p:spPr>
          <a:xfrm>
            <a:off x="179512" y="188640"/>
            <a:ext cx="6480720" cy="6669360"/>
          </a:xfrm>
        </p:spPr>
        <p:txBody>
          <a:bodyPr>
            <a:normAutofit fontScale="47500" lnSpcReduction="20000"/>
          </a:bodyPr>
          <a:lstStyle/>
          <a:p>
            <a:pPr algn="ctr">
              <a:buNone/>
            </a:pPr>
            <a:r>
              <a:rPr lang="ru-RU" sz="5100" b="1" dirty="0" err="1" smtClean="0">
                <a:solidFill>
                  <a:srgbClr val="1A10E0"/>
                </a:solidFill>
              </a:rPr>
              <a:t>Віковий</a:t>
            </a:r>
            <a:r>
              <a:rPr lang="ru-RU" sz="5100" b="1" dirty="0" smtClean="0">
                <a:solidFill>
                  <a:srgbClr val="1A10E0"/>
                </a:solidFill>
              </a:rPr>
              <a:t> </a:t>
            </a:r>
            <a:r>
              <a:rPr lang="ru-RU" sz="5100" b="1" dirty="0" err="1" smtClean="0">
                <a:solidFill>
                  <a:srgbClr val="1A10E0"/>
                </a:solidFill>
              </a:rPr>
              <a:t>період</a:t>
            </a:r>
            <a:r>
              <a:rPr lang="ru-RU" sz="5100" b="1" dirty="0" smtClean="0">
                <a:solidFill>
                  <a:srgbClr val="1A10E0"/>
                </a:solidFill>
              </a:rPr>
              <a:t> </a:t>
            </a:r>
            <a:r>
              <a:rPr lang="ru-RU" sz="5100" b="1" dirty="0" err="1" smtClean="0">
                <a:solidFill>
                  <a:srgbClr val="1A10E0"/>
                </a:solidFill>
              </a:rPr>
              <a:t>від</a:t>
            </a:r>
            <a:r>
              <a:rPr lang="ru-RU" sz="5100" b="1" dirty="0" smtClean="0">
                <a:solidFill>
                  <a:srgbClr val="1A10E0"/>
                </a:solidFill>
              </a:rPr>
              <a:t> 12 до 14 </a:t>
            </a:r>
            <a:r>
              <a:rPr lang="ru-RU" sz="5100" b="1" dirty="0" err="1" smtClean="0">
                <a:solidFill>
                  <a:srgbClr val="1A10E0"/>
                </a:solidFill>
              </a:rPr>
              <a:t>років</a:t>
            </a:r>
            <a:r>
              <a:rPr lang="ru-RU" sz="5100" b="1" dirty="0" smtClean="0">
                <a:solidFill>
                  <a:srgbClr val="1A10E0"/>
                </a:solidFill>
              </a:rPr>
              <a:t> -</a:t>
            </a:r>
            <a:r>
              <a:rPr lang="ru-RU" sz="5100" b="1" dirty="0" err="1" smtClean="0">
                <a:solidFill>
                  <a:srgbClr val="1A10E0"/>
                </a:solidFill>
              </a:rPr>
              <a:t>характеризується</a:t>
            </a:r>
            <a:r>
              <a:rPr lang="ru-RU" sz="5100" b="1" dirty="0" smtClean="0">
                <a:solidFill>
                  <a:srgbClr val="1A10E0"/>
                </a:solidFill>
              </a:rPr>
              <a:t> </a:t>
            </a:r>
          </a:p>
          <a:p>
            <a:pPr>
              <a:buFont typeface="Wingdings" pitchFamily="2" charset="2"/>
              <a:buChar char="Ø"/>
            </a:pPr>
            <a:r>
              <a:rPr lang="ru-RU" sz="4600" dirty="0" err="1" smtClean="0"/>
              <a:t>бурхливим</a:t>
            </a:r>
            <a:r>
              <a:rPr lang="ru-RU" sz="4600" dirty="0" smtClean="0"/>
              <a:t> ростом</a:t>
            </a:r>
          </a:p>
          <a:p>
            <a:pPr>
              <a:buFont typeface="Wingdings" pitchFamily="2" charset="2"/>
              <a:buChar char="Ø"/>
            </a:pPr>
            <a:r>
              <a:rPr lang="ru-RU" sz="4600" dirty="0" err="1" smtClean="0"/>
              <a:t>значними</a:t>
            </a:r>
            <a:r>
              <a:rPr lang="ru-RU" sz="4600" dirty="0" smtClean="0"/>
              <a:t> </a:t>
            </a:r>
            <a:r>
              <a:rPr lang="ru-RU" sz="4600" dirty="0" err="1" smtClean="0"/>
              <a:t>змінами</a:t>
            </a:r>
            <a:r>
              <a:rPr lang="ru-RU" sz="4600" dirty="0" smtClean="0"/>
              <a:t> </a:t>
            </a:r>
          </a:p>
          <a:p>
            <a:pPr>
              <a:buFont typeface="Wingdings" pitchFamily="2" charset="2"/>
              <a:buChar char="Ø"/>
            </a:pPr>
            <a:r>
              <a:rPr lang="ru-RU" sz="4600" dirty="0" err="1" smtClean="0"/>
              <a:t>наростанням</a:t>
            </a:r>
            <a:r>
              <a:rPr lang="ru-RU" sz="4600" dirty="0" smtClean="0"/>
              <a:t> </a:t>
            </a:r>
            <a:r>
              <a:rPr lang="ru-RU" sz="4600" dirty="0" err="1" smtClean="0"/>
              <a:t>маси</a:t>
            </a:r>
            <a:r>
              <a:rPr lang="ru-RU" sz="4600" dirty="0" smtClean="0"/>
              <a:t> </a:t>
            </a:r>
            <a:r>
              <a:rPr lang="ru-RU" sz="4600" dirty="0" err="1" smtClean="0"/>
              <a:t>тіла</a:t>
            </a:r>
            <a:r>
              <a:rPr lang="ru-RU" sz="4600" dirty="0" smtClean="0"/>
              <a:t> </a:t>
            </a:r>
          </a:p>
          <a:p>
            <a:pPr>
              <a:buFont typeface="Wingdings" pitchFamily="2" charset="2"/>
              <a:buChar char="Ø"/>
            </a:pPr>
            <a:r>
              <a:rPr lang="ru-RU" sz="4600" dirty="0" err="1" smtClean="0"/>
              <a:t>лінійним</a:t>
            </a:r>
            <a:r>
              <a:rPr lang="ru-RU" sz="4600" dirty="0" smtClean="0"/>
              <a:t> ростом </a:t>
            </a:r>
          </a:p>
          <a:p>
            <a:pPr>
              <a:buFont typeface="Wingdings" pitchFamily="2" charset="2"/>
              <a:buChar char="Ø"/>
            </a:pPr>
            <a:r>
              <a:rPr lang="ru-RU" sz="4600" dirty="0" err="1" smtClean="0"/>
              <a:t>подальшим</a:t>
            </a:r>
            <a:r>
              <a:rPr lang="ru-RU" sz="4600" dirty="0" smtClean="0"/>
              <a:t> </a:t>
            </a:r>
            <a:r>
              <a:rPr lang="ru-RU" sz="4600" dirty="0" err="1" smtClean="0"/>
              <a:t>розвитком</a:t>
            </a:r>
            <a:r>
              <a:rPr lang="ru-RU" sz="4600" dirty="0" smtClean="0"/>
              <a:t> </a:t>
            </a:r>
            <a:r>
              <a:rPr lang="ru-RU" sz="4600" dirty="0" err="1" smtClean="0"/>
              <a:t>вторинних</a:t>
            </a:r>
            <a:r>
              <a:rPr lang="ru-RU" sz="4600" dirty="0" smtClean="0"/>
              <a:t> </a:t>
            </a:r>
            <a:r>
              <a:rPr lang="ru-RU" sz="4600" dirty="0" err="1" smtClean="0"/>
              <a:t>статевих</a:t>
            </a:r>
            <a:r>
              <a:rPr lang="ru-RU" sz="4600" dirty="0" smtClean="0"/>
              <a:t> </a:t>
            </a:r>
            <a:r>
              <a:rPr lang="ru-RU" sz="4600" dirty="0" err="1" smtClean="0"/>
              <a:t>ознак</a:t>
            </a:r>
            <a:r>
              <a:rPr lang="ru-RU" sz="4600" dirty="0" smtClean="0"/>
              <a:t> </a:t>
            </a:r>
          </a:p>
          <a:p>
            <a:pPr algn="ctr">
              <a:buNone/>
            </a:pPr>
            <a:r>
              <a:rPr lang="ru-RU" sz="4200" b="1" dirty="0" err="1" smtClean="0">
                <a:solidFill>
                  <a:srgbClr val="0070C0"/>
                </a:solidFill>
              </a:rPr>
              <a:t>Спостерігається</a:t>
            </a:r>
            <a:r>
              <a:rPr lang="ru-RU" sz="4200" b="1" dirty="0" smtClean="0">
                <a:solidFill>
                  <a:srgbClr val="0070C0"/>
                </a:solidFill>
              </a:rPr>
              <a:t> «</a:t>
            </a:r>
            <a:r>
              <a:rPr lang="ru-RU" sz="4200" b="1" dirty="0" err="1" smtClean="0">
                <a:solidFill>
                  <a:srgbClr val="0070C0"/>
                </a:solidFill>
              </a:rPr>
              <a:t>стрибок</a:t>
            </a:r>
            <a:r>
              <a:rPr lang="ru-RU" sz="4200" b="1" dirty="0" smtClean="0">
                <a:solidFill>
                  <a:srgbClr val="0070C0"/>
                </a:solidFill>
              </a:rPr>
              <a:t> росту» - на 8 см у </a:t>
            </a:r>
            <a:r>
              <a:rPr lang="ru-RU" sz="4200" b="1" dirty="0" err="1" smtClean="0">
                <a:solidFill>
                  <a:srgbClr val="0070C0"/>
                </a:solidFill>
              </a:rPr>
              <a:t>віці</a:t>
            </a:r>
            <a:r>
              <a:rPr lang="ru-RU" sz="4200" b="1" dirty="0" smtClean="0">
                <a:solidFill>
                  <a:srgbClr val="0070C0"/>
                </a:solidFill>
              </a:rPr>
              <a:t> </a:t>
            </a:r>
            <a:r>
              <a:rPr lang="ru-RU" sz="4200" b="1" dirty="0" err="1" smtClean="0">
                <a:solidFill>
                  <a:srgbClr val="0070C0"/>
                </a:solidFill>
              </a:rPr>
              <a:t>приблизно</a:t>
            </a:r>
            <a:r>
              <a:rPr lang="ru-RU" sz="4200" b="1" dirty="0" smtClean="0">
                <a:solidFill>
                  <a:srgbClr val="0070C0"/>
                </a:solidFill>
              </a:rPr>
              <a:t> 12 </a:t>
            </a:r>
            <a:r>
              <a:rPr lang="ru-RU" sz="4200" b="1" dirty="0" err="1" smtClean="0">
                <a:solidFill>
                  <a:srgbClr val="0070C0"/>
                </a:solidFill>
              </a:rPr>
              <a:t>років</a:t>
            </a:r>
            <a:r>
              <a:rPr lang="ru-RU" sz="4200" b="1" dirty="0" smtClean="0">
                <a:solidFill>
                  <a:srgbClr val="0070C0"/>
                </a:solidFill>
              </a:rPr>
              <a:t> </a:t>
            </a:r>
          </a:p>
          <a:p>
            <a:endParaRPr lang="ru-RU" sz="4200" dirty="0" smtClean="0">
              <a:solidFill>
                <a:srgbClr val="0070C0"/>
              </a:solidFill>
            </a:endParaRPr>
          </a:p>
          <a:p>
            <a:pPr>
              <a:buFont typeface="Wingdings" panose="05000000000000000000" pitchFamily="2" charset="2"/>
              <a:buChar char="Ø"/>
            </a:pPr>
            <a:r>
              <a:rPr lang="ru-RU" sz="4600" dirty="0" err="1" smtClean="0"/>
              <a:t>стає</a:t>
            </a:r>
            <a:r>
              <a:rPr lang="ru-RU" sz="4600" dirty="0" smtClean="0"/>
              <a:t> </a:t>
            </a:r>
            <a:r>
              <a:rPr lang="ru-RU" sz="4600" dirty="0" err="1" smtClean="0"/>
              <a:t>ширшим</a:t>
            </a:r>
            <a:r>
              <a:rPr lang="ru-RU" sz="4600" dirty="0" smtClean="0"/>
              <a:t> </a:t>
            </a:r>
            <a:r>
              <a:rPr lang="ru-RU" sz="4600" dirty="0" err="1" smtClean="0"/>
              <a:t>естрогенодетермінований</a:t>
            </a:r>
            <a:r>
              <a:rPr lang="ru-RU" sz="4600" dirty="0" smtClean="0"/>
              <a:t> </a:t>
            </a:r>
            <a:r>
              <a:rPr lang="ru-RU" sz="4600" dirty="0" err="1" smtClean="0"/>
              <a:t>бітрохантерний</a:t>
            </a:r>
            <a:r>
              <a:rPr lang="ru-RU" sz="4600" dirty="0" smtClean="0"/>
              <a:t> </a:t>
            </a:r>
            <a:r>
              <a:rPr lang="ru-RU" sz="4600" dirty="0" err="1" smtClean="0"/>
              <a:t>діаметр</a:t>
            </a:r>
            <a:r>
              <a:rPr lang="ru-RU" sz="4600" dirty="0" smtClean="0"/>
              <a:t>, </a:t>
            </a:r>
            <a:r>
              <a:rPr lang="ru-RU" sz="4600" dirty="0" err="1" smtClean="0"/>
              <a:t>що</a:t>
            </a:r>
            <a:r>
              <a:rPr lang="ru-RU" sz="4600" dirty="0" smtClean="0"/>
              <a:t> </a:t>
            </a:r>
            <a:r>
              <a:rPr lang="ru-RU" sz="4600" dirty="0" err="1" smtClean="0"/>
              <a:t>визначає</a:t>
            </a:r>
            <a:r>
              <a:rPr lang="ru-RU" sz="4600" dirty="0" smtClean="0"/>
              <a:t> </a:t>
            </a:r>
          </a:p>
          <a:p>
            <a:pPr marL="0" indent="0">
              <a:buNone/>
            </a:pPr>
            <a:r>
              <a:rPr lang="ru-RU" sz="4600" dirty="0" smtClean="0"/>
              <a:t>    </a:t>
            </a:r>
            <a:r>
              <a:rPr lang="ru-RU" sz="4600" dirty="0" err="1" smtClean="0"/>
              <a:t>формування</a:t>
            </a:r>
            <a:r>
              <a:rPr lang="ru-RU" sz="4600" dirty="0" smtClean="0"/>
              <a:t> </a:t>
            </a:r>
            <a:r>
              <a:rPr lang="ru-RU" sz="4600" dirty="0" err="1" smtClean="0"/>
              <a:t>жіночої</a:t>
            </a:r>
            <a:r>
              <a:rPr lang="ru-RU" sz="4600" dirty="0" smtClean="0"/>
              <a:t> </a:t>
            </a:r>
            <a:r>
              <a:rPr lang="ru-RU" sz="4600" dirty="0" err="1" smtClean="0"/>
              <a:t>фігури</a:t>
            </a:r>
            <a:r>
              <a:rPr lang="ru-RU" sz="4600" dirty="0" smtClean="0"/>
              <a:t> </a:t>
            </a:r>
          </a:p>
          <a:p>
            <a:pPr>
              <a:buFont typeface="Wingdings" panose="05000000000000000000" pitchFamily="2" charset="2"/>
              <a:buChar char="Ø"/>
            </a:pPr>
            <a:r>
              <a:rPr lang="ru-RU" sz="4600" dirty="0" err="1" smtClean="0"/>
              <a:t>збільшуються</a:t>
            </a:r>
            <a:r>
              <a:rPr lang="ru-RU" sz="4600" dirty="0" smtClean="0"/>
              <a:t> </a:t>
            </a:r>
            <a:r>
              <a:rPr lang="ru-RU" sz="4600" dirty="0" err="1" smtClean="0"/>
              <a:t>молочні</a:t>
            </a:r>
            <a:r>
              <a:rPr lang="ru-RU" sz="4600" dirty="0" smtClean="0"/>
              <a:t> </a:t>
            </a:r>
            <a:r>
              <a:rPr lang="ru-RU" sz="4600" dirty="0" err="1" smtClean="0"/>
              <a:t>залози</a:t>
            </a:r>
            <a:r>
              <a:rPr lang="ru-RU" sz="4600" dirty="0" smtClean="0"/>
              <a:t> та </a:t>
            </a:r>
            <a:r>
              <a:rPr lang="ru-RU" sz="4600" dirty="0" err="1" smtClean="0"/>
              <a:t>ореоли</a:t>
            </a:r>
            <a:r>
              <a:rPr lang="ru-RU" sz="4600" dirty="0" smtClean="0"/>
              <a:t> </a:t>
            </a:r>
            <a:r>
              <a:rPr lang="ru-RU" sz="4600" dirty="0" err="1" smtClean="0"/>
              <a:t>навколо</a:t>
            </a:r>
            <a:r>
              <a:rPr lang="ru-RU" sz="4600" dirty="0" smtClean="0"/>
              <a:t> соска                         </a:t>
            </a:r>
          </a:p>
          <a:p>
            <a:pPr>
              <a:buFont typeface="Wingdings" panose="05000000000000000000" pitchFamily="2" charset="2"/>
              <a:buChar char="Ø"/>
            </a:pPr>
            <a:r>
              <a:rPr lang="ru-RU" sz="4600" dirty="0" err="1" smtClean="0"/>
              <a:t>лобкове</a:t>
            </a:r>
            <a:r>
              <a:rPr lang="ru-RU" sz="4600" dirty="0" smtClean="0"/>
              <a:t> </a:t>
            </a:r>
            <a:r>
              <a:rPr lang="ru-RU" sz="4600" dirty="0" err="1" smtClean="0"/>
              <a:t>волосся</a:t>
            </a:r>
            <a:r>
              <a:rPr lang="ru-RU" sz="4600" dirty="0" smtClean="0"/>
              <a:t> </a:t>
            </a:r>
            <a:r>
              <a:rPr lang="ru-RU" sz="4600" dirty="0" err="1" smtClean="0"/>
              <a:t>темніє</a:t>
            </a:r>
            <a:r>
              <a:rPr lang="ru-RU" sz="4600" dirty="0" smtClean="0"/>
              <a:t>, </a:t>
            </a:r>
            <a:r>
              <a:rPr lang="ru-RU" sz="4600" dirty="0" err="1" smtClean="0"/>
              <a:t>стає</a:t>
            </a:r>
            <a:r>
              <a:rPr lang="ru-RU" sz="4600" dirty="0" smtClean="0"/>
              <a:t> </a:t>
            </a:r>
            <a:r>
              <a:rPr lang="ru-RU" sz="4600" dirty="0" err="1" smtClean="0"/>
              <a:t>кучерявим</a:t>
            </a:r>
            <a:r>
              <a:rPr lang="ru-RU" sz="4600" dirty="0" smtClean="0"/>
              <a:t>, </a:t>
            </a:r>
          </a:p>
          <a:p>
            <a:pPr>
              <a:buNone/>
            </a:pPr>
            <a:r>
              <a:rPr lang="ru-RU" sz="4600" dirty="0" smtClean="0"/>
              <a:t>    </a:t>
            </a:r>
            <a:r>
              <a:rPr lang="ru-RU" sz="4600" dirty="0" err="1" smtClean="0"/>
              <a:t>поширюється</a:t>
            </a:r>
            <a:r>
              <a:rPr lang="ru-RU" sz="4600" dirty="0" smtClean="0"/>
              <a:t> </a:t>
            </a:r>
            <a:r>
              <a:rPr lang="ru-RU" sz="4600" dirty="0" err="1" smtClean="0"/>
              <a:t>латерально</a:t>
            </a:r>
            <a:r>
              <a:rPr lang="ru-RU" sz="4600" dirty="0" smtClean="0"/>
              <a:t> і проксимально, </a:t>
            </a:r>
            <a:r>
              <a:rPr lang="ru-RU" sz="4600" dirty="0" err="1" smtClean="0"/>
              <a:t>укриваючи</a:t>
            </a:r>
            <a:r>
              <a:rPr lang="ru-RU" sz="4600" dirty="0" smtClean="0"/>
              <a:t> </a:t>
            </a:r>
            <a:r>
              <a:rPr lang="ru-RU" sz="4600" dirty="0" err="1" smtClean="0"/>
              <a:t>лобкове</a:t>
            </a:r>
            <a:r>
              <a:rPr lang="ru-RU" sz="4600" dirty="0" smtClean="0"/>
              <a:t> </a:t>
            </a:r>
            <a:r>
              <a:rPr lang="ru-RU" sz="4600" dirty="0" err="1" smtClean="0"/>
              <a:t>узвишшя</a:t>
            </a:r>
            <a:r>
              <a:rPr lang="ru-RU" sz="4600" dirty="0" smtClean="0"/>
              <a:t/>
            </a:r>
            <a:br>
              <a:rPr lang="ru-RU" sz="4600" dirty="0" smtClean="0"/>
            </a:br>
            <a:endParaRPr lang="ru-RU" sz="4600" dirty="0" smtClean="0"/>
          </a:p>
          <a:p>
            <a:pPr>
              <a:buNone/>
            </a:pPr>
            <a:r>
              <a:rPr lang="ru-RU" sz="1600" dirty="0" smtClean="0"/>
              <a:t/>
            </a:r>
            <a:br>
              <a:rPr lang="ru-RU" sz="1600" dirty="0" smtClean="0"/>
            </a:br>
            <a:endParaRPr lang="ru-RU"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sz="quarter" idx="1"/>
          </p:nvPr>
        </p:nvSpPr>
        <p:spPr>
          <a:xfrm>
            <a:off x="395536" y="116632"/>
            <a:ext cx="8352928" cy="6696744"/>
          </a:xfrm>
        </p:spPr>
        <p:txBody>
          <a:bodyPr>
            <a:normAutofit fontScale="92500" lnSpcReduction="10000"/>
          </a:bodyPr>
          <a:lstStyle/>
          <a:p>
            <a:pPr algn="ctr">
              <a:buNone/>
            </a:pPr>
            <a:r>
              <a:rPr lang="ru-RU" sz="3500" b="1" dirty="0" err="1" smtClean="0">
                <a:solidFill>
                  <a:srgbClr val="1A10E0"/>
                </a:solidFill>
              </a:rPr>
              <a:t>Пубертатний</a:t>
            </a:r>
            <a:r>
              <a:rPr lang="ru-RU" sz="3500" b="1" dirty="0" smtClean="0">
                <a:solidFill>
                  <a:srgbClr val="1A10E0"/>
                </a:solidFill>
              </a:rPr>
              <a:t> </a:t>
            </a:r>
            <a:r>
              <a:rPr lang="ru-RU" sz="3500" b="1" dirty="0" err="1" smtClean="0">
                <a:solidFill>
                  <a:srgbClr val="1A10E0"/>
                </a:solidFill>
              </a:rPr>
              <a:t>період</a:t>
            </a:r>
            <a:endParaRPr lang="ru-RU" sz="3500" b="1" dirty="0" smtClean="0">
              <a:solidFill>
                <a:srgbClr val="1A10E0"/>
              </a:solidFill>
            </a:endParaRPr>
          </a:p>
          <a:p>
            <a:pPr>
              <a:buNone/>
            </a:pPr>
            <a:endParaRPr lang="ru-RU" dirty="0" smtClean="0">
              <a:solidFill>
                <a:schemeClr val="accent2">
                  <a:lumMod val="75000"/>
                </a:schemeClr>
              </a:solidFill>
            </a:endParaRPr>
          </a:p>
          <a:p>
            <a:r>
              <a:rPr lang="ru-RU" sz="2700" dirty="0" err="1" smtClean="0"/>
              <a:t>Піхва</a:t>
            </a:r>
            <a:r>
              <a:rPr lang="ru-RU" sz="2700" dirty="0" smtClean="0"/>
              <a:t> </a:t>
            </a:r>
            <a:r>
              <a:rPr lang="ru-RU" sz="2700" dirty="0" err="1" smtClean="0"/>
              <a:t>подовжується</a:t>
            </a:r>
            <a:r>
              <a:rPr lang="ru-RU" sz="2700" dirty="0" smtClean="0"/>
              <a:t>, </a:t>
            </a:r>
            <a:r>
              <a:rPr lang="ru-RU" sz="2700" dirty="0" err="1" smtClean="0"/>
              <a:t>формуються</a:t>
            </a:r>
            <a:r>
              <a:rPr lang="ru-RU" sz="2700" dirty="0" smtClean="0"/>
              <a:t> </a:t>
            </a:r>
            <a:r>
              <a:rPr lang="ru-RU" sz="2700" dirty="0" err="1" smtClean="0"/>
              <a:t>склепіння</a:t>
            </a:r>
            <a:r>
              <a:rPr lang="ru-RU" sz="2700" dirty="0" smtClean="0"/>
              <a:t>, в</a:t>
            </a:r>
            <a:br>
              <a:rPr lang="ru-RU" sz="2700" dirty="0" smtClean="0"/>
            </a:br>
            <a:r>
              <a:rPr lang="ru-RU" sz="2700" dirty="0" err="1" smtClean="0"/>
              <a:t>епітелії</a:t>
            </a:r>
            <a:r>
              <a:rPr lang="ru-RU" sz="2700" dirty="0" smtClean="0"/>
              <a:t> </a:t>
            </a:r>
            <a:r>
              <a:rPr lang="ru-RU" sz="2700" dirty="0" err="1" smtClean="0"/>
              <a:t>слизової</a:t>
            </a:r>
            <a:r>
              <a:rPr lang="ru-RU" sz="2700" dirty="0" smtClean="0"/>
              <a:t> </a:t>
            </a:r>
            <a:r>
              <a:rPr lang="ru-RU" sz="2700" dirty="0" err="1" smtClean="0"/>
              <a:t>оболонки</a:t>
            </a:r>
            <a:r>
              <a:rPr lang="ru-RU" sz="2700" dirty="0" smtClean="0"/>
              <a:t> </a:t>
            </a:r>
            <a:r>
              <a:rPr lang="ru-RU" sz="2700" dirty="0" err="1" smtClean="0"/>
              <a:t>відбуваються</a:t>
            </a:r>
            <a:r>
              <a:rPr lang="ru-RU" sz="2700" dirty="0" smtClean="0"/>
              <a:t> </a:t>
            </a:r>
            <a:r>
              <a:rPr lang="ru-RU" sz="2700" dirty="0" err="1" smtClean="0"/>
              <a:t>циклічні</a:t>
            </a:r>
            <a:r>
              <a:rPr lang="ru-RU" sz="2700" dirty="0" smtClean="0"/>
              <a:t> </a:t>
            </a:r>
            <a:r>
              <a:rPr lang="ru-RU" sz="2700" dirty="0" err="1" smtClean="0"/>
              <a:t>зміни</a:t>
            </a:r>
            <a:r>
              <a:rPr lang="ru-RU" sz="2700" dirty="0" smtClean="0"/>
              <a:t> </a:t>
            </a:r>
          </a:p>
          <a:p>
            <a:r>
              <a:rPr lang="ru-RU" sz="2700" dirty="0" err="1" smtClean="0"/>
              <a:t>Маса</a:t>
            </a:r>
            <a:r>
              <a:rPr lang="ru-RU" sz="2700" dirty="0" smtClean="0"/>
              <a:t> матки </a:t>
            </a:r>
            <a:r>
              <a:rPr lang="ru-RU" sz="2700" dirty="0" err="1" smtClean="0"/>
              <a:t>збільшується</a:t>
            </a:r>
            <a:r>
              <a:rPr lang="ru-RU" sz="2700" dirty="0" smtClean="0"/>
              <a:t> (до 16 </a:t>
            </a:r>
            <a:r>
              <a:rPr lang="ru-RU" sz="2700" dirty="0" err="1" smtClean="0"/>
              <a:t>років</a:t>
            </a:r>
            <a:r>
              <a:rPr lang="ru-RU" sz="2700" dirty="0" smtClean="0"/>
              <a:t> </a:t>
            </a:r>
            <a:r>
              <a:rPr lang="ru-RU" sz="2700" dirty="0" err="1" smtClean="0"/>
              <a:t>досягає</a:t>
            </a:r>
            <a:r>
              <a:rPr lang="ru-RU" sz="2700" dirty="0" smtClean="0"/>
              <a:t> </a:t>
            </a:r>
            <a:r>
              <a:rPr lang="ru-RU" sz="2700" dirty="0" smtClean="0">
                <a:solidFill>
                  <a:srgbClr val="0B0462"/>
                </a:solidFill>
              </a:rPr>
              <a:t>23 г</a:t>
            </a:r>
            <a:r>
              <a:rPr lang="ru-RU" sz="2700" dirty="0" smtClean="0"/>
              <a:t>.)  </a:t>
            </a:r>
          </a:p>
          <a:p>
            <a:r>
              <a:rPr lang="ru-RU" sz="2700" dirty="0"/>
              <a:t>В</a:t>
            </a:r>
            <a:r>
              <a:rPr lang="ru-RU" sz="2700" dirty="0" smtClean="0"/>
              <a:t> </a:t>
            </a:r>
            <a:r>
              <a:rPr lang="ru-RU" sz="2700" dirty="0" err="1" smtClean="0"/>
              <a:t>ендометрії</a:t>
            </a:r>
            <a:r>
              <a:rPr lang="ru-RU" sz="2700" dirty="0" smtClean="0"/>
              <a:t> </a:t>
            </a:r>
            <a:r>
              <a:rPr lang="ru-RU" sz="2700" dirty="0" err="1" smtClean="0"/>
              <a:t>під</a:t>
            </a:r>
            <a:r>
              <a:rPr lang="ru-RU" sz="2700" dirty="0" smtClean="0"/>
              <a:t> </a:t>
            </a:r>
            <a:r>
              <a:rPr lang="ru-RU" sz="2700" dirty="0" err="1" smtClean="0"/>
              <a:t>впливом</a:t>
            </a:r>
            <a:r>
              <a:rPr lang="ru-RU" sz="2700" dirty="0" smtClean="0"/>
              <a:t> </a:t>
            </a:r>
            <a:r>
              <a:rPr lang="ru-RU" sz="2700" dirty="0" err="1" smtClean="0"/>
              <a:t>гормонів</a:t>
            </a:r>
            <a:r>
              <a:rPr lang="ru-RU" sz="2700" dirty="0" smtClean="0"/>
              <a:t> </a:t>
            </a:r>
            <a:r>
              <a:rPr lang="ru-RU" sz="2700" dirty="0" err="1" smtClean="0"/>
              <a:t>яєчника</a:t>
            </a:r>
            <a:r>
              <a:rPr lang="ru-RU" sz="2700" dirty="0" smtClean="0"/>
              <a:t> </a:t>
            </a:r>
            <a:r>
              <a:rPr lang="ru-RU" sz="2700" dirty="0" err="1" smtClean="0"/>
              <a:t>виникають</a:t>
            </a:r>
            <a:r>
              <a:rPr lang="ru-RU" sz="2700" dirty="0" smtClean="0"/>
              <a:t> </a:t>
            </a:r>
            <a:r>
              <a:rPr lang="ru-RU" sz="2700" dirty="0" err="1" smtClean="0"/>
              <a:t>циклічні</a:t>
            </a:r>
            <a:r>
              <a:rPr lang="ru-RU" sz="2700" dirty="0" smtClean="0"/>
              <a:t> </a:t>
            </a:r>
            <a:r>
              <a:rPr lang="ru-RU" sz="2700" dirty="0" err="1" smtClean="0"/>
              <a:t>перетворення</a:t>
            </a:r>
            <a:r>
              <a:rPr lang="ru-RU" sz="2700" dirty="0" smtClean="0"/>
              <a:t> </a:t>
            </a:r>
          </a:p>
          <a:p>
            <a:r>
              <a:rPr lang="ru-RU" sz="2700" dirty="0" err="1" smtClean="0"/>
              <a:t>Відбувається</a:t>
            </a:r>
            <a:r>
              <a:rPr lang="ru-RU" sz="2700" dirty="0" smtClean="0"/>
              <a:t> </a:t>
            </a:r>
            <a:r>
              <a:rPr lang="ru-RU" sz="2700" dirty="0" err="1" smtClean="0"/>
              <a:t>остаточний</a:t>
            </a:r>
            <a:r>
              <a:rPr lang="ru-RU" sz="2700" dirty="0" smtClean="0"/>
              <a:t> </a:t>
            </a:r>
            <a:r>
              <a:rPr lang="ru-RU" sz="2700" dirty="0" err="1" smtClean="0"/>
              <a:t>розвиток</a:t>
            </a:r>
            <a:r>
              <a:rPr lang="ru-RU" sz="2700" dirty="0" smtClean="0"/>
              <a:t> </a:t>
            </a:r>
            <a:r>
              <a:rPr lang="ru-RU" sz="2700" dirty="0" err="1" smtClean="0"/>
              <a:t>вторинних</a:t>
            </a:r>
            <a:r>
              <a:rPr lang="ru-RU" sz="2700" dirty="0" smtClean="0"/>
              <a:t> </a:t>
            </a:r>
            <a:r>
              <a:rPr lang="ru-RU" sz="2700" dirty="0" err="1" smtClean="0"/>
              <a:t>статевих</a:t>
            </a:r>
            <a:r>
              <a:rPr lang="ru-RU" sz="2700" dirty="0" smtClean="0"/>
              <a:t> </a:t>
            </a:r>
            <a:r>
              <a:rPr lang="ru-RU" sz="2700" dirty="0" err="1" smtClean="0"/>
              <a:t>ознак</a:t>
            </a:r>
            <a:endParaRPr lang="ru-RU" sz="2700" dirty="0" smtClean="0"/>
          </a:p>
          <a:p>
            <a:r>
              <a:rPr lang="ru-RU" sz="2700" dirty="0" err="1" smtClean="0"/>
              <a:t>Лобкові</a:t>
            </a:r>
            <a:r>
              <a:rPr lang="ru-RU" sz="2700" dirty="0" smtClean="0"/>
              <a:t> </a:t>
            </a:r>
            <a:r>
              <a:rPr lang="ru-RU" sz="2700" dirty="0" err="1" smtClean="0"/>
              <a:t>волосся</a:t>
            </a:r>
            <a:r>
              <a:rPr lang="ru-RU" sz="2700" dirty="0" smtClean="0"/>
              <a:t> </a:t>
            </a:r>
            <a:r>
              <a:rPr lang="ru-RU" sz="2700" dirty="0" err="1" smtClean="0"/>
              <a:t>поширюються</a:t>
            </a:r>
            <a:r>
              <a:rPr lang="ru-RU" sz="2700" dirty="0" smtClean="0"/>
              <a:t> на </a:t>
            </a:r>
            <a:r>
              <a:rPr lang="ru-RU" sz="2700" dirty="0" err="1" smtClean="0"/>
              <a:t>медіальні</a:t>
            </a:r>
            <a:r>
              <a:rPr lang="ru-RU" sz="2700" dirty="0" smtClean="0"/>
              <a:t> </a:t>
            </a:r>
            <a:r>
              <a:rPr lang="ru-RU" sz="2700" dirty="0" err="1" smtClean="0"/>
              <a:t>поверхні</a:t>
            </a:r>
            <a:r>
              <a:rPr lang="ru-RU" sz="2700" dirty="0" smtClean="0"/>
              <a:t> стегон </a:t>
            </a:r>
          </a:p>
          <a:p>
            <a:r>
              <a:rPr lang="ru-RU" sz="2700" dirty="0" err="1" smtClean="0"/>
              <a:t>Молочні</a:t>
            </a:r>
            <a:r>
              <a:rPr lang="ru-RU" sz="2700" dirty="0" smtClean="0"/>
              <a:t> </a:t>
            </a:r>
            <a:r>
              <a:rPr lang="ru-RU" sz="2700" dirty="0" err="1" smtClean="0"/>
              <a:t>залози</a:t>
            </a:r>
            <a:r>
              <a:rPr lang="ru-RU" sz="2700" dirty="0" smtClean="0"/>
              <a:t> </a:t>
            </a:r>
            <a:r>
              <a:rPr lang="ru-RU" sz="2700" dirty="0" err="1" smtClean="0"/>
              <a:t>набувають</a:t>
            </a:r>
            <a:r>
              <a:rPr lang="ru-RU" sz="2700" dirty="0" smtClean="0"/>
              <a:t> </a:t>
            </a:r>
            <a:r>
              <a:rPr lang="ru-RU" sz="2700" dirty="0" err="1" smtClean="0"/>
              <a:t>конфігурації</a:t>
            </a:r>
            <a:r>
              <a:rPr lang="ru-RU" sz="2700" dirty="0" smtClean="0"/>
              <a:t>, яка </a:t>
            </a:r>
            <a:r>
              <a:rPr lang="ru-RU" sz="2700" dirty="0" err="1" smtClean="0"/>
              <a:t>властива</a:t>
            </a:r>
            <a:r>
              <a:rPr lang="ru-RU" sz="2700" dirty="0" smtClean="0"/>
              <a:t> </a:t>
            </a:r>
            <a:r>
              <a:rPr lang="ru-RU" sz="2700" dirty="0" err="1" smtClean="0"/>
              <a:t>зрілій</a:t>
            </a:r>
            <a:r>
              <a:rPr lang="ru-RU" sz="2700" dirty="0" smtClean="0"/>
              <a:t> </a:t>
            </a:r>
            <a:r>
              <a:rPr lang="ru-RU" sz="2700" dirty="0" err="1" smtClean="0"/>
              <a:t>жінці</a:t>
            </a:r>
            <a:r>
              <a:rPr lang="ru-RU" sz="2600" dirty="0" smtClean="0"/>
              <a:t/>
            </a:r>
            <a:br>
              <a:rPr lang="ru-RU" sz="2600" dirty="0" smtClean="0"/>
            </a:br>
            <a:r>
              <a:rPr lang="ru-RU" sz="2600" dirty="0" smtClean="0"/>
              <a:t/>
            </a:r>
            <a:br>
              <a:rPr lang="ru-RU" sz="2600" dirty="0" smtClean="0"/>
            </a:br>
            <a:endParaRPr lang="ru-RU" sz="2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Содержимое 6" descr="fe8c9ecbd5b45665976a501831740ba1.jpg"/>
          <p:cNvPicPr>
            <a:picLocks noGrp="1" noChangeAspect="1"/>
          </p:cNvPicPr>
          <p:nvPr>
            <p:ph sz="quarter" idx="1"/>
          </p:nvPr>
        </p:nvPicPr>
        <p:blipFill>
          <a:blip r:embed="rId2" cstate="print"/>
          <a:stretch>
            <a:fillRect/>
          </a:stretch>
        </p:blipFill>
        <p:spPr>
          <a:xfrm rot="21069442">
            <a:off x="2560319" y="2178286"/>
            <a:ext cx="2954435" cy="416704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Заголовок 2"/>
          <p:cNvSpPr>
            <a:spLocks noGrp="1"/>
          </p:cNvSpPr>
          <p:nvPr>
            <p:ph type="title"/>
          </p:nvPr>
        </p:nvSpPr>
        <p:spPr>
          <a:xfrm>
            <a:off x="971600" y="404664"/>
            <a:ext cx="7600928" cy="3672408"/>
          </a:xfrm>
        </p:spPr>
        <p:txBody>
          <a:bodyPr>
            <a:normAutofit fontScale="90000"/>
          </a:bodyPr>
          <a:lstStyle/>
          <a:p>
            <a:pPr algn="ctr"/>
            <a:r>
              <a:rPr lang="ru-RU" sz="2200" b="1" dirty="0" smtClean="0">
                <a:solidFill>
                  <a:srgbClr val="1A10E0"/>
                </a:solidFill>
              </a:rPr>
              <a:t>У </a:t>
            </a:r>
            <a:r>
              <a:rPr lang="ru-RU" sz="2200" b="1" dirty="0" err="1" smtClean="0">
                <a:solidFill>
                  <a:srgbClr val="1A10E0"/>
                </a:solidFill>
              </a:rPr>
              <a:t>підлітковому</a:t>
            </a:r>
            <a:r>
              <a:rPr lang="ru-RU" sz="2200" b="1" dirty="0" smtClean="0">
                <a:solidFill>
                  <a:srgbClr val="1A10E0"/>
                </a:solidFill>
              </a:rPr>
              <a:t> </a:t>
            </a:r>
            <a:r>
              <a:rPr lang="ru-RU" sz="2200" b="1" dirty="0" err="1" smtClean="0">
                <a:solidFill>
                  <a:srgbClr val="1A10E0"/>
                </a:solidFill>
              </a:rPr>
              <a:t>періоді</a:t>
            </a:r>
            <a:r>
              <a:rPr lang="ru-RU" sz="2200" b="1" dirty="0" smtClean="0">
                <a:solidFill>
                  <a:srgbClr val="1A10E0"/>
                </a:solidFill>
              </a:rPr>
              <a:t> </a:t>
            </a:r>
            <a:r>
              <a:rPr lang="ru-RU" sz="2200" b="1" dirty="0" err="1" smtClean="0">
                <a:solidFill>
                  <a:srgbClr val="1A10E0"/>
                </a:solidFill>
              </a:rPr>
              <a:t>закінчується</a:t>
            </a:r>
            <a:r>
              <a:rPr lang="ru-RU" sz="2200" b="1" dirty="0" smtClean="0">
                <a:solidFill>
                  <a:srgbClr val="1A10E0"/>
                </a:solidFill>
              </a:rPr>
              <a:t> як </a:t>
            </a:r>
            <a:r>
              <a:rPr lang="ru-RU" sz="2200" b="1" dirty="0" err="1" smtClean="0">
                <a:solidFill>
                  <a:srgbClr val="1A10E0"/>
                </a:solidFill>
              </a:rPr>
              <a:t>анатомічне</a:t>
            </a:r>
            <a:r>
              <a:rPr lang="ru-RU" sz="2200" b="1" dirty="0" smtClean="0">
                <a:solidFill>
                  <a:srgbClr val="1A10E0"/>
                </a:solidFill>
              </a:rPr>
              <a:t> </a:t>
            </a:r>
            <a:r>
              <a:rPr lang="ru-RU" sz="2200" b="1" dirty="0" err="1" smtClean="0">
                <a:solidFill>
                  <a:srgbClr val="1A10E0"/>
                </a:solidFill>
              </a:rPr>
              <a:t>формування</a:t>
            </a:r>
            <a:r>
              <a:rPr lang="ru-RU" sz="2200" b="1" dirty="0" smtClean="0">
                <a:solidFill>
                  <a:srgbClr val="1A10E0"/>
                </a:solidFill>
              </a:rPr>
              <a:t> так і </a:t>
            </a:r>
            <a:r>
              <a:rPr lang="ru-RU" sz="2200" b="1" dirty="0" err="1" smtClean="0">
                <a:solidFill>
                  <a:srgbClr val="1A10E0"/>
                </a:solidFill>
              </a:rPr>
              <a:t>функціональне</a:t>
            </a:r>
            <a:r>
              <a:rPr lang="ru-RU" sz="2200" b="1" dirty="0" smtClean="0">
                <a:solidFill>
                  <a:srgbClr val="1A10E0"/>
                </a:solidFill>
              </a:rPr>
              <a:t> </a:t>
            </a:r>
            <a:r>
              <a:rPr lang="ru-RU" sz="2200" b="1" dirty="0" err="1" smtClean="0">
                <a:solidFill>
                  <a:srgbClr val="1A10E0"/>
                </a:solidFill>
              </a:rPr>
              <a:t>дозрівання</a:t>
            </a:r>
            <a:r>
              <a:rPr lang="ru-RU" sz="2200" b="1" dirty="0" smtClean="0">
                <a:solidFill>
                  <a:srgbClr val="1A10E0"/>
                </a:solidFill>
              </a:rPr>
              <a:t> </a:t>
            </a:r>
            <a:r>
              <a:rPr lang="ru-RU" sz="2200" b="1" dirty="0" err="1" smtClean="0">
                <a:solidFill>
                  <a:srgbClr val="1A10E0"/>
                </a:solidFill>
              </a:rPr>
              <a:t>статевої</a:t>
            </a:r>
            <a:r>
              <a:rPr lang="ru-RU" sz="2200" b="1" dirty="0" smtClean="0">
                <a:solidFill>
                  <a:srgbClr val="1A10E0"/>
                </a:solidFill>
              </a:rPr>
              <a:t> </a:t>
            </a:r>
            <a:r>
              <a:rPr lang="ru-RU" sz="2200" b="1" dirty="0" err="1" smtClean="0">
                <a:solidFill>
                  <a:srgbClr val="1A10E0"/>
                </a:solidFill>
              </a:rPr>
              <a:t>системи</a:t>
            </a:r>
            <a:r>
              <a:rPr lang="ru-RU" sz="2200" b="1" dirty="0" smtClean="0">
                <a:solidFill>
                  <a:srgbClr val="1A10E0"/>
                </a:solidFill>
              </a:rPr>
              <a:t> й </a:t>
            </a:r>
            <a:r>
              <a:rPr lang="ru-RU" sz="2200" b="1" dirty="0" err="1" smtClean="0">
                <a:solidFill>
                  <a:srgbClr val="1A10E0"/>
                </a:solidFill>
              </a:rPr>
              <a:t>центральних</a:t>
            </a:r>
            <a:r>
              <a:rPr lang="ru-RU" sz="2200" b="1" dirty="0" smtClean="0">
                <a:solidFill>
                  <a:srgbClr val="1A10E0"/>
                </a:solidFill>
              </a:rPr>
              <a:t> </a:t>
            </a:r>
            <a:r>
              <a:rPr lang="ru-RU" sz="2200" b="1" dirty="0" err="1" smtClean="0">
                <a:solidFill>
                  <a:srgbClr val="1A10E0"/>
                </a:solidFill>
              </a:rPr>
              <a:t>регулюючих</a:t>
            </a:r>
            <a:r>
              <a:rPr lang="ru-RU" sz="2200" b="1" dirty="0" smtClean="0">
                <a:solidFill>
                  <a:srgbClr val="1A10E0"/>
                </a:solidFill>
              </a:rPr>
              <a:t> </a:t>
            </a:r>
            <a:r>
              <a:rPr lang="ru-RU" sz="2200" b="1" dirty="0" err="1" smtClean="0">
                <a:solidFill>
                  <a:srgbClr val="1A10E0"/>
                </a:solidFill>
              </a:rPr>
              <a:t>відділів</a:t>
            </a:r>
            <a:r>
              <a:rPr lang="ru-RU" sz="2200" b="1" dirty="0" smtClean="0">
                <a:solidFill>
                  <a:srgbClr val="1A10E0"/>
                </a:solidFill>
              </a:rPr>
              <a:t/>
            </a:r>
            <a:br>
              <a:rPr lang="ru-RU" sz="2200" b="1" dirty="0" smtClean="0">
                <a:solidFill>
                  <a:srgbClr val="1A10E0"/>
                </a:solidFill>
              </a:rPr>
            </a:br>
            <a:r>
              <a:rPr lang="ru-RU" sz="2200" b="1" dirty="0" smtClean="0">
                <a:solidFill>
                  <a:srgbClr val="002060"/>
                </a:solidFill>
                <a:effectLst>
                  <a:outerShdw blurRad="38100" dist="38100" dir="2700000" algn="tl">
                    <a:srgbClr val="000000">
                      <a:alpha val="43137"/>
                    </a:srgbClr>
                  </a:outerShdw>
                </a:effectLst>
              </a:rPr>
              <a:t>                                                                </a:t>
            </a:r>
            <a:br>
              <a:rPr lang="ru-RU" sz="2200" b="1" dirty="0" smtClean="0">
                <a:solidFill>
                  <a:srgbClr val="002060"/>
                </a:solidFill>
                <a:effectLst>
                  <a:outerShdw blurRad="38100" dist="38100" dir="2700000" algn="tl">
                    <a:srgbClr val="000000">
                      <a:alpha val="43137"/>
                    </a:srgbClr>
                  </a:outerShdw>
                </a:effectLst>
              </a:rPr>
            </a:br>
            <a:r>
              <a:rPr lang="ru-RU" sz="2200" b="1" dirty="0">
                <a:solidFill>
                  <a:srgbClr val="002060"/>
                </a:solidFill>
                <a:effectLst>
                  <a:outerShdw blurRad="38100" dist="38100" dir="2700000" algn="tl">
                    <a:srgbClr val="000000">
                      <a:alpha val="43137"/>
                    </a:srgbClr>
                  </a:outerShdw>
                </a:effectLst>
              </a:rPr>
              <a:t> </a:t>
            </a:r>
            <a:r>
              <a:rPr lang="ru-RU" sz="2200" b="1" dirty="0" smtClean="0">
                <a:solidFill>
                  <a:srgbClr val="002060"/>
                </a:solidFill>
                <a:effectLst>
                  <a:outerShdw blurRad="38100" dist="38100" dir="2700000" algn="tl">
                    <a:srgbClr val="000000">
                      <a:alpha val="43137"/>
                    </a:srgbClr>
                  </a:outerShdw>
                </a:effectLst>
              </a:rPr>
              <a:t>                                                                  </a:t>
            </a:r>
            <a:r>
              <a:rPr lang="ru-RU" sz="2200" b="1" dirty="0" err="1" smtClean="0">
                <a:solidFill>
                  <a:srgbClr val="C00000"/>
                </a:solidFill>
                <a:effectLst>
                  <a:outerShdw blurRad="38100" dist="38100" dir="2700000" algn="tl">
                    <a:srgbClr val="000000">
                      <a:alpha val="43137"/>
                    </a:srgbClr>
                  </a:outerShdw>
                </a:effectLst>
              </a:rPr>
              <a:t>організм</a:t>
            </a:r>
            <a:r>
              <a:rPr lang="ru-RU" sz="2200" b="1" dirty="0" smtClean="0">
                <a:solidFill>
                  <a:srgbClr val="C00000"/>
                </a:solidFill>
                <a:effectLst>
                  <a:outerShdw blurRad="38100" dist="38100" dir="2700000" algn="tl">
                    <a:srgbClr val="000000">
                      <a:alpha val="43137"/>
                    </a:srgbClr>
                  </a:outerShdw>
                </a:effectLst>
              </a:rPr>
              <a:t>   </a:t>
            </a:r>
            <a:br>
              <a:rPr lang="ru-RU" sz="2200" b="1" dirty="0" smtClean="0">
                <a:solidFill>
                  <a:srgbClr val="C00000"/>
                </a:solidFill>
                <a:effectLst>
                  <a:outerShdw blurRad="38100" dist="38100" dir="2700000" algn="tl">
                    <a:srgbClr val="000000">
                      <a:alpha val="43137"/>
                    </a:srgbClr>
                  </a:outerShdw>
                </a:effectLst>
              </a:rPr>
            </a:br>
            <a:r>
              <a:rPr lang="ru-RU" sz="2200" b="1" dirty="0">
                <a:solidFill>
                  <a:srgbClr val="C00000"/>
                </a:solidFill>
                <a:effectLst>
                  <a:outerShdw blurRad="38100" dist="38100" dir="2700000" algn="tl">
                    <a:srgbClr val="000000">
                      <a:alpha val="43137"/>
                    </a:srgbClr>
                  </a:outerShdw>
                </a:effectLst>
              </a:rPr>
              <a:t> </a:t>
            </a:r>
            <a:r>
              <a:rPr lang="ru-RU" sz="2200" b="1" dirty="0" smtClean="0">
                <a:solidFill>
                  <a:srgbClr val="C00000"/>
                </a:solidFill>
                <a:effectLst>
                  <a:outerShdw blurRad="38100" dist="38100" dir="2700000" algn="tl">
                    <a:srgbClr val="000000">
                      <a:alpha val="43137"/>
                    </a:srgbClr>
                  </a:outerShdw>
                </a:effectLst>
              </a:rPr>
              <a:t>                                                               </a:t>
            </a:r>
            <a:r>
              <a:rPr lang="ru-RU" sz="2200" b="1" dirty="0" err="1" smtClean="0">
                <a:solidFill>
                  <a:srgbClr val="C00000"/>
                </a:solidFill>
                <a:effectLst>
                  <a:outerShdw blurRad="38100" dist="38100" dir="2700000" algn="tl">
                    <a:srgbClr val="000000">
                      <a:alpha val="43137"/>
                    </a:srgbClr>
                  </a:outerShdw>
                </a:effectLst>
              </a:rPr>
              <a:t>спроможний</a:t>
            </a:r>
            <a:r>
              <a:rPr lang="ru-RU" sz="2200" b="1" dirty="0" smtClean="0">
                <a:solidFill>
                  <a:srgbClr val="C00000"/>
                </a:solidFill>
                <a:effectLst>
                  <a:outerShdw blurRad="38100" dist="38100" dir="2700000" algn="tl">
                    <a:srgbClr val="000000">
                      <a:alpha val="43137"/>
                    </a:srgbClr>
                  </a:outerShdw>
                </a:effectLst>
              </a:rPr>
              <a:t>                     </a:t>
            </a:r>
            <a:br>
              <a:rPr lang="ru-RU" sz="2200" b="1" dirty="0" smtClean="0">
                <a:solidFill>
                  <a:srgbClr val="C00000"/>
                </a:solidFill>
                <a:effectLst>
                  <a:outerShdw blurRad="38100" dist="38100" dir="2700000" algn="tl">
                    <a:srgbClr val="000000">
                      <a:alpha val="43137"/>
                    </a:srgbClr>
                  </a:outerShdw>
                </a:effectLst>
              </a:rPr>
            </a:br>
            <a:r>
              <a:rPr lang="ru-RU" sz="2200" b="1" dirty="0">
                <a:solidFill>
                  <a:srgbClr val="C00000"/>
                </a:solidFill>
                <a:effectLst>
                  <a:outerShdw blurRad="38100" dist="38100" dir="2700000" algn="tl">
                    <a:srgbClr val="000000">
                      <a:alpha val="43137"/>
                    </a:srgbClr>
                  </a:outerShdw>
                </a:effectLst>
              </a:rPr>
              <a:t> </a:t>
            </a:r>
            <a:r>
              <a:rPr lang="ru-RU" sz="2200" b="1" dirty="0" smtClean="0">
                <a:solidFill>
                  <a:srgbClr val="C00000"/>
                </a:solidFill>
                <a:effectLst>
                  <a:outerShdw blurRad="38100" dist="38100" dir="2700000" algn="tl">
                    <a:srgbClr val="000000">
                      <a:alpha val="43137"/>
                    </a:srgbClr>
                  </a:outerShdw>
                </a:effectLst>
              </a:rPr>
              <a:t>                                                                     до </a:t>
            </a:r>
            <a:r>
              <a:rPr lang="ru-RU" sz="2200" b="1" dirty="0" err="1" smtClean="0">
                <a:solidFill>
                  <a:srgbClr val="C00000"/>
                </a:solidFill>
                <a:effectLst>
                  <a:outerShdw blurRad="38100" dist="38100" dir="2700000" algn="tl">
                    <a:srgbClr val="000000">
                      <a:alpha val="43137"/>
                    </a:srgbClr>
                  </a:outerShdw>
                </a:effectLst>
              </a:rPr>
              <a:t>виконання</a:t>
            </a:r>
            <a:r>
              <a:rPr lang="ru-RU" sz="2200" b="1" dirty="0" smtClean="0">
                <a:solidFill>
                  <a:srgbClr val="C00000"/>
                </a:solidFill>
                <a:effectLst>
                  <a:outerShdw blurRad="38100" dist="38100" dir="2700000" algn="tl">
                    <a:srgbClr val="000000">
                      <a:alpha val="43137"/>
                    </a:srgbClr>
                  </a:outerShdw>
                </a:effectLst>
              </a:rPr>
              <a:t> </a:t>
            </a:r>
            <a:br>
              <a:rPr lang="ru-RU" sz="2200" b="1" dirty="0" smtClean="0">
                <a:solidFill>
                  <a:srgbClr val="C00000"/>
                </a:solidFill>
                <a:effectLst>
                  <a:outerShdw blurRad="38100" dist="38100" dir="2700000" algn="tl">
                    <a:srgbClr val="000000">
                      <a:alpha val="43137"/>
                    </a:srgbClr>
                  </a:outerShdw>
                </a:effectLst>
              </a:rPr>
            </a:br>
            <a:r>
              <a:rPr lang="ru-RU" sz="2200" b="1" dirty="0">
                <a:solidFill>
                  <a:srgbClr val="C00000"/>
                </a:solidFill>
                <a:effectLst>
                  <a:outerShdw blurRad="38100" dist="38100" dir="2700000" algn="tl">
                    <a:srgbClr val="000000">
                      <a:alpha val="43137"/>
                    </a:srgbClr>
                  </a:outerShdw>
                </a:effectLst>
              </a:rPr>
              <a:t> </a:t>
            </a:r>
            <a:r>
              <a:rPr lang="ru-RU" sz="2200" b="1" dirty="0" smtClean="0">
                <a:solidFill>
                  <a:srgbClr val="C00000"/>
                </a:solidFill>
                <a:effectLst>
                  <a:outerShdw blurRad="38100" dist="38100" dir="2700000" algn="tl">
                    <a:srgbClr val="000000">
                      <a:alpha val="43137"/>
                    </a:srgbClr>
                  </a:outerShdw>
                </a:effectLst>
              </a:rPr>
              <a:t>                                                                  </a:t>
            </a:r>
            <a:r>
              <a:rPr lang="ru-RU" sz="2200" b="1" dirty="0" err="1" smtClean="0">
                <a:solidFill>
                  <a:srgbClr val="C00000"/>
                </a:solidFill>
                <a:effectLst>
                  <a:outerShdw blurRad="38100" dist="38100" dir="2700000" algn="tl">
                    <a:srgbClr val="000000">
                      <a:alpha val="43137"/>
                    </a:srgbClr>
                  </a:outerShdw>
                </a:effectLst>
              </a:rPr>
              <a:t>репродуктивної</a:t>
            </a:r>
            <a:r>
              <a:rPr lang="ru-RU" sz="2200" b="1" dirty="0" smtClean="0">
                <a:solidFill>
                  <a:srgbClr val="C00000"/>
                </a:solidFill>
                <a:effectLst>
                  <a:outerShdw blurRad="38100" dist="38100" dir="2700000" algn="tl">
                    <a:srgbClr val="000000">
                      <a:alpha val="43137"/>
                    </a:srgbClr>
                  </a:outerShdw>
                </a:effectLst>
              </a:rPr>
              <a:t>                 </a:t>
            </a:r>
            <a:br>
              <a:rPr lang="ru-RU" sz="2200" b="1" dirty="0" smtClean="0">
                <a:solidFill>
                  <a:srgbClr val="C00000"/>
                </a:solidFill>
                <a:effectLst>
                  <a:outerShdw blurRad="38100" dist="38100" dir="2700000" algn="tl">
                    <a:srgbClr val="000000">
                      <a:alpha val="43137"/>
                    </a:srgbClr>
                  </a:outerShdw>
                </a:effectLst>
              </a:rPr>
            </a:br>
            <a:r>
              <a:rPr lang="ru-RU" sz="2200" b="1" dirty="0">
                <a:solidFill>
                  <a:srgbClr val="C00000"/>
                </a:solidFill>
                <a:effectLst>
                  <a:outerShdw blurRad="38100" dist="38100" dir="2700000" algn="tl">
                    <a:srgbClr val="000000">
                      <a:alpha val="43137"/>
                    </a:srgbClr>
                  </a:outerShdw>
                </a:effectLst>
              </a:rPr>
              <a:t> </a:t>
            </a:r>
            <a:r>
              <a:rPr lang="ru-RU" sz="2200" b="1" dirty="0" smtClean="0">
                <a:solidFill>
                  <a:srgbClr val="C00000"/>
                </a:solidFill>
                <a:effectLst>
                  <a:outerShdw blurRad="38100" dist="38100" dir="2700000" algn="tl">
                    <a:srgbClr val="000000">
                      <a:alpha val="43137"/>
                    </a:srgbClr>
                  </a:outerShdw>
                </a:effectLst>
              </a:rPr>
              <a:t>                                                               </a:t>
            </a:r>
            <a:r>
              <a:rPr lang="ru-RU" sz="2200" b="1" dirty="0" err="1" smtClean="0">
                <a:solidFill>
                  <a:srgbClr val="C00000"/>
                </a:solidFill>
                <a:effectLst>
                  <a:outerShdw blurRad="38100" dist="38100" dir="2700000" algn="tl">
                    <a:srgbClr val="000000">
                      <a:alpha val="43137"/>
                    </a:srgbClr>
                  </a:outerShdw>
                </a:effectLst>
              </a:rPr>
              <a:t>функції</a:t>
            </a:r>
            <a:r>
              <a:rPr lang="ru-RU" sz="2200" b="1" dirty="0" smtClean="0">
                <a:solidFill>
                  <a:srgbClr val="C00000"/>
                </a:solidFill>
                <a:effectLst>
                  <a:outerShdw blurRad="38100" dist="38100" dir="2700000" algn="tl">
                    <a:srgbClr val="000000">
                      <a:alpha val="43137"/>
                    </a:srgbClr>
                  </a:outerShdw>
                </a:effectLst>
              </a:rPr>
              <a:t> </a:t>
            </a:r>
            <a:r>
              <a:rPr lang="ru-RU" b="1" dirty="0" smtClean="0">
                <a:solidFill>
                  <a:srgbClr val="002060"/>
                </a:solidFill>
                <a:effectLst>
                  <a:outerShdw blurRad="38100" dist="38100" dir="2700000" algn="tl">
                    <a:srgbClr val="000000">
                      <a:alpha val="43137"/>
                    </a:srgbClr>
                  </a:outerShdw>
                </a:effectLst>
              </a:rPr>
              <a:t/>
            </a:r>
            <a:br>
              <a:rPr lang="ru-RU" b="1" dirty="0" smtClean="0">
                <a:solidFill>
                  <a:srgbClr val="002060"/>
                </a:solidFill>
                <a:effectLst>
                  <a:outerShdw blurRad="38100" dist="38100" dir="2700000" algn="tl">
                    <a:srgbClr val="000000">
                      <a:alpha val="43137"/>
                    </a:srgbClr>
                  </a:outerShdw>
                </a:effectLst>
              </a:rPr>
            </a:br>
            <a:r>
              <a:rPr lang="ru-RU" b="1" dirty="0" smtClean="0">
                <a:solidFill>
                  <a:srgbClr val="002060"/>
                </a:solidFill>
                <a:effectLst>
                  <a:outerShdw blurRad="38100" dist="38100" dir="2700000" algn="tl">
                    <a:srgbClr val="000000">
                      <a:alpha val="43137"/>
                    </a:srgbClr>
                  </a:outerShdw>
                </a:effectLst>
              </a:rPr>
              <a:t/>
            </a:r>
            <a:br>
              <a:rPr lang="ru-RU" b="1" dirty="0" smtClean="0">
                <a:solidFill>
                  <a:srgbClr val="002060"/>
                </a:solidFill>
                <a:effectLst>
                  <a:outerShdw blurRad="38100" dist="38100" dir="2700000" algn="tl">
                    <a:srgbClr val="000000">
                      <a:alpha val="43137"/>
                    </a:srgbClr>
                  </a:outerShdw>
                </a:effectLst>
              </a:rPr>
            </a:br>
            <a:endParaRPr lang="ru-RU" b="1" dirty="0">
              <a:solidFill>
                <a:srgbClr val="002060"/>
              </a:solidFill>
              <a:effectLst>
                <a:outerShdw blurRad="38100" dist="38100" dir="2700000" algn="tl">
                  <a:srgbClr val="000000">
                    <a:alpha val="43137"/>
                  </a:srgbClr>
                </a:outerShdw>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250-besplodie%2021">
            <a:hlinkClick r:id="rId4" tooltip="Бесплодный брак. Физиология женской репродуктивной системы. "/>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0350" y="0"/>
            <a:ext cx="2533650"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2"/>
          <p:cNvSpPr>
            <a:spLocks noGrp="1" noChangeArrowheads="1"/>
          </p:cNvSpPr>
          <p:nvPr>
            <p:ph type="title"/>
          </p:nvPr>
        </p:nvSpPr>
        <p:spPr>
          <a:xfrm>
            <a:off x="1793875" y="381000"/>
            <a:ext cx="4606925" cy="762000"/>
          </a:xfrm>
        </p:spPr>
        <p:txBody>
          <a:bodyPr>
            <a:normAutofit fontScale="90000"/>
          </a:bodyPr>
          <a:lstStyle/>
          <a:p>
            <a:pPr eaLnBrk="1" fontAlgn="auto" hangingPunct="1">
              <a:spcAft>
                <a:spcPts val="0"/>
              </a:spcAft>
              <a:buClr>
                <a:schemeClr val="accent6">
                  <a:lumMod val="75000"/>
                </a:schemeClr>
              </a:buClr>
              <a:buFont typeface="Georgia" pitchFamily="18" charset="0"/>
              <a:buNone/>
              <a:defRPr/>
            </a:pPr>
            <a:r>
              <a:rPr lang="uk-UA" sz="3200" b="1" dirty="0">
                <a:solidFill>
                  <a:srgbClr val="1A10E0"/>
                </a:solidFill>
              </a:rPr>
              <a:t>Репродукція людини</a:t>
            </a:r>
            <a:endParaRPr lang="ru-RU" sz="3200" b="1" dirty="0">
              <a:solidFill>
                <a:srgbClr val="1A10E0"/>
              </a:solidFill>
            </a:endParaRPr>
          </a:p>
        </p:txBody>
      </p:sp>
      <p:sp>
        <p:nvSpPr>
          <p:cNvPr id="13316" name="Rectangle 3"/>
          <p:cNvSpPr>
            <a:spLocks noGrp="1" noChangeArrowheads="1"/>
          </p:cNvSpPr>
          <p:nvPr>
            <p:ph idx="1"/>
          </p:nvPr>
        </p:nvSpPr>
        <p:spPr>
          <a:xfrm>
            <a:off x="457200" y="1295400"/>
            <a:ext cx="6172200" cy="2743200"/>
          </a:xfrm>
        </p:spPr>
        <p:txBody>
          <a:bodyPr/>
          <a:lstStyle/>
          <a:p>
            <a:pPr marL="0" indent="0" eaLnBrk="1" hangingPunct="1">
              <a:lnSpc>
                <a:spcPct val="90000"/>
              </a:lnSpc>
              <a:buNone/>
            </a:pPr>
            <a:r>
              <a:rPr lang="uk-UA" altLang="ru-RU" sz="2400" dirty="0" smtClean="0"/>
              <a:t>Процес репродукції в людини регулюють складні нейроендокринні механізми, тому нормальне функціонування репродуктивної системи можливе лише за умови інтегрованого контролю нервових та гуморальних сигналів </a:t>
            </a:r>
          </a:p>
        </p:txBody>
      </p:sp>
      <p:sp>
        <p:nvSpPr>
          <p:cNvPr id="13317" name="Rectangle 6"/>
          <p:cNvSpPr>
            <a:spLocks noChangeArrowheads="1"/>
          </p:cNvSpPr>
          <p:nvPr/>
        </p:nvSpPr>
        <p:spPr bwMode="auto">
          <a:xfrm>
            <a:off x="533400" y="3810000"/>
            <a:ext cx="7848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marL="0" indent="0" eaLnBrk="1" hangingPunct="1">
              <a:lnSpc>
                <a:spcPct val="90000"/>
              </a:lnSpc>
              <a:spcBef>
                <a:spcPct val="20000"/>
              </a:spcBef>
            </a:pPr>
            <a:r>
              <a:rPr lang="uk-UA" altLang="ru-RU" sz="2400" dirty="0">
                <a:latin typeface="+mn-lt"/>
              </a:rPr>
              <a:t>Одним із проявів цих складних змін в організмі жінки є </a:t>
            </a:r>
            <a:r>
              <a:rPr lang="uk-UA" altLang="ru-RU" sz="2400" dirty="0">
                <a:solidFill>
                  <a:srgbClr val="C00000"/>
                </a:solidFill>
                <a:latin typeface="+mn-lt"/>
              </a:rPr>
              <a:t>менструальний цикл </a:t>
            </a:r>
            <a:r>
              <a:rPr lang="uk-UA" altLang="ru-RU" sz="2400" dirty="0">
                <a:latin typeface="+mn-lt"/>
              </a:rPr>
              <a:t>- циклічні зміни в </a:t>
            </a:r>
          </a:p>
          <a:p>
            <a:pPr eaLnBrk="1" hangingPunct="1">
              <a:lnSpc>
                <a:spcPct val="90000"/>
              </a:lnSpc>
              <a:spcBef>
                <a:spcPct val="20000"/>
              </a:spcBef>
              <a:buFont typeface="Wingdings" panose="05000000000000000000" pitchFamily="2" charset="2"/>
              <a:buChar char="Ø"/>
            </a:pPr>
            <a:r>
              <a:rPr lang="uk-UA" altLang="ru-RU" sz="2400" dirty="0">
                <a:latin typeface="+mn-lt"/>
              </a:rPr>
              <a:t>системі гіпоталамус — гіпофіз — </a:t>
            </a:r>
            <a:r>
              <a:rPr lang="uk-UA" altLang="ru-RU" sz="2400" dirty="0" smtClean="0">
                <a:latin typeface="+mn-lt"/>
              </a:rPr>
              <a:t>яєчники </a:t>
            </a:r>
            <a:endParaRPr lang="uk-UA" altLang="ru-RU" sz="2400" dirty="0">
              <a:latin typeface="+mn-lt"/>
            </a:endParaRPr>
          </a:p>
          <a:p>
            <a:pPr eaLnBrk="1" hangingPunct="1">
              <a:lnSpc>
                <a:spcPct val="90000"/>
              </a:lnSpc>
              <a:spcBef>
                <a:spcPct val="20000"/>
              </a:spcBef>
              <a:buFont typeface="Wingdings" panose="05000000000000000000" pitchFamily="2" charset="2"/>
              <a:buChar char="Ø"/>
            </a:pPr>
            <a:r>
              <a:rPr lang="uk-UA" altLang="ru-RU" sz="2400" dirty="0">
                <a:latin typeface="+mn-lt"/>
              </a:rPr>
              <a:t>органах-мішенях (матці, маткових трубах, піхві, молочних залозах</a:t>
            </a:r>
            <a:r>
              <a:rPr lang="uk-UA" altLang="ru-RU" sz="2400" dirty="0" smtClean="0">
                <a:latin typeface="+mn-lt"/>
              </a:rPr>
              <a:t>) </a:t>
            </a:r>
            <a:endParaRPr lang="uk-UA" altLang="ru-RU" sz="2400" dirty="0">
              <a:latin typeface="+mn-lt"/>
            </a:endParaRPr>
          </a:p>
          <a:p>
            <a:pPr eaLnBrk="1" hangingPunct="1">
              <a:lnSpc>
                <a:spcPct val="90000"/>
              </a:lnSpc>
              <a:spcBef>
                <a:spcPct val="20000"/>
              </a:spcBef>
              <a:buFont typeface="Wingdings" panose="05000000000000000000" pitchFamily="2" charset="2"/>
              <a:buChar char="Ø"/>
            </a:pPr>
            <a:r>
              <a:rPr lang="uk-UA" altLang="ru-RU" sz="2400" dirty="0">
                <a:latin typeface="+mn-lt"/>
              </a:rPr>
              <a:t>ендокринній, нервовій та інших системах </a:t>
            </a:r>
            <a:r>
              <a:rPr lang="uk-UA" altLang="ru-RU" sz="2400" dirty="0" smtClean="0">
                <a:latin typeface="+mn-lt"/>
              </a:rPr>
              <a:t>організму</a:t>
            </a:r>
            <a:endParaRPr lang="uk-UA" altLang="ru-RU" sz="2400" dirty="0">
              <a:latin typeface="+mn-lt"/>
            </a:endParaRPr>
          </a:p>
        </p:txBody>
      </p:sp>
    </p:spTree>
    <p:custDataLst>
      <p:tags r:id="rId1"/>
    </p:custDataLst>
    <p:extLst>
      <p:ext uri="{BB962C8B-B14F-4D97-AF65-F5344CB8AC3E}">
        <p14:creationId xmlns:p14="http://schemas.microsoft.com/office/powerpoint/2010/main" val="118292481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3733800" cy="868362"/>
          </a:xfrm>
        </p:spPr>
        <p:txBody>
          <a:bodyPr>
            <a:normAutofit/>
          </a:bodyPr>
          <a:lstStyle/>
          <a:p>
            <a:pPr algn="ctr" eaLnBrk="1" fontAlgn="auto" hangingPunct="1">
              <a:spcAft>
                <a:spcPts val="0"/>
              </a:spcAft>
              <a:buClr>
                <a:schemeClr val="accent6">
                  <a:lumMod val="75000"/>
                </a:schemeClr>
              </a:buClr>
              <a:buFont typeface="Georgia" pitchFamily="18" charset="0"/>
              <a:buNone/>
              <a:defRPr/>
            </a:pPr>
            <a:r>
              <a:rPr lang="ru-RU" sz="2400" b="1" dirty="0" err="1">
                <a:solidFill>
                  <a:srgbClr val="1A10E0"/>
                </a:solidFill>
              </a:rPr>
              <a:t>Менструальний</a:t>
            </a:r>
            <a:r>
              <a:rPr lang="ru-RU" sz="2400" b="1" dirty="0">
                <a:solidFill>
                  <a:srgbClr val="1A10E0"/>
                </a:solidFill>
              </a:rPr>
              <a:t> цикл </a:t>
            </a:r>
          </a:p>
        </p:txBody>
      </p:sp>
      <p:sp>
        <p:nvSpPr>
          <p:cNvPr id="15363" name="Rectangle 3"/>
          <p:cNvSpPr>
            <a:spLocks noGrp="1" noChangeArrowheads="1"/>
          </p:cNvSpPr>
          <p:nvPr>
            <p:ph idx="1"/>
          </p:nvPr>
        </p:nvSpPr>
        <p:spPr>
          <a:xfrm>
            <a:off x="457200" y="3200400"/>
            <a:ext cx="8229600" cy="3382963"/>
          </a:xfrm>
        </p:spPr>
        <p:txBody>
          <a:bodyPr/>
          <a:lstStyle/>
          <a:p>
            <a:pPr algn="ctr" eaLnBrk="1" hangingPunct="1">
              <a:lnSpc>
                <a:spcPct val="80000"/>
              </a:lnSpc>
              <a:buFontTx/>
              <a:buNone/>
            </a:pPr>
            <a:r>
              <a:rPr lang="uk-UA" altLang="ru-RU" sz="2000" dirty="0" smtClean="0">
                <a:solidFill>
                  <a:srgbClr val="C00000"/>
                </a:solidFill>
              </a:rPr>
              <a:t>Основні характеристики менструального циклу</a:t>
            </a:r>
          </a:p>
          <a:p>
            <a:pPr eaLnBrk="1" hangingPunct="1">
              <a:lnSpc>
                <a:spcPct val="80000"/>
              </a:lnSpc>
            </a:pPr>
            <a:r>
              <a:rPr lang="uk-UA" altLang="ru-RU" sz="2000" b="1" i="1" dirty="0" smtClean="0"/>
              <a:t>регулярність</a:t>
            </a:r>
            <a:r>
              <a:rPr lang="uk-UA" altLang="ru-RU" sz="2000" dirty="0" smtClean="0"/>
              <a:t>; </a:t>
            </a:r>
          </a:p>
          <a:p>
            <a:pPr eaLnBrk="1" hangingPunct="1">
              <a:lnSpc>
                <a:spcPct val="80000"/>
              </a:lnSpc>
            </a:pPr>
            <a:r>
              <a:rPr lang="uk-UA" altLang="ru-RU" sz="2000" b="1" i="1" dirty="0" smtClean="0"/>
              <a:t>тривалість</a:t>
            </a:r>
            <a:r>
              <a:rPr lang="uk-UA" altLang="ru-RU" sz="2000" b="1" dirty="0" smtClean="0"/>
              <a:t> </a:t>
            </a:r>
            <a:r>
              <a:rPr lang="uk-UA" altLang="ru-RU" sz="2000" b="1" i="1" dirty="0" smtClean="0"/>
              <a:t>циклу</a:t>
            </a:r>
            <a:r>
              <a:rPr lang="uk-UA" altLang="ru-RU" sz="2000" b="1" dirty="0" smtClean="0"/>
              <a:t> </a:t>
            </a:r>
            <a:r>
              <a:rPr lang="uk-UA" altLang="ru-RU" sz="2000" dirty="0" smtClean="0"/>
              <a:t>- 27-29 днів, оптимальна тривалість 28 днів, допустимі межі —  </a:t>
            </a:r>
            <a:r>
              <a:rPr lang="uk-UA" altLang="ru-RU" sz="2000" dirty="0" smtClean="0">
                <a:solidFill>
                  <a:srgbClr val="C00000"/>
                </a:solidFill>
              </a:rPr>
              <a:t>24 - 38 днів. </a:t>
            </a:r>
            <a:r>
              <a:rPr lang="uk-UA" altLang="ru-RU" sz="2000" dirty="0" smtClean="0"/>
              <a:t>(тривалість циклу рахують від першого дня попередньої до дня який передує наступній менструації</a:t>
            </a:r>
          </a:p>
          <a:p>
            <a:pPr eaLnBrk="1" hangingPunct="1">
              <a:lnSpc>
                <a:spcPct val="80000"/>
              </a:lnSpc>
            </a:pPr>
            <a:r>
              <a:rPr lang="uk-UA" altLang="ru-RU" sz="2000" b="1" i="1" dirty="0" smtClean="0"/>
              <a:t>тривалість</a:t>
            </a:r>
            <a:r>
              <a:rPr lang="uk-UA" altLang="ru-RU" sz="2000" b="1" dirty="0" smtClean="0"/>
              <a:t> </a:t>
            </a:r>
            <a:r>
              <a:rPr lang="uk-UA" altLang="ru-RU" sz="2000" b="1" i="1" dirty="0" smtClean="0"/>
              <a:t>кровотечі</a:t>
            </a:r>
            <a:r>
              <a:rPr lang="uk-UA" altLang="ru-RU" sz="2000" b="1" dirty="0" smtClean="0"/>
              <a:t> </a:t>
            </a:r>
            <a:r>
              <a:rPr lang="uk-UA" altLang="ru-RU" sz="2000" dirty="0" smtClean="0"/>
              <a:t>(менструація ) </a:t>
            </a:r>
            <a:r>
              <a:rPr lang="uk-UA" altLang="ru-RU" sz="2000" dirty="0" smtClean="0">
                <a:solidFill>
                  <a:srgbClr val="C00000"/>
                </a:solidFill>
              </a:rPr>
              <a:t>– 3 - 8 днів</a:t>
            </a:r>
            <a:r>
              <a:rPr lang="uk-UA" altLang="ru-RU" sz="2000" dirty="0" smtClean="0"/>
              <a:t> </a:t>
            </a:r>
          </a:p>
          <a:p>
            <a:pPr eaLnBrk="1" hangingPunct="1">
              <a:lnSpc>
                <a:spcPct val="80000"/>
              </a:lnSpc>
            </a:pPr>
            <a:r>
              <a:rPr lang="uk-UA" altLang="ru-RU" sz="2000" b="1" i="1" dirty="0" smtClean="0"/>
              <a:t>об'єм крововтрати</a:t>
            </a:r>
            <a:r>
              <a:rPr lang="uk-UA" altLang="ru-RU" sz="2000" b="1" dirty="0" smtClean="0"/>
              <a:t> </a:t>
            </a:r>
            <a:r>
              <a:rPr lang="uk-UA" altLang="ru-RU" sz="2000" dirty="0" smtClean="0"/>
              <a:t>допускається від </a:t>
            </a:r>
            <a:r>
              <a:rPr lang="uk-UA" altLang="ru-RU" sz="2000" dirty="0" smtClean="0">
                <a:solidFill>
                  <a:srgbClr val="C00000"/>
                </a:solidFill>
              </a:rPr>
              <a:t>5 до 80  мл</a:t>
            </a:r>
          </a:p>
          <a:p>
            <a:pPr eaLnBrk="1" hangingPunct="1">
              <a:lnSpc>
                <a:spcPct val="80000"/>
              </a:lnSpc>
            </a:pPr>
            <a:r>
              <a:rPr lang="uk-UA" altLang="ru-RU" sz="2000" dirty="0" smtClean="0"/>
              <a:t>під час менструації жінка </a:t>
            </a:r>
            <a:r>
              <a:rPr lang="uk-UA" altLang="ru-RU" sz="2000" dirty="0" smtClean="0">
                <a:solidFill>
                  <a:srgbClr val="C00000"/>
                </a:solidFill>
              </a:rPr>
              <a:t>не повинна відчувати </a:t>
            </a:r>
            <a:r>
              <a:rPr lang="uk-UA" altLang="ru-RU" sz="2000" i="1" dirty="0" smtClean="0">
                <a:solidFill>
                  <a:srgbClr val="C00000"/>
                </a:solidFill>
              </a:rPr>
              <a:t>болю</a:t>
            </a:r>
            <a:endParaRPr lang="ru-RU" altLang="ru-RU" sz="2000" dirty="0" smtClean="0">
              <a:solidFill>
                <a:srgbClr val="C00000"/>
              </a:solidFill>
            </a:endParaRPr>
          </a:p>
        </p:txBody>
      </p:sp>
      <p:pic>
        <p:nvPicPr>
          <p:cNvPr id="15364" name="Picture 5" descr="simple_gyna_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0"/>
            <a:ext cx="4343400" cy="267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6"/>
          <p:cNvSpPr>
            <a:spLocks noChangeArrowheads="1"/>
          </p:cNvSpPr>
          <p:nvPr/>
        </p:nvSpPr>
        <p:spPr bwMode="auto">
          <a:xfrm>
            <a:off x="228600" y="1295400"/>
            <a:ext cx="45720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lnSpc>
                <a:spcPct val="80000"/>
              </a:lnSpc>
              <a:spcBef>
                <a:spcPct val="20000"/>
              </a:spcBef>
            </a:pPr>
            <a:r>
              <a:rPr lang="uk-UA" altLang="ru-RU" dirty="0">
                <a:latin typeface="Arial" panose="020B0604020202020204" pitchFamily="34" charset="0"/>
              </a:rPr>
              <a:t>– </a:t>
            </a:r>
            <a:r>
              <a:rPr lang="uk-UA" altLang="ru-RU" dirty="0">
                <a:latin typeface="+mn-lt"/>
              </a:rPr>
              <a:t>період циклічних змін в організмі жінки, які відбуваються під впливом гормонів, що починається з першим днем початку менструальної кровотечі </a:t>
            </a:r>
            <a:r>
              <a:rPr lang="uk-UA" altLang="ru-RU" dirty="0" smtClean="0">
                <a:latin typeface="+mn-lt"/>
              </a:rPr>
              <a:t>й </a:t>
            </a:r>
            <a:r>
              <a:rPr lang="uk-UA" altLang="ru-RU" dirty="0">
                <a:latin typeface="+mn-lt"/>
              </a:rPr>
              <a:t>закінчується в останній день перед наступною </a:t>
            </a:r>
            <a:r>
              <a:rPr lang="uk-UA" altLang="ru-RU" dirty="0" smtClean="0">
                <a:latin typeface="+mn-lt"/>
              </a:rPr>
              <a:t>менструацією</a:t>
            </a:r>
            <a:endParaRPr lang="uk-UA" altLang="ru-RU" dirty="0">
              <a:latin typeface="+mn-lt"/>
            </a:endParaRPr>
          </a:p>
        </p:txBody>
      </p:sp>
    </p:spTree>
    <p:custDataLst>
      <p:tags r:id="rId1"/>
    </p:custDataLst>
    <p:extLst>
      <p:ext uri="{BB962C8B-B14F-4D97-AF65-F5344CB8AC3E}">
        <p14:creationId xmlns:p14="http://schemas.microsoft.com/office/powerpoint/2010/main" val="214138074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536" y="116632"/>
            <a:ext cx="8138864" cy="1368152"/>
          </a:xfrm>
        </p:spPr>
        <p:txBody>
          <a:bodyPr>
            <a:normAutofit/>
          </a:bodyPr>
          <a:lstStyle/>
          <a:p>
            <a:pPr algn="ctr" eaLnBrk="1" fontAlgn="auto" hangingPunct="1">
              <a:spcAft>
                <a:spcPts val="0"/>
              </a:spcAft>
              <a:buClr>
                <a:schemeClr val="accent6">
                  <a:lumMod val="75000"/>
                </a:schemeClr>
              </a:buClr>
              <a:defRPr/>
            </a:pPr>
            <a:r>
              <a:rPr lang="ru-RU" sz="4000" b="1" dirty="0" err="1">
                <a:solidFill>
                  <a:srgbClr val="1A10E0"/>
                </a:solidFill>
              </a:rPr>
              <a:t>Регуляція</a:t>
            </a:r>
            <a:r>
              <a:rPr lang="ru-RU" sz="4000" b="1" dirty="0">
                <a:solidFill>
                  <a:srgbClr val="1A10E0"/>
                </a:solidFill>
              </a:rPr>
              <a:t> </a:t>
            </a:r>
            <a:br>
              <a:rPr lang="ru-RU" sz="4000" b="1" dirty="0">
                <a:solidFill>
                  <a:srgbClr val="1A10E0"/>
                </a:solidFill>
              </a:rPr>
            </a:br>
            <a:r>
              <a:rPr lang="ru-RU" sz="4000" b="1" dirty="0">
                <a:solidFill>
                  <a:srgbClr val="1A10E0"/>
                </a:solidFill>
              </a:rPr>
              <a:t>менструального циклу</a:t>
            </a:r>
          </a:p>
        </p:txBody>
      </p:sp>
      <p:sp>
        <p:nvSpPr>
          <p:cNvPr id="17411" name="Rectangle 3"/>
          <p:cNvSpPr>
            <a:spLocks noGrp="1" noChangeArrowheads="1"/>
          </p:cNvSpPr>
          <p:nvPr>
            <p:ph idx="1"/>
          </p:nvPr>
        </p:nvSpPr>
        <p:spPr>
          <a:xfrm>
            <a:off x="609600" y="1700808"/>
            <a:ext cx="8066856" cy="4014192"/>
          </a:xfrm>
        </p:spPr>
        <p:txBody>
          <a:bodyPr>
            <a:noAutofit/>
          </a:bodyPr>
          <a:lstStyle/>
          <a:p>
            <a:pPr marL="0" indent="0" eaLnBrk="1" hangingPunct="1">
              <a:buNone/>
            </a:pPr>
            <a:r>
              <a:rPr lang="uk-UA" altLang="ru-RU" sz="2800" dirty="0" smtClean="0"/>
              <a:t>Інтегративний контроль репродуктивної функції жінки здійснюється за допомогою комплексу: кора головного мозку — гіпоталамус, що є </a:t>
            </a:r>
          </a:p>
          <a:p>
            <a:pPr marL="0" indent="0" eaLnBrk="1" hangingPunct="1">
              <a:buNone/>
            </a:pPr>
            <a:r>
              <a:rPr lang="uk-UA" altLang="ru-RU" sz="2800" dirty="0" smtClean="0"/>
              <a:t>складною біологічною системою, морфологічним субстратом якої є сітка нервових клітин і волокон, в якій біогенні аміни, стероїди й </a:t>
            </a:r>
            <a:r>
              <a:rPr lang="uk-UA" altLang="ru-RU" sz="2800" dirty="0" err="1" smtClean="0"/>
              <a:t>простагландини</a:t>
            </a:r>
            <a:r>
              <a:rPr lang="uk-UA" altLang="ru-RU" sz="2800" dirty="0" smtClean="0"/>
              <a:t> здійснюють рецепцію, трансляцію та трансмісію сигналів з навколишнього середовища і власного організму </a:t>
            </a:r>
          </a:p>
        </p:txBody>
      </p:sp>
    </p:spTree>
    <p:custDataLst>
      <p:tags r:id="rId1"/>
    </p:custDataLst>
    <p:extLst>
      <p:ext uri="{BB962C8B-B14F-4D97-AF65-F5344CB8AC3E}">
        <p14:creationId xmlns:p14="http://schemas.microsoft.com/office/powerpoint/2010/main" val="3839376025"/>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2000" y="381000"/>
            <a:ext cx="7543800" cy="455712"/>
          </a:xfrm>
        </p:spPr>
        <p:txBody>
          <a:bodyPr>
            <a:normAutofit fontScale="90000"/>
          </a:bodyPr>
          <a:lstStyle/>
          <a:p>
            <a:pPr eaLnBrk="1" fontAlgn="auto" hangingPunct="1">
              <a:spcAft>
                <a:spcPts val="0"/>
              </a:spcAft>
              <a:buClr>
                <a:schemeClr val="accent6">
                  <a:lumMod val="75000"/>
                </a:schemeClr>
              </a:buClr>
              <a:defRPr/>
            </a:pPr>
            <a:r>
              <a:rPr lang="ru-RU" sz="3200" b="1" dirty="0" err="1">
                <a:solidFill>
                  <a:srgbClr val="1A10E0"/>
                </a:solidFill>
              </a:rPr>
              <a:t>Регуляція</a:t>
            </a:r>
            <a:r>
              <a:rPr lang="ru-RU" sz="3200" b="1" dirty="0">
                <a:solidFill>
                  <a:srgbClr val="1A10E0"/>
                </a:solidFill>
              </a:rPr>
              <a:t> менструального циклу</a:t>
            </a:r>
            <a:endParaRPr lang="uk-UA" sz="3200" b="1" dirty="0">
              <a:solidFill>
                <a:srgbClr val="1A10E0"/>
              </a:solidFill>
            </a:endParaRPr>
          </a:p>
        </p:txBody>
      </p:sp>
      <p:sp>
        <p:nvSpPr>
          <p:cNvPr id="8195" name="Rectangle 3"/>
          <p:cNvSpPr>
            <a:spLocks noGrp="1" noChangeArrowheads="1"/>
          </p:cNvSpPr>
          <p:nvPr>
            <p:ph idx="1"/>
          </p:nvPr>
        </p:nvSpPr>
        <p:spPr>
          <a:xfrm>
            <a:off x="539552" y="908720"/>
            <a:ext cx="7156648" cy="3240360"/>
          </a:xfrm>
        </p:spPr>
        <p:txBody>
          <a:bodyPr rtlCol="0">
            <a:normAutofit lnSpcReduction="10000"/>
          </a:bodyPr>
          <a:lstStyle/>
          <a:p>
            <a:pPr marL="425196" indent="-342900" eaLnBrk="1" fontAlgn="auto" hangingPunct="1">
              <a:lnSpc>
                <a:spcPct val="90000"/>
              </a:lnSpc>
              <a:spcAft>
                <a:spcPts val="0"/>
              </a:spcAft>
              <a:buClr>
                <a:schemeClr val="accent6">
                  <a:lumMod val="75000"/>
                </a:schemeClr>
              </a:buClr>
              <a:buFont typeface="Wingdings" panose="05000000000000000000" pitchFamily="2" charset="2"/>
              <a:buChar char="Ø"/>
              <a:defRPr/>
            </a:pPr>
            <a:r>
              <a:rPr lang="uk-UA" dirty="0"/>
              <a:t>Вся система регуляції менструального циклу має </a:t>
            </a:r>
            <a:r>
              <a:rPr lang="uk-UA" dirty="0">
                <a:solidFill>
                  <a:srgbClr val="C00000"/>
                </a:solidFill>
              </a:rPr>
              <a:t>5 рівнів</a:t>
            </a:r>
            <a:r>
              <a:rPr lang="ru-RU" dirty="0">
                <a:solidFill>
                  <a:srgbClr val="C00000"/>
                </a:solidFill>
              </a:rPr>
              <a:t> </a:t>
            </a:r>
            <a:r>
              <a:rPr lang="ru-RU" dirty="0"/>
              <a:t>і</a:t>
            </a:r>
            <a:r>
              <a:rPr lang="ru-RU" sz="2400" dirty="0"/>
              <a:t> </a:t>
            </a:r>
            <a:r>
              <a:rPr lang="uk-UA" dirty="0"/>
              <a:t>побудована за ієрархічним принципом (нижче-лежачі структури регулюються вище-стоячими, які, в свою чергу, реагують на зміни в нижче-лежачих рівнях</a:t>
            </a:r>
            <a:r>
              <a:rPr lang="uk-UA" dirty="0" smtClean="0"/>
              <a:t>) </a:t>
            </a:r>
            <a:r>
              <a:rPr lang="uk-UA" dirty="0"/>
              <a:t/>
            </a:r>
            <a:br>
              <a:rPr lang="uk-UA" dirty="0"/>
            </a:br>
            <a:r>
              <a:rPr lang="uk-UA" dirty="0">
                <a:solidFill>
                  <a:schemeClr val="tx1">
                    <a:lumMod val="75000"/>
                    <a:lumOff val="25000"/>
                  </a:schemeClr>
                </a:solidFill>
              </a:rPr>
              <a:t/>
            </a:r>
            <a:br>
              <a:rPr lang="uk-UA" dirty="0">
                <a:solidFill>
                  <a:schemeClr val="tx1">
                    <a:lumMod val="75000"/>
                    <a:lumOff val="25000"/>
                  </a:schemeClr>
                </a:solidFill>
              </a:rPr>
            </a:br>
            <a:r>
              <a:rPr lang="uk-UA" dirty="0"/>
              <a:t>При цьому сигнали, які поступають від нижче-лежачих структур, коригують діяльність </a:t>
            </a:r>
            <a:r>
              <a:rPr lang="uk-UA" dirty="0" smtClean="0"/>
              <a:t>вище-стоячих</a:t>
            </a:r>
            <a:endParaRPr lang="uk-UA" dirty="0"/>
          </a:p>
        </p:txBody>
      </p:sp>
      <p:sp>
        <p:nvSpPr>
          <p:cNvPr id="19460" name="Прямоугольник 1"/>
          <p:cNvSpPr>
            <a:spLocks noChangeArrowheads="1"/>
          </p:cNvSpPr>
          <p:nvPr/>
        </p:nvSpPr>
        <p:spPr bwMode="auto">
          <a:xfrm>
            <a:off x="2971800" y="4191000"/>
            <a:ext cx="40386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ru-RU" altLang="ru-RU" sz="2000" dirty="0">
                <a:latin typeface="+mn-lt"/>
              </a:rPr>
              <a:t>5. </a:t>
            </a:r>
            <a:r>
              <a:rPr lang="ru-RU" altLang="ru-RU" sz="2200" dirty="0">
                <a:latin typeface="+mn-lt"/>
              </a:rPr>
              <a:t>Кора головного </a:t>
            </a:r>
            <a:r>
              <a:rPr lang="ru-RU" altLang="ru-RU" sz="2200" dirty="0" err="1">
                <a:latin typeface="+mn-lt"/>
              </a:rPr>
              <a:t>мозку</a:t>
            </a:r>
            <a:r>
              <a:rPr lang="ru-RU" altLang="ru-RU" sz="2200" dirty="0">
                <a:latin typeface="+mn-lt"/>
              </a:rPr>
              <a:t> - </a:t>
            </a:r>
            <a:r>
              <a:rPr lang="ru-RU" altLang="ru-RU" sz="2200" dirty="0" err="1">
                <a:latin typeface="+mn-lt"/>
              </a:rPr>
              <a:t>церебральні</a:t>
            </a:r>
            <a:r>
              <a:rPr lang="ru-RU" altLang="ru-RU" sz="2200" dirty="0">
                <a:latin typeface="+mn-lt"/>
              </a:rPr>
              <a:t> </a:t>
            </a:r>
            <a:r>
              <a:rPr lang="ru-RU" altLang="ru-RU" sz="2200" dirty="0" err="1" smtClean="0">
                <a:latin typeface="+mn-lt"/>
              </a:rPr>
              <a:t>структури</a:t>
            </a:r>
            <a:endParaRPr lang="ru-RU" altLang="ru-RU" sz="2200" dirty="0">
              <a:latin typeface="+mn-lt"/>
            </a:endParaRPr>
          </a:p>
          <a:p>
            <a:pPr eaLnBrk="1" hangingPunct="1"/>
            <a:r>
              <a:rPr lang="ru-RU" altLang="ru-RU" sz="2200" dirty="0">
                <a:latin typeface="+mn-lt"/>
              </a:rPr>
              <a:t>4. </a:t>
            </a:r>
            <a:r>
              <a:rPr lang="ru-RU" altLang="ru-RU" sz="2200" dirty="0" err="1">
                <a:latin typeface="+mn-lt"/>
              </a:rPr>
              <a:t>Гіпоталамус</a:t>
            </a:r>
            <a:r>
              <a:rPr lang="ru-RU" altLang="ru-RU" sz="2200" dirty="0">
                <a:latin typeface="+mn-lt"/>
              </a:rPr>
              <a:t> - </a:t>
            </a:r>
            <a:r>
              <a:rPr lang="ru-RU" altLang="ru-RU" sz="2200" dirty="0" err="1">
                <a:latin typeface="+mn-lt"/>
              </a:rPr>
              <a:t>підкоркові</a:t>
            </a:r>
            <a:r>
              <a:rPr lang="ru-RU" altLang="ru-RU" sz="2200" dirty="0">
                <a:latin typeface="+mn-lt"/>
              </a:rPr>
              <a:t> </a:t>
            </a:r>
            <a:r>
              <a:rPr lang="ru-RU" altLang="ru-RU" sz="2200" dirty="0" err="1" smtClean="0">
                <a:latin typeface="+mn-lt"/>
              </a:rPr>
              <a:t>центри</a:t>
            </a:r>
            <a:endParaRPr lang="ru-RU" altLang="ru-RU" sz="2200" dirty="0">
              <a:latin typeface="+mn-lt"/>
            </a:endParaRPr>
          </a:p>
          <a:p>
            <a:pPr eaLnBrk="1" hangingPunct="1"/>
            <a:r>
              <a:rPr lang="ru-RU" altLang="ru-RU" sz="2200" dirty="0">
                <a:latin typeface="+mn-lt"/>
              </a:rPr>
              <a:t>3. </a:t>
            </a:r>
            <a:r>
              <a:rPr lang="ru-RU" altLang="ru-RU" sz="2200" dirty="0" err="1">
                <a:latin typeface="+mn-lt"/>
              </a:rPr>
              <a:t>Гіпофіз</a:t>
            </a:r>
            <a:r>
              <a:rPr lang="ru-RU" altLang="ru-RU" sz="2200" dirty="0">
                <a:latin typeface="+mn-lt"/>
              </a:rPr>
              <a:t> - </a:t>
            </a:r>
            <a:r>
              <a:rPr lang="ru-RU" altLang="ru-RU" sz="2200" dirty="0" err="1">
                <a:latin typeface="+mn-lt"/>
              </a:rPr>
              <a:t>додаток</a:t>
            </a:r>
            <a:r>
              <a:rPr lang="ru-RU" altLang="ru-RU" sz="2200" dirty="0">
                <a:latin typeface="+mn-lt"/>
              </a:rPr>
              <a:t> </a:t>
            </a:r>
            <a:r>
              <a:rPr lang="ru-RU" altLang="ru-RU" sz="2200" dirty="0" err="1" smtClean="0">
                <a:latin typeface="+mn-lt"/>
              </a:rPr>
              <a:t>мозку</a:t>
            </a:r>
            <a:endParaRPr lang="ru-RU" altLang="ru-RU" sz="2200" dirty="0">
              <a:latin typeface="+mn-lt"/>
            </a:endParaRPr>
          </a:p>
          <a:p>
            <a:pPr eaLnBrk="1" hangingPunct="1"/>
            <a:r>
              <a:rPr lang="ru-RU" altLang="ru-RU" sz="2200" dirty="0">
                <a:latin typeface="+mn-lt"/>
              </a:rPr>
              <a:t>2. </a:t>
            </a:r>
            <a:r>
              <a:rPr lang="ru-RU" altLang="ru-RU" sz="2200" dirty="0" err="1">
                <a:latin typeface="+mn-lt"/>
              </a:rPr>
              <a:t>Яєчники</a:t>
            </a:r>
            <a:r>
              <a:rPr lang="ru-RU" altLang="ru-RU" sz="2200" dirty="0">
                <a:latin typeface="+mn-lt"/>
              </a:rPr>
              <a:t> - </a:t>
            </a:r>
            <a:r>
              <a:rPr lang="ru-RU" altLang="ru-RU" sz="2200" dirty="0" err="1">
                <a:latin typeface="+mn-lt"/>
              </a:rPr>
              <a:t>статеві</a:t>
            </a:r>
            <a:r>
              <a:rPr lang="ru-RU" altLang="ru-RU" sz="2200" dirty="0">
                <a:latin typeface="+mn-lt"/>
              </a:rPr>
              <a:t> </a:t>
            </a:r>
            <a:r>
              <a:rPr lang="ru-RU" altLang="ru-RU" sz="2200" dirty="0" err="1" smtClean="0">
                <a:latin typeface="+mn-lt"/>
              </a:rPr>
              <a:t>залози</a:t>
            </a:r>
            <a:endParaRPr lang="ru-RU" altLang="ru-RU" sz="2200" dirty="0">
              <a:latin typeface="+mn-lt"/>
            </a:endParaRPr>
          </a:p>
          <a:p>
            <a:pPr eaLnBrk="1" hangingPunct="1"/>
            <a:r>
              <a:rPr lang="ru-RU" altLang="ru-RU" sz="2200" dirty="0">
                <a:latin typeface="+mn-lt"/>
              </a:rPr>
              <a:t>1. Матка - орган – </a:t>
            </a:r>
            <a:r>
              <a:rPr lang="ru-RU" altLang="ru-RU" sz="2200" dirty="0" err="1" smtClean="0">
                <a:latin typeface="+mn-lt"/>
              </a:rPr>
              <a:t>мішень</a:t>
            </a:r>
            <a:endParaRPr lang="ru-RU" altLang="ru-RU" sz="2200" dirty="0">
              <a:latin typeface="+mn-lt"/>
            </a:endParaRPr>
          </a:p>
        </p:txBody>
      </p:sp>
    </p:spTree>
    <p:custDataLst>
      <p:tags r:id="rId1"/>
    </p:custDataLst>
    <p:extLst>
      <p:ext uri="{BB962C8B-B14F-4D97-AF65-F5344CB8AC3E}">
        <p14:creationId xmlns:p14="http://schemas.microsoft.com/office/powerpoint/2010/main" val="3813834385"/>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1560" y="188640"/>
            <a:ext cx="7389440" cy="792088"/>
          </a:xfrm>
        </p:spPr>
        <p:txBody>
          <a:bodyPr>
            <a:normAutofit/>
          </a:bodyPr>
          <a:lstStyle/>
          <a:p>
            <a:pPr marL="320040" indent="-320040" eaLnBrk="1" fontAlgn="auto" hangingPunct="1">
              <a:spcAft>
                <a:spcPts val="0"/>
              </a:spcAft>
              <a:buClr>
                <a:schemeClr val="accent6">
                  <a:lumMod val="75000"/>
                </a:schemeClr>
              </a:buClr>
              <a:defRPr/>
            </a:pPr>
            <a:r>
              <a:rPr lang="ru-RU" b="1" dirty="0" err="1">
                <a:solidFill>
                  <a:srgbClr val="1A10E0"/>
                </a:solidFill>
              </a:rPr>
              <a:t>Механізм</a:t>
            </a:r>
            <a:r>
              <a:rPr lang="ru-RU" b="1" dirty="0">
                <a:solidFill>
                  <a:srgbClr val="1A10E0"/>
                </a:solidFill>
              </a:rPr>
              <a:t> </a:t>
            </a:r>
            <a:r>
              <a:rPr lang="ru-RU" b="1" dirty="0" err="1">
                <a:solidFill>
                  <a:srgbClr val="1A10E0"/>
                </a:solidFill>
              </a:rPr>
              <a:t>зворотнього</a:t>
            </a:r>
            <a:r>
              <a:rPr lang="ru-RU" b="1" dirty="0">
                <a:solidFill>
                  <a:srgbClr val="1A10E0"/>
                </a:solidFill>
              </a:rPr>
              <a:t>  </a:t>
            </a:r>
            <a:r>
              <a:rPr lang="ru-RU" b="1" dirty="0" err="1">
                <a:solidFill>
                  <a:srgbClr val="1A10E0"/>
                </a:solidFill>
              </a:rPr>
              <a:t>зв</a:t>
            </a:r>
            <a:r>
              <a:rPr lang="en-US" b="1" dirty="0">
                <a:solidFill>
                  <a:srgbClr val="1A10E0"/>
                </a:solidFill>
                <a:cs typeface="Arial" charset="0"/>
              </a:rPr>
              <a:t>‘</a:t>
            </a:r>
            <a:r>
              <a:rPr lang="uk-UA" b="1" dirty="0" err="1">
                <a:solidFill>
                  <a:srgbClr val="1A10E0"/>
                </a:solidFill>
                <a:cs typeface="Arial" charset="0"/>
              </a:rPr>
              <a:t>язку</a:t>
            </a:r>
            <a:endParaRPr lang="en-US" b="1" dirty="0">
              <a:solidFill>
                <a:srgbClr val="1A10E0"/>
              </a:solidFill>
              <a:cs typeface="Arial" charset="0"/>
            </a:endParaRPr>
          </a:p>
        </p:txBody>
      </p:sp>
      <p:sp>
        <p:nvSpPr>
          <p:cNvPr id="9219" name="Rectangle 3"/>
          <p:cNvSpPr>
            <a:spLocks noGrp="1" noChangeArrowheads="1"/>
          </p:cNvSpPr>
          <p:nvPr>
            <p:ph sz="half" idx="1"/>
          </p:nvPr>
        </p:nvSpPr>
        <p:spPr>
          <a:xfrm>
            <a:off x="184150" y="1412776"/>
            <a:ext cx="3163714" cy="5184576"/>
          </a:xfrm>
        </p:spPr>
        <p:txBody>
          <a:bodyPr rtlCol="0">
            <a:normAutofit lnSpcReduction="10000"/>
          </a:bodyPr>
          <a:lstStyle/>
          <a:p>
            <a:pPr marL="265176" indent="-182880" eaLnBrk="1" fontAlgn="auto" hangingPunct="1">
              <a:lnSpc>
                <a:spcPct val="80000"/>
              </a:lnSpc>
              <a:spcAft>
                <a:spcPts val="0"/>
              </a:spcAft>
              <a:buClr>
                <a:schemeClr val="accent6">
                  <a:lumMod val="75000"/>
                </a:schemeClr>
              </a:buClr>
              <a:buFontTx/>
              <a:buNone/>
              <a:defRPr/>
            </a:pPr>
            <a:r>
              <a:rPr lang="uk-UA" sz="2400" dirty="0"/>
              <a:t>Якщо рівень статевих гормонів в плазмі </a:t>
            </a:r>
            <a:r>
              <a:rPr lang="uk-UA" sz="2400" u="sng" dirty="0">
                <a:solidFill>
                  <a:srgbClr val="C00000"/>
                </a:solidFill>
              </a:rPr>
              <a:t>підвищується</a:t>
            </a:r>
            <a:r>
              <a:rPr lang="uk-UA" sz="2400" dirty="0">
                <a:solidFill>
                  <a:schemeClr val="tx1">
                    <a:lumMod val="75000"/>
                    <a:lumOff val="25000"/>
                  </a:schemeClr>
                </a:solidFill>
              </a:rPr>
              <a:t>, </a:t>
            </a:r>
            <a:r>
              <a:rPr lang="uk-UA" sz="2400" dirty="0"/>
              <a:t>то секреція відповідного стимулюючого </a:t>
            </a:r>
            <a:r>
              <a:rPr lang="uk-UA" sz="2400" dirty="0" err="1"/>
              <a:t>гіпоталамо-гіпофізарного</a:t>
            </a:r>
            <a:r>
              <a:rPr lang="uk-UA" sz="2400" dirty="0"/>
              <a:t> гормону </a:t>
            </a:r>
            <a:r>
              <a:rPr lang="uk-UA" sz="2400" u="sng" dirty="0">
                <a:solidFill>
                  <a:srgbClr val="C00000"/>
                </a:solidFill>
              </a:rPr>
              <a:t>знижується</a:t>
            </a:r>
            <a:r>
              <a:rPr lang="uk-UA" sz="2400" u="sng" dirty="0">
                <a:solidFill>
                  <a:schemeClr val="tx1">
                    <a:lumMod val="75000"/>
                    <a:lumOff val="25000"/>
                  </a:schemeClr>
                </a:solidFill>
              </a:rPr>
              <a:t> </a:t>
            </a:r>
            <a:r>
              <a:rPr lang="uk-UA" sz="2400" dirty="0"/>
              <a:t>для того, щоб рівень даного гормону в плазмі повернувся до фізіологічного значення і </a:t>
            </a:r>
            <a:r>
              <a:rPr lang="uk-UA" sz="2400" dirty="0" smtClean="0"/>
              <a:t>навпаки</a:t>
            </a:r>
            <a:endParaRPr lang="uk-UA" sz="2400" dirty="0"/>
          </a:p>
        </p:txBody>
      </p:sp>
      <p:graphicFrame>
        <p:nvGraphicFramePr>
          <p:cNvPr id="21508" name="Object 4"/>
          <p:cNvGraphicFramePr>
            <a:graphicFrameLocks noChangeAspect="1"/>
          </p:cNvGraphicFramePr>
          <p:nvPr>
            <p:extLst>
              <p:ext uri="{D42A27DB-BD31-4B8C-83A1-F6EECF244321}">
                <p14:modId xmlns:p14="http://schemas.microsoft.com/office/powerpoint/2010/main" val="751692560"/>
              </p:ext>
            </p:extLst>
          </p:nvPr>
        </p:nvGraphicFramePr>
        <p:xfrm>
          <a:off x="3491880" y="1484784"/>
          <a:ext cx="5544617" cy="4896543"/>
        </p:xfrm>
        <a:graphic>
          <a:graphicData uri="http://schemas.openxmlformats.org/presentationml/2006/ole">
            <mc:AlternateContent xmlns:mc="http://schemas.openxmlformats.org/markup-compatibility/2006">
              <mc:Choice xmlns:v="urn:schemas-microsoft-com:vml" Requires="v">
                <p:oleObj spid="_x0000_s1092" name="Рисунок" r:id="rId5" imgW="4669699" imgH="2973708" progId="Word.Picture.8">
                  <p:embed/>
                </p:oleObj>
              </mc:Choice>
              <mc:Fallback>
                <p:oleObj name="Рисунок" r:id="rId5" imgW="4669699" imgH="2973708" progId="Word.Picture.8">
                  <p:embed/>
                  <p:pic>
                    <p:nvPicPr>
                      <p:cNvPr id="21508"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1880" y="1484784"/>
                        <a:ext cx="5544617" cy="4896543"/>
                      </a:xfrm>
                      <a:prstGeom prst="rect">
                        <a:avLst/>
                      </a:prstGeom>
                      <a:noFill/>
                      <a:ln>
                        <a:noFill/>
                      </a:ln>
                    </p:spPr>
                  </p:pic>
                </p:oleObj>
              </mc:Fallback>
            </mc:AlternateContent>
          </a:graphicData>
        </a:graphic>
      </p:graphicFrame>
    </p:spTree>
    <p:custDataLst>
      <p:tags r:id="rId2"/>
    </p:custDataLst>
    <p:extLst>
      <p:ext uri="{BB962C8B-B14F-4D97-AF65-F5344CB8AC3E}">
        <p14:creationId xmlns:p14="http://schemas.microsoft.com/office/powerpoint/2010/main" val="3244998525"/>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This figure shows three flowcharts. The flowchart on the top left shows the hormonal regulation of the follicular phase. The flowchart on the top right shows the hormonal regulation of the ovulation phase. The bottom flowchart shows the hormonal regulation of luteal phase. "/>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p:spPr>
      </p:pic>
    </p:spTree>
    <p:extLst>
      <p:ext uri="{BB962C8B-B14F-4D97-AF65-F5344CB8AC3E}">
        <p14:creationId xmlns:p14="http://schemas.microsoft.com/office/powerpoint/2010/main" val="1349843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p:cNvGrpSpPr>
            <a:grpSpLocks/>
          </p:cNvGrpSpPr>
          <p:nvPr/>
        </p:nvGrpSpPr>
        <p:grpSpPr bwMode="auto">
          <a:xfrm>
            <a:off x="3962400" y="228600"/>
            <a:ext cx="4919663" cy="6365875"/>
            <a:chOff x="1497" y="345"/>
            <a:chExt cx="2757" cy="3561"/>
          </a:xfrm>
        </p:grpSpPr>
        <p:grpSp>
          <p:nvGrpSpPr>
            <p:cNvPr id="24582" name="Group 3"/>
            <p:cNvGrpSpPr>
              <a:grpSpLocks/>
            </p:cNvGrpSpPr>
            <p:nvPr/>
          </p:nvGrpSpPr>
          <p:grpSpPr bwMode="auto">
            <a:xfrm>
              <a:off x="1995" y="1364"/>
              <a:ext cx="1556" cy="732"/>
              <a:chOff x="1995" y="1364"/>
              <a:chExt cx="1556" cy="732"/>
            </a:xfrm>
          </p:grpSpPr>
          <p:grpSp>
            <p:nvGrpSpPr>
              <p:cNvPr id="24599" name="Group 4"/>
              <p:cNvGrpSpPr>
                <a:grpSpLocks/>
              </p:cNvGrpSpPr>
              <p:nvPr/>
            </p:nvGrpSpPr>
            <p:grpSpPr bwMode="auto">
              <a:xfrm>
                <a:off x="1995" y="1364"/>
                <a:ext cx="818" cy="732"/>
                <a:chOff x="1995" y="1364"/>
                <a:chExt cx="818" cy="732"/>
              </a:xfrm>
            </p:grpSpPr>
            <p:sp>
              <p:nvSpPr>
                <p:cNvPr id="24604" name="Freeform 5"/>
                <p:cNvSpPr>
                  <a:spLocks/>
                </p:cNvSpPr>
                <p:nvPr/>
              </p:nvSpPr>
              <p:spPr bwMode="auto">
                <a:xfrm>
                  <a:off x="2406" y="1364"/>
                  <a:ext cx="407" cy="170"/>
                </a:xfrm>
                <a:custGeom>
                  <a:avLst/>
                  <a:gdLst>
                    <a:gd name="T0" fmla="*/ 0 w 407"/>
                    <a:gd name="T1" fmla="*/ 169 h 170"/>
                    <a:gd name="T2" fmla="*/ 6 w 407"/>
                    <a:gd name="T3" fmla="*/ 152 h 170"/>
                    <a:gd name="T4" fmla="*/ 9 w 407"/>
                    <a:gd name="T5" fmla="*/ 144 h 170"/>
                    <a:gd name="T6" fmla="*/ 13 w 407"/>
                    <a:gd name="T7" fmla="*/ 136 h 170"/>
                    <a:gd name="T8" fmla="*/ 17 w 407"/>
                    <a:gd name="T9" fmla="*/ 128 h 170"/>
                    <a:gd name="T10" fmla="*/ 21 w 407"/>
                    <a:gd name="T11" fmla="*/ 120 h 170"/>
                    <a:gd name="T12" fmla="*/ 26 w 407"/>
                    <a:gd name="T13" fmla="*/ 113 h 170"/>
                    <a:gd name="T14" fmla="*/ 31 w 407"/>
                    <a:gd name="T15" fmla="*/ 106 h 170"/>
                    <a:gd name="T16" fmla="*/ 36 w 407"/>
                    <a:gd name="T17" fmla="*/ 98 h 170"/>
                    <a:gd name="T18" fmla="*/ 41 w 407"/>
                    <a:gd name="T19" fmla="*/ 91 h 170"/>
                    <a:gd name="T20" fmla="*/ 47 w 407"/>
                    <a:gd name="T21" fmla="*/ 84 h 170"/>
                    <a:gd name="T22" fmla="*/ 52 w 407"/>
                    <a:gd name="T23" fmla="*/ 78 h 170"/>
                    <a:gd name="T24" fmla="*/ 58 w 407"/>
                    <a:gd name="T25" fmla="*/ 72 h 170"/>
                    <a:gd name="T26" fmla="*/ 65 w 407"/>
                    <a:gd name="T27" fmla="*/ 66 h 170"/>
                    <a:gd name="T28" fmla="*/ 71 w 407"/>
                    <a:gd name="T29" fmla="*/ 60 h 170"/>
                    <a:gd name="T30" fmla="*/ 78 w 407"/>
                    <a:gd name="T31" fmla="*/ 54 h 170"/>
                    <a:gd name="T32" fmla="*/ 85 w 407"/>
                    <a:gd name="T33" fmla="*/ 48 h 170"/>
                    <a:gd name="T34" fmla="*/ 92 w 407"/>
                    <a:gd name="T35" fmla="*/ 43 h 170"/>
                    <a:gd name="T36" fmla="*/ 99 w 407"/>
                    <a:gd name="T37" fmla="*/ 38 h 170"/>
                    <a:gd name="T38" fmla="*/ 107 w 407"/>
                    <a:gd name="T39" fmla="*/ 34 h 170"/>
                    <a:gd name="T40" fmla="*/ 115 w 407"/>
                    <a:gd name="T41" fmla="*/ 29 h 170"/>
                    <a:gd name="T42" fmla="*/ 122 w 407"/>
                    <a:gd name="T43" fmla="*/ 25 h 170"/>
                    <a:gd name="T44" fmla="*/ 131 w 407"/>
                    <a:gd name="T45" fmla="*/ 21 h 170"/>
                    <a:gd name="T46" fmla="*/ 139 w 407"/>
                    <a:gd name="T47" fmla="*/ 18 h 170"/>
                    <a:gd name="T48" fmla="*/ 147 w 407"/>
                    <a:gd name="T49" fmla="*/ 14 h 170"/>
                    <a:gd name="T50" fmla="*/ 156 w 407"/>
                    <a:gd name="T51" fmla="*/ 12 h 170"/>
                    <a:gd name="T52" fmla="*/ 164 w 407"/>
                    <a:gd name="T53" fmla="*/ 9 h 170"/>
                    <a:gd name="T54" fmla="*/ 173 w 407"/>
                    <a:gd name="T55" fmla="*/ 7 h 170"/>
                    <a:gd name="T56" fmla="*/ 182 w 407"/>
                    <a:gd name="T57" fmla="*/ 5 h 170"/>
                    <a:gd name="T58" fmla="*/ 192 w 407"/>
                    <a:gd name="T59" fmla="*/ 3 h 170"/>
                    <a:gd name="T60" fmla="*/ 201 w 407"/>
                    <a:gd name="T61" fmla="*/ 2 h 170"/>
                    <a:gd name="T62" fmla="*/ 210 w 407"/>
                    <a:gd name="T63" fmla="*/ 1 h 170"/>
                    <a:gd name="T64" fmla="*/ 224 w 407"/>
                    <a:gd name="T65" fmla="*/ 0 h 170"/>
                    <a:gd name="T66" fmla="*/ 231 w 407"/>
                    <a:gd name="T67" fmla="*/ 0 h 170"/>
                    <a:gd name="T68" fmla="*/ 238 w 407"/>
                    <a:gd name="T69" fmla="*/ 0 h 170"/>
                    <a:gd name="T70" fmla="*/ 245 w 407"/>
                    <a:gd name="T71" fmla="*/ 0 h 170"/>
                    <a:gd name="T72" fmla="*/ 252 w 407"/>
                    <a:gd name="T73" fmla="*/ 1 h 170"/>
                    <a:gd name="T74" fmla="*/ 259 w 407"/>
                    <a:gd name="T75" fmla="*/ 1 h 170"/>
                    <a:gd name="T76" fmla="*/ 266 w 407"/>
                    <a:gd name="T77" fmla="*/ 2 h 170"/>
                    <a:gd name="T78" fmla="*/ 272 w 407"/>
                    <a:gd name="T79" fmla="*/ 3 h 170"/>
                    <a:gd name="T80" fmla="*/ 279 w 407"/>
                    <a:gd name="T81" fmla="*/ 4 h 170"/>
                    <a:gd name="T82" fmla="*/ 286 w 407"/>
                    <a:gd name="T83" fmla="*/ 6 h 170"/>
                    <a:gd name="T84" fmla="*/ 292 w 407"/>
                    <a:gd name="T85" fmla="*/ 8 h 170"/>
                    <a:gd name="T86" fmla="*/ 299 w 407"/>
                    <a:gd name="T87" fmla="*/ 9 h 170"/>
                    <a:gd name="T88" fmla="*/ 305 w 407"/>
                    <a:gd name="T89" fmla="*/ 11 h 170"/>
                    <a:gd name="T90" fmla="*/ 312 w 407"/>
                    <a:gd name="T91" fmla="*/ 14 h 170"/>
                    <a:gd name="T92" fmla="*/ 318 w 407"/>
                    <a:gd name="T93" fmla="*/ 16 h 170"/>
                    <a:gd name="T94" fmla="*/ 324 w 407"/>
                    <a:gd name="T95" fmla="*/ 18 h 170"/>
                    <a:gd name="T96" fmla="*/ 330 w 407"/>
                    <a:gd name="T97" fmla="*/ 21 h 170"/>
                    <a:gd name="T98" fmla="*/ 336 w 407"/>
                    <a:gd name="T99" fmla="*/ 24 h 170"/>
                    <a:gd name="T100" fmla="*/ 342 w 407"/>
                    <a:gd name="T101" fmla="*/ 27 h 170"/>
                    <a:gd name="T102" fmla="*/ 348 w 407"/>
                    <a:gd name="T103" fmla="*/ 30 h 170"/>
                    <a:gd name="T104" fmla="*/ 354 w 407"/>
                    <a:gd name="T105" fmla="*/ 33 h 170"/>
                    <a:gd name="T106" fmla="*/ 360 w 407"/>
                    <a:gd name="T107" fmla="*/ 36 h 170"/>
                    <a:gd name="T108" fmla="*/ 365 w 407"/>
                    <a:gd name="T109" fmla="*/ 40 h 170"/>
                    <a:gd name="T110" fmla="*/ 370 w 407"/>
                    <a:gd name="T111" fmla="*/ 44 h 170"/>
                    <a:gd name="T112" fmla="*/ 376 w 407"/>
                    <a:gd name="T113" fmla="*/ 48 h 170"/>
                    <a:gd name="T114" fmla="*/ 381 w 407"/>
                    <a:gd name="T115" fmla="*/ 52 h 170"/>
                    <a:gd name="T116" fmla="*/ 386 w 407"/>
                    <a:gd name="T117" fmla="*/ 56 h 170"/>
                    <a:gd name="T118" fmla="*/ 391 w 407"/>
                    <a:gd name="T119" fmla="*/ 60 h 170"/>
                    <a:gd name="T120" fmla="*/ 396 w 407"/>
                    <a:gd name="T121" fmla="*/ 64 h 170"/>
                    <a:gd name="T122" fmla="*/ 401 w 407"/>
                    <a:gd name="T123" fmla="*/ 69 h 170"/>
                    <a:gd name="T124" fmla="*/ 406 w 407"/>
                    <a:gd name="T125" fmla="*/ 74 h 1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07"/>
                    <a:gd name="T190" fmla="*/ 0 h 170"/>
                    <a:gd name="T191" fmla="*/ 407 w 407"/>
                    <a:gd name="T192" fmla="*/ 170 h 1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07" h="170">
                      <a:moveTo>
                        <a:pt x="0" y="169"/>
                      </a:moveTo>
                      <a:lnTo>
                        <a:pt x="6" y="152"/>
                      </a:lnTo>
                      <a:lnTo>
                        <a:pt x="9" y="144"/>
                      </a:lnTo>
                      <a:lnTo>
                        <a:pt x="13" y="136"/>
                      </a:lnTo>
                      <a:lnTo>
                        <a:pt x="17" y="128"/>
                      </a:lnTo>
                      <a:lnTo>
                        <a:pt x="21" y="120"/>
                      </a:lnTo>
                      <a:lnTo>
                        <a:pt x="26" y="113"/>
                      </a:lnTo>
                      <a:lnTo>
                        <a:pt x="31" y="106"/>
                      </a:lnTo>
                      <a:lnTo>
                        <a:pt x="36" y="98"/>
                      </a:lnTo>
                      <a:lnTo>
                        <a:pt x="41" y="91"/>
                      </a:lnTo>
                      <a:lnTo>
                        <a:pt x="47" y="84"/>
                      </a:lnTo>
                      <a:lnTo>
                        <a:pt x="52" y="78"/>
                      </a:lnTo>
                      <a:lnTo>
                        <a:pt x="58" y="72"/>
                      </a:lnTo>
                      <a:lnTo>
                        <a:pt x="65" y="66"/>
                      </a:lnTo>
                      <a:lnTo>
                        <a:pt x="71" y="60"/>
                      </a:lnTo>
                      <a:lnTo>
                        <a:pt x="78" y="54"/>
                      </a:lnTo>
                      <a:lnTo>
                        <a:pt x="85" y="48"/>
                      </a:lnTo>
                      <a:lnTo>
                        <a:pt x="92" y="43"/>
                      </a:lnTo>
                      <a:lnTo>
                        <a:pt x="99" y="38"/>
                      </a:lnTo>
                      <a:lnTo>
                        <a:pt x="107" y="34"/>
                      </a:lnTo>
                      <a:lnTo>
                        <a:pt x="115" y="29"/>
                      </a:lnTo>
                      <a:lnTo>
                        <a:pt x="122" y="25"/>
                      </a:lnTo>
                      <a:lnTo>
                        <a:pt x="131" y="21"/>
                      </a:lnTo>
                      <a:lnTo>
                        <a:pt x="139" y="18"/>
                      </a:lnTo>
                      <a:lnTo>
                        <a:pt x="147" y="14"/>
                      </a:lnTo>
                      <a:lnTo>
                        <a:pt x="156" y="12"/>
                      </a:lnTo>
                      <a:lnTo>
                        <a:pt x="164" y="9"/>
                      </a:lnTo>
                      <a:lnTo>
                        <a:pt x="173" y="7"/>
                      </a:lnTo>
                      <a:lnTo>
                        <a:pt x="182" y="5"/>
                      </a:lnTo>
                      <a:lnTo>
                        <a:pt x="192" y="3"/>
                      </a:lnTo>
                      <a:lnTo>
                        <a:pt x="201" y="2"/>
                      </a:lnTo>
                      <a:lnTo>
                        <a:pt x="210" y="1"/>
                      </a:lnTo>
                      <a:lnTo>
                        <a:pt x="224" y="0"/>
                      </a:lnTo>
                      <a:lnTo>
                        <a:pt x="231" y="0"/>
                      </a:lnTo>
                      <a:lnTo>
                        <a:pt x="238" y="0"/>
                      </a:lnTo>
                      <a:lnTo>
                        <a:pt x="245" y="0"/>
                      </a:lnTo>
                      <a:lnTo>
                        <a:pt x="252" y="1"/>
                      </a:lnTo>
                      <a:lnTo>
                        <a:pt x="259" y="1"/>
                      </a:lnTo>
                      <a:lnTo>
                        <a:pt x="266" y="2"/>
                      </a:lnTo>
                      <a:lnTo>
                        <a:pt x="272" y="3"/>
                      </a:lnTo>
                      <a:lnTo>
                        <a:pt x="279" y="4"/>
                      </a:lnTo>
                      <a:lnTo>
                        <a:pt x="286" y="6"/>
                      </a:lnTo>
                      <a:lnTo>
                        <a:pt x="292" y="8"/>
                      </a:lnTo>
                      <a:lnTo>
                        <a:pt x="299" y="9"/>
                      </a:lnTo>
                      <a:lnTo>
                        <a:pt x="305" y="11"/>
                      </a:lnTo>
                      <a:lnTo>
                        <a:pt x="312" y="14"/>
                      </a:lnTo>
                      <a:lnTo>
                        <a:pt x="318" y="16"/>
                      </a:lnTo>
                      <a:lnTo>
                        <a:pt x="324" y="18"/>
                      </a:lnTo>
                      <a:lnTo>
                        <a:pt x="330" y="21"/>
                      </a:lnTo>
                      <a:lnTo>
                        <a:pt x="336" y="24"/>
                      </a:lnTo>
                      <a:lnTo>
                        <a:pt x="342" y="27"/>
                      </a:lnTo>
                      <a:lnTo>
                        <a:pt x="348" y="30"/>
                      </a:lnTo>
                      <a:lnTo>
                        <a:pt x="354" y="33"/>
                      </a:lnTo>
                      <a:lnTo>
                        <a:pt x="360" y="36"/>
                      </a:lnTo>
                      <a:lnTo>
                        <a:pt x="365" y="40"/>
                      </a:lnTo>
                      <a:lnTo>
                        <a:pt x="370" y="44"/>
                      </a:lnTo>
                      <a:lnTo>
                        <a:pt x="376" y="48"/>
                      </a:lnTo>
                      <a:lnTo>
                        <a:pt x="381" y="52"/>
                      </a:lnTo>
                      <a:lnTo>
                        <a:pt x="386" y="56"/>
                      </a:lnTo>
                      <a:lnTo>
                        <a:pt x="391" y="60"/>
                      </a:lnTo>
                      <a:lnTo>
                        <a:pt x="396" y="64"/>
                      </a:lnTo>
                      <a:lnTo>
                        <a:pt x="401" y="69"/>
                      </a:lnTo>
                      <a:lnTo>
                        <a:pt x="406" y="74"/>
                      </a:lnTo>
                    </a:path>
                  </a:pathLst>
                </a:custGeom>
                <a:noFill/>
                <a:ln w="203200" cap="flat" cmpd="sng">
                  <a:solidFill>
                    <a:srgbClr val="AAAAAA"/>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5" name="Freeform 6"/>
                <p:cNvSpPr>
                  <a:spLocks/>
                </p:cNvSpPr>
                <p:nvPr/>
              </p:nvSpPr>
              <p:spPr bwMode="auto">
                <a:xfrm>
                  <a:off x="2131" y="1474"/>
                  <a:ext cx="330" cy="275"/>
                </a:xfrm>
                <a:custGeom>
                  <a:avLst/>
                  <a:gdLst>
                    <a:gd name="T0" fmla="*/ 2 w 330"/>
                    <a:gd name="T1" fmla="*/ 274 h 275"/>
                    <a:gd name="T2" fmla="*/ 0 w 330"/>
                    <a:gd name="T3" fmla="*/ 256 h 275"/>
                    <a:gd name="T4" fmla="*/ 0 w 330"/>
                    <a:gd name="T5" fmla="*/ 247 h 275"/>
                    <a:gd name="T6" fmla="*/ 0 w 330"/>
                    <a:gd name="T7" fmla="*/ 238 h 275"/>
                    <a:gd name="T8" fmla="*/ 0 w 330"/>
                    <a:gd name="T9" fmla="*/ 230 h 275"/>
                    <a:gd name="T10" fmla="*/ 1 w 330"/>
                    <a:gd name="T11" fmla="*/ 221 h 275"/>
                    <a:gd name="T12" fmla="*/ 2 w 330"/>
                    <a:gd name="T13" fmla="*/ 212 h 275"/>
                    <a:gd name="T14" fmla="*/ 3 w 330"/>
                    <a:gd name="T15" fmla="*/ 204 h 275"/>
                    <a:gd name="T16" fmla="*/ 5 w 330"/>
                    <a:gd name="T17" fmla="*/ 195 h 275"/>
                    <a:gd name="T18" fmla="*/ 7 w 330"/>
                    <a:gd name="T19" fmla="*/ 186 h 275"/>
                    <a:gd name="T20" fmla="*/ 9 w 330"/>
                    <a:gd name="T21" fmla="*/ 178 h 275"/>
                    <a:gd name="T22" fmla="*/ 11 w 330"/>
                    <a:gd name="T23" fmla="*/ 170 h 275"/>
                    <a:gd name="T24" fmla="*/ 14 w 330"/>
                    <a:gd name="T25" fmla="*/ 161 h 275"/>
                    <a:gd name="T26" fmla="*/ 17 w 330"/>
                    <a:gd name="T27" fmla="*/ 153 h 275"/>
                    <a:gd name="T28" fmla="*/ 21 w 330"/>
                    <a:gd name="T29" fmla="*/ 145 h 275"/>
                    <a:gd name="T30" fmla="*/ 24 w 330"/>
                    <a:gd name="T31" fmla="*/ 137 h 275"/>
                    <a:gd name="T32" fmla="*/ 28 w 330"/>
                    <a:gd name="T33" fmla="*/ 129 h 275"/>
                    <a:gd name="T34" fmla="*/ 33 w 330"/>
                    <a:gd name="T35" fmla="*/ 122 h 275"/>
                    <a:gd name="T36" fmla="*/ 37 w 330"/>
                    <a:gd name="T37" fmla="*/ 114 h 275"/>
                    <a:gd name="T38" fmla="*/ 42 w 330"/>
                    <a:gd name="T39" fmla="*/ 106 h 275"/>
                    <a:gd name="T40" fmla="*/ 47 w 330"/>
                    <a:gd name="T41" fmla="*/ 99 h 275"/>
                    <a:gd name="T42" fmla="*/ 52 w 330"/>
                    <a:gd name="T43" fmla="*/ 92 h 275"/>
                    <a:gd name="T44" fmla="*/ 58 w 330"/>
                    <a:gd name="T45" fmla="*/ 85 h 275"/>
                    <a:gd name="T46" fmla="*/ 64 w 330"/>
                    <a:gd name="T47" fmla="*/ 79 h 275"/>
                    <a:gd name="T48" fmla="*/ 70 w 330"/>
                    <a:gd name="T49" fmla="*/ 72 h 275"/>
                    <a:gd name="T50" fmla="*/ 77 w 330"/>
                    <a:gd name="T51" fmla="*/ 66 h 275"/>
                    <a:gd name="T52" fmla="*/ 83 w 330"/>
                    <a:gd name="T53" fmla="*/ 60 h 275"/>
                    <a:gd name="T54" fmla="*/ 91 w 330"/>
                    <a:gd name="T55" fmla="*/ 54 h 275"/>
                    <a:gd name="T56" fmla="*/ 98 w 330"/>
                    <a:gd name="T57" fmla="*/ 48 h 275"/>
                    <a:gd name="T58" fmla="*/ 105 w 330"/>
                    <a:gd name="T59" fmla="*/ 43 h 275"/>
                    <a:gd name="T60" fmla="*/ 113 w 330"/>
                    <a:gd name="T61" fmla="*/ 38 h 275"/>
                    <a:gd name="T62" fmla="*/ 121 w 330"/>
                    <a:gd name="T63" fmla="*/ 33 h 275"/>
                    <a:gd name="T64" fmla="*/ 134 w 330"/>
                    <a:gd name="T65" fmla="*/ 26 h 275"/>
                    <a:gd name="T66" fmla="*/ 140 w 330"/>
                    <a:gd name="T67" fmla="*/ 23 h 275"/>
                    <a:gd name="T68" fmla="*/ 146 w 330"/>
                    <a:gd name="T69" fmla="*/ 20 h 275"/>
                    <a:gd name="T70" fmla="*/ 153 w 330"/>
                    <a:gd name="T71" fmla="*/ 18 h 275"/>
                    <a:gd name="T72" fmla="*/ 159 w 330"/>
                    <a:gd name="T73" fmla="*/ 15 h 275"/>
                    <a:gd name="T74" fmla="*/ 166 w 330"/>
                    <a:gd name="T75" fmla="*/ 13 h 275"/>
                    <a:gd name="T76" fmla="*/ 172 w 330"/>
                    <a:gd name="T77" fmla="*/ 11 h 275"/>
                    <a:gd name="T78" fmla="*/ 179 w 330"/>
                    <a:gd name="T79" fmla="*/ 9 h 275"/>
                    <a:gd name="T80" fmla="*/ 185 w 330"/>
                    <a:gd name="T81" fmla="*/ 7 h 275"/>
                    <a:gd name="T82" fmla="*/ 192 w 330"/>
                    <a:gd name="T83" fmla="*/ 6 h 275"/>
                    <a:gd name="T84" fmla="*/ 199 w 330"/>
                    <a:gd name="T85" fmla="*/ 4 h 275"/>
                    <a:gd name="T86" fmla="*/ 205 w 330"/>
                    <a:gd name="T87" fmla="*/ 3 h 275"/>
                    <a:gd name="T88" fmla="*/ 212 w 330"/>
                    <a:gd name="T89" fmla="*/ 2 h 275"/>
                    <a:gd name="T90" fmla="*/ 219 w 330"/>
                    <a:gd name="T91" fmla="*/ 2 h 275"/>
                    <a:gd name="T92" fmla="*/ 225 w 330"/>
                    <a:gd name="T93" fmla="*/ 1 h 275"/>
                    <a:gd name="T94" fmla="*/ 232 w 330"/>
                    <a:gd name="T95" fmla="*/ 0 h 275"/>
                    <a:gd name="T96" fmla="*/ 239 w 330"/>
                    <a:gd name="T97" fmla="*/ 0 h 275"/>
                    <a:gd name="T98" fmla="*/ 245 w 330"/>
                    <a:gd name="T99" fmla="*/ 0 h 275"/>
                    <a:gd name="T100" fmla="*/ 252 w 330"/>
                    <a:gd name="T101" fmla="*/ 0 h 275"/>
                    <a:gd name="T102" fmla="*/ 259 w 330"/>
                    <a:gd name="T103" fmla="*/ 1 h 275"/>
                    <a:gd name="T104" fmla="*/ 265 w 330"/>
                    <a:gd name="T105" fmla="*/ 1 h 275"/>
                    <a:gd name="T106" fmla="*/ 272 w 330"/>
                    <a:gd name="T107" fmla="*/ 2 h 275"/>
                    <a:gd name="T108" fmla="*/ 278 w 330"/>
                    <a:gd name="T109" fmla="*/ 3 h 275"/>
                    <a:gd name="T110" fmla="*/ 285 w 330"/>
                    <a:gd name="T111" fmla="*/ 4 h 275"/>
                    <a:gd name="T112" fmla="*/ 291 w 330"/>
                    <a:gd name="T113" fmla="*/ 5 h 275"/>
                    <a:gd name="T114" fmla="*/ 298 w 330"/>
                    <a:gd name="T115" fmla="*/ 6 h 275"/>
                    <a:gd name="T116" fmla="*/ 304 w 330"/>
                    <a:gd name="T117" fmla="*/ 8 h 275"/>
                    <a:gd name="T118" fmla="*/ 311 w 330"/>
                    <a:gd name="T119" fmla="*/ 10 h 275"/>
                    <a:gd name="T120" fmla="*/ 317 w 330"/>
                    <a:gd name="T121" fmla="*/ 12 h 275"/>
                    <a:gd name="T122" fmla="*/ 323 w 330"/>
                    <a:gd name="T123" fmla="*/ 14 h 275"/>
                    <a:gd name="T124" fmla="*/ 329 w 330"/>
                    <a:gd name="T125" fmla="*/ 16 h 2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30"/>
                    <a:gd name="T190" fmla="*/ 0 h 275"/>
                    <a:gd name="T191" fmla="*/ 330 w 330"/>
                    <a:gd name="T192" fmla="*/ 275 h 27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30" h="275">
                      <a:moveTo>
                        <a:pt x="2" y="274"/>
                      </a:moveTo>
                      <a:lnTo>
                        <a:pt x="0" y="256"/>
                      </a:lnTo>
                      <a:lnTo>
                        <a:pt x="0" y="247"/>
                      </a:lnTo>
                      <a:lnTo>
                        <a:pt x="0" y="238"/>
                      </a:lnTo>
                      <a:lnTo>
                        <a:pt x="0" y="230"/>
                      </a:lnTo>
                      <a:lnTo>
                        <a:pt x="1" y="221"/>
                      </a:lnTo>
                      <a:lnTo>
                        <a:pt x="2" y="212"/>
                      </a:lnTo>
                      <a:lnTo>
                        <a:pt x="3" y="204"/>
                      </a:lnTo>
                      <a:lnTo>
                        <a:pt x="5" y="195"/>
                      </a:lnTo>
                      <a:lnTo>
                        <a:pt x="7" y="186"/>
                      </a:lnTo>
                      <a:lnTo>
                        <a:pt x="9" y="178"/>
                      </a:lnTo>
                      <a:lnTo>
                        <a:pt x="11" y="170"/>
                      </a:lnTo>
                      <a:lnTo>
                        <a:pt x="14" y="161"/>
                      </a:lnTo>
                      <a:lnTo>
                        <a:pt x="17" y="153"/>
                      </a:lnTo>
                      <a:lnTo>
                        <a:pt x="21" y="145"/>
                      </a:lnTo>
                      <a:lnTo>
                        <a:pt x="24" y="137"/>
                      </a:lnTo>
                      <a:lnTo>
                        <a:pt x="28" y="129"/>
                      </a:lnTo>
                      <a:lnTo>
                        <a:pt x="33" y="122"/>
                      </a:lnTo>
                      <a:lnTo>
                        <a:pt x="37" y="114"/>
                      </a:lnTo>
                      <a:lnTo>
                        <a:pt x="42" y="106"/>
                      </a:lnTo>
                      <a:lnTo>
                        <a:pt x="47" y="99"/>
                      </a:lnTo>
                      <a:lnTo>
                        <a:pt x="52" y="92"/>
                      </a:lnTo>
                      <a:lnTo>
                        <a:pt x="58" y="85"/>
                      </a:lnTo>
                      <a:lnTo>
                        <a:pt x="64" y="79"/>
                      </a:lnTo>
                      <a:lnTo>
                        <a:pt x="70" y="72"/>
                      </a:lnTo>
                      <a:lnTo>
                        <a:pt x="77" y="66"/>
                      </a:lnTo>
                      <a:lnTo>
                        <a:pt x="83" y="60"/>
                      </a:lnTo>
                      <a:lnTo>
                        <a:pt x="91" y="54"/>
                      </a:lnTo>
                      <a:lnTo>
                        <a:pt x="98" y="48"/>
                      </a:lnTo>
                      <a:lnTo>
                        <a:pt x="105" y="43"/>
                      </a:lnTo>
                      <a:lnTo>
                        <a:pt x="113" y="38"/>
                      </a:lnTo>
                      <a:lnTo>
                        <a:pt x="121" y="33"/>
                      </a:lnTo>
                      <a:lnTo>
                        <a:pt x="134" y="26"/>
                      </a:lnTo>
                      <a:lnTo>
                        <a:pt x="140" y="23"/>
                      </a:lnTo>
                      <a:lnTo>
                        <a:pt x="146" y="20"/>
                      </a:lnTo>
                      <a:lnTo>
                        <a:pt x="153" y="18"/>
                      </a:lnTo>
                      <a:lnTo>
                        <a:pt x="159" y="15"/>
                      </a:lnTo>
                      <a:lnTo>
                        <a:pt x="166" y="13"/>
                      </a:lnTo>
                      <a:lnTo>
                        <a:pt x="172" y="11"/>
                      </a:lnTo>
                      <a:lnTo>
                        <a:pt x="179" y="9"/>
                      </a:lnTo>
                      <a:lnTo>
                        <a:pt x="185" y="7"/>
                      </a:lnTo>
                      <a:lnTo>
                        <a:pt x="192" y="6"/>
                      </a:lnTo>
                      <a:lnTo>
                        <a:pt x="199" y="4"/>
                      </a:lnTo>
                      <a:lnTo>
                        <a:pt x="205" y="3"/>
                      </a:lnTo>
                      <a:lnTo>
                        <a:pt x="212" y="2"/>
                      </a:lnTo>
                      <a:lnTo>
                        <a:pt x="219" y="2"/>
                      </a:lnTo>
                      <a:lnTo>
                        <a:pt x="225" y="1"/>
                      </a:lnTo>
                      <a:lnTo>
                        <a:pt x="232" y="0"/>
                      </a:lnTo>
                      <a:lnTo>
                        <a:pt x="239" y="0"/>
                      </a:lnTo>
                      <a:lnTo>
                        <a:pt x="245" y="0"/>
                      </a:lnTo>
                      <a:lnTo>
                        <a:pt x="252" y="0"/>
                      </a:lnTo>
                      <a:lnTo>
                        <a:pt x="259" y="1"/>
                      </a:lnTo>
                      <a:lnTo>
                        <a:pt x="265" y="1"/>
                      </a:lnTo>
                      <a:lnTo>
                        <a:pt x="272" y="2"/>
                      </a:lnTo>
                      <a:lnTo>
                        <a:pt x="278" y="3"/>
                      </a:lnTo>
                      <a:lnTo>
                        <a:pt x="285" y="4"/>
                      </a:lnTo>
                      <a:lnTo>
                        <a:pt x="291" y="5"/>
                      </a:lnTo>
                      <a:lnTo>
                        <a:pt x="298" y="6"/>
                      </a:lnTo>
                      <a:lnTo>
                        <a:pt x="304" y="8"/>
                      </a:lnTo>
                      <a:lnTo>
                        <a:pt x="311" y="10"/>
                      </a:lnTo>
                      <a:lnTo>
                        <a:pt x="317" y="12"/>
                      </a:lnTo>
                      <a:lnTo>
                        <a:pt x="323" y="14"/>
                      </a:lnTo>
                      <a:lnTo>
                        <a:pt x="329" y="16"/>
                      </a:lnTo>
                    </a:path>
                  </a:pathLst>
                </a:custGeom>
                <a:noFill/>
                <a:ln w="203200" cap="flat" cmpd="sng">
                  <a:solidFill>
                    <a:srgbClr val="AAAAAA"/>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6" name="Freeform 7"/>
                <p:cNvSpPr>
                  <a:spLocks/>
                </p:cNvSpPr>
                <p:nvPr/>
              </p:nvSpPr>
              <p:spPr bwMode="auto">
                <a:xfrm>
                  <a:off x="1995" y="1696"/>
                  <a:ext cx="185" cy="400"/>
                </a:xfrm>
                <a:custGeom>
                  <a:avLst/>
                  <a:gdLst>
                    <a:gd name="T0" fmla="*/ 63 w 185"/>
                    <a:gd name="T1" fmla="*/ 399 h 400"/>
                    <a:gd name="T2" fmla="*/ 51 w 185"/>
                    <a:gd name="T3" fmla="*/ 385 h 400"/>
                    <a:gd name="T4" fmla="*/ 46 w 185"/>
                    <a:gd name="T5" fmla="*/ 378 h 400"/>
                    <a:gd name="T6" fmla="*/ 41 w 185"/>
                    <a:gd name="T7" fmla="*/ 371 h 400"/>
                    <a:gd name="T8" fmla="*/ 36 w 185"/>
                    <a:gd name="T9" fmla="*/ 363 h 400"/>
                    <a:gd name="T10" fmla="*/ 32 w 185"/>
                    <a:gd name="T11" fmla="*/ 356 h 400"/>
                    <a:gd name="T12" fmla="*/ 28 w 185"/>
                    <a:gd name="T13" fmla="*/ 348 h 400"/>
                    <a:gd name="T14" fmla="*/ 24 w 185"/>
                    <a:gd name="T15" fmla="*/ 340 h 400"/>
                    <a:gd name="T16" fmla="*/ 20 w 185"/>
                    <a:gd name="T17" fmla="*/ 332 h 400"/>
                    <a:gd name="T18" fmla="*/ 17 w 185"/>
                    <a:gd name="T19" fmla="*/ 324 h 400"/>
                    <a:gd name="T20" fmla="*/ 14 w 185"/>
                    <a:gd name="T21" fmla="*/ 316 h 400"/>
                    <a:gd name="T22" fmla="*/ 11 w 185"/>
                    <a:gd name="T23" fmla="*/ 308 h 400"/>
                    <a:gd name="T24" fmla="*/ 9 w 185"/>
                    <a:gd name="T25" fmla="*/ 299 h 400"/>
                    <a:gd name="T26" fmla="*/ 6 w 185"/>
                    <a:gd name="T27" fmla="*/ 291 h 400"/>
                    <a:gd name="T28" fmla="*/ 5 w 185"/>
                    <a:gd name="T29" fmla="*/ 282 h 400"/>
                    <a:gd name="T30" fmla="*/ 3 w 185"/>
                    <a:gd name="T31" fmla="*/ 274 h 400"/>
                    <a:gd name="T32" fmla="*/ 2 w 185"/>
                    <a:gd name="T33" fmla="*/ 265 h 400"/>
                    <a:gd name="T34" fmla="*/ 1 w 185"/>
                    <a:gd name="T35" fmla="*/ 256 h 400"/>
                    <a:gd name="T36" fmla="*/ 0 w 185"/>
                    <a:gd name="T37" fmla="*/ 247 h 400"/>
                    <a:gd name="T38" fmla="*/ 0 w 185"/>
                    <a:gd name="T39" fmla="*/ 238 h 400"/>
                    <a:gd name="T40" fmla="*/ 0 w 185"/>
                    <a:gd name="T41" fmla="*/ 229 h 400"/>
                    <a:gd name="T42" fmla="*/ 0 w 185"/>
                    <a:gd name="T43" fmla="*/ 220 h 400"/>
                    <a:gd name="T44" fmla="*/ 1 w 185"/>
                    <a:gd name="T45" fmla="*/ 212 h 400"/>
                    <a:gd name="T46" fmla="*/ 2 w 185"/>
                    <a:gd name="T47" fmla="*/ 203 h 400"/>
                    <a:gd name="T48" fmla="*/ 3 w 185"/>
                    <a:gd name="T49" fmla="*/ 194 h 400"/>
                    <a:gd name="T50" fmla="*/ 5 w 185"/>
                    <a:gd name="T51" fmla="*/ 185 h 400"/>
                    <a:gd name="T52" fmla="*/ 7 w 185"/>
                    <a:gd name="T53" fmla="*/ 176 h 400"/>
                    <a:gd name="T54" fmla="*/ 10 w 185"/>
                    <a:gd name="T55" fmla="*/ 167 h 400"/>
                    <a:gd name="T56" fmla="*/ 12 w 185"/>
                    <a:gd name="T57" fmla="*/ 158 h 400"/>
                    <a:gd name="T58" fmla="*/ 15 w 185"/>
                    <a:gd name="T59" fmla="*/ 150 h 400"/>
                    <a:gd name="T60" fmla="*/ 19 w 185"/>
                    <a:gd name="T61" fmla="*/ 141 h 400"/>
                    <a:gd name="T62" fmla="*/ 23 w 185"/>
                    <a:gd name="T63" fmla="*/ 133 h 400"/>
                    <a:gd name="T64" fmla="*/ 29 w 185"/>
                    <a:gd name="T65" fmla="*/ 120 h 400"/>
                    <a:gd name="T66" fmla="*/ 33 w 185"/>
                    <a:gd name="T67" fmla="*/ 114 h 400"/>
                    <a:gd name="T68" fmla="*/ 36 w 185"/>
                    <a:gd name="T69" fmla="*/ 108 h 400"/>
                    <a:gd name="T70" fmla="*/ 40 w 185"/>
                    <a:gd name="T71" fmla="*/ 102 h 400"/>
                    <a:gd name="T72" fmla="*/ 44 w 185"/>
                    <a:gd name="T73" fmla="*/ 96 h 400"/>
                    <a:gd name="T74" fmla="*/ 48 w 185"/>
                    <a:gd name="T75" fmla="*/ 90 h 400"/>
                    <a:gd name="T76" fmla="*/ 52 w 185"/>
                    <a:gd name="T77" fmla="*/ 85 h 400"/>
                    <a:gd name="T78" fmla="*/ 56 w 185"/>
                    <a:gd name="T79" fmla="*/ 80 h 400"/>
                    <a:gd name="T80" fmla="*/ 61 w 185"/>
                    <a:gd name="T81" fmla="*/ 74 h 400"/>
                    <a:gd name="T82" fmla="*/ 65 w 185"/>
                    <a:gd name="T83" fmla="*/ 70 h 400"/>
                    <a:gd name="T84" fmla="*/ 70 w 185"/>
                    <a:gd name="T85" fmla="*/ 64 h 400"/>
                    <a:gd name="T86" fmla="*/ 75 w 185"/>
                    <a:gd name="T87" fmla="*/ 60 h 400"/>
                    <a:gd name="T88" fmla="*/ 79 w 185"/>
                    <a:gd name="T89" fmla="*/ 55 h 400"/>
                    <a:gd name="T90" fmla="*/ 84 w 185"/>
                    <a:gd name="T91" fmla="*/ 51 h 400"/>
                    <a:gd name="T92" fmla="*/ 89 w 185"/>
                    <a:gd name="T93" fmla="*/ 46 h 400"/>
                    <a:gd name="T94" fmla="*/ 95 w 185"/>
                    <a:gd name="T95" fmla="*/ 42 h 400"/>
                    <a:gd name="T96" fmla="*/ 100 w 185"/>
                    <a:gd name="T97" fmla="*/ 38 h 400"/>
                    <a:gd name="T98" fmla="*/ 105 w 185"/>
                    <a:gd name="T99" fmla="*/ 34 h 400"/>
                    <a:gd name="T100" fmla="*/ 111 w 185"/>
                    <a:gd name="T101" fmla="*/ 31 h 400"/>
                    <a:gd name="T102" fmla="*/ 117 w 185"/>
                    <a:gd name="T103" fmla="*/ 27 h 400"/>
                    <a:gd name="T104" fmla="*/ 123 w 185"/>
                    <a:gd name="T105" fmla="*/ 24 h 400"/>
                    <a:gd name="T106" fmla="*/ 128 w 185"/>
                    <a:gd name="T107" fmla="*/ 21 h 400"/>
                    <a:gd name="T108" fmla="*/ 134 w 185"/>
                    <a:gd name="T109" fmla="*/ 18 h 400"/>
                    <a:gd name="T110" fmla="*/ 140 w 185"/>
                    <a:gd name="T111" fmla="*/ 15 h 400"/>
                    <a:gd name="T112" fmla="*/ 146 w 185"/>
                    <a:gd name="T113" fmla="*/ 12 h 400"/>
                    <a:gd name="T114" fmla="*/ 152 w 185"/>
                    <a:gd name="T115" fmla="*/ 10 h 400"/>
                    <a:gd name="T116" fmla="*/ 158 w 185"/>
                    <a:gd name="T117" fmla="*/ 7 h 400"/>
                    <a:gd name="T118" fmla="*/ 165 w 185"/>
                    <a:gd name="T119" fmla="*/ 5 h 400"/>
                    <a:gd name="T120" fmla="*/ 171 w 185"/>
                    <a:gd name="T121" fmla="*/ 3 h 400"/>
                    <a:gd name="T122" fmla="*/ 177 w 185"/>
                    <a:gd name="T123" fmla="*/ 1 h 400"/>
                    <a:gd name="T124" fmla="*/ 184 w 185"/>
                    <a:gd name="T125" fmla="*/ 0 h 4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5"/>
                    <a:gd name="T190" fmla="*/ 0 h 400"/>
                    <a:gd name="T191" fmla="*/ 185 w 185"/>
                    <a:gd name="T192" fmla="*/ 400 h 40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5" h="400">
                      <a:moveTo>
                        <a:pt x="63" y="399"/>
                      </a:moveTo>
                      <a:lnTo>
                        <a:pt x="51" y="385"/>
                      </a:lnTo>
                      <a:lnTo>
                        <a:pt x="46" y="378"/>
                      </a:lnTo>
                      <a:lnTo>
                        <a:pt x="41" y="371"/>
                      </a:lnTo>
                      <a:lnTo>
                        <a:pt x="36" y="363"/>
                      </a:lnTo>
                      <a:lnTo>
                        <a:pt x="32" y="356"/>
                      </a:lnTo>
                      <a:lnTo>
                        <a:pt x="28" y="348"/>
                      </a:lnTo>
                      <a:lnTo>
                        <a:pt x="24" y="340"/>
                      </a:lnTo>
                      <a:lnTo>
                        <a:pt x="20" y="332"/>
                      </a:lnTo>
                      <a:lnTo>
                        <a:pt x="17" y="324"/>
                      </a:lnTo>
                      <a:lnTo>
                        <a:pt x="14" y="316"/>
                      </a:lnTo>
                      <a:lnTo>
                        <a:pt x="11" y="308"/>
                      </a:lnTo>
                      <a:lnTo>
                        <a:pt x="9" y="299"/>
                      </a:lnTo>
                      <a:lnTo>
                        <a:pt x="6" y="291"/>
                      </a:lnTo>
                      <a:lnTo>
                        <a:pt x="5" y="282"/>
                      </a:lnTo>
                      <a:lnTo>
                        <a:pt x="3" y="274"/>
                      </a:lnTo>
                      <a:lnTo>
                        <a:pt x="2" y="265"/>
                      </a:lnTo>
                      <a:lnTo>
                        <a:pt x="1" y="256"/>
                      </a:lnTo>
                      <a:lnTo>
                        <a:pt x="0" y="247"/>
                      </a:lnTo>
                      <a:lnTo>
                        <a:pt x="0" y="238"/>
                      </a:lnTo>
                      <a:lnTo>
                        <a:pt x="0" y="229"/>
                      </a:lnTo>
                      <a:lnTo>
                        <a:pt x="0" y="220"/>
                      </a:lnTo>
                      <a:lnTo>
                        <a:pt x="1" y="212"/>
                      </a:lnTo>
                      <a:lnTo>
                        <a:pt x="2" y="203"/>
                      </a:lnTo>
                      <a:lnTo>
                        <a:pt x="3" y="194"/>
                      </a:lnTo>
                      <a:lnTo>
                        <a:pt x="5" y="185"/>
                      </a:lnTo>
                      <a:lnTo>
                        <a:pt x="7" y="176"/>
                      </a:lnTo>
                      <a:lnTo>
                        <a:pt x="10" y="167"/>
                      </a:lnTo>
                      <a:lnTo>
                        <a:pt x="12" y="158"/>
                      </a:lnTo>
                      <a:lnTo>
                        <a:pt x="15" y="150"/>
                      </a:lnTo>
                      <a:lnTo>
                        <a:pt x="19" y="141"/>
                      </a:lnTo>
                      <a:lnTo>
                        <a:pt x="23" y="133"/>
                      </a:lnTo>
                      <a:lnTo>
                        <a:pt x="29" y="120"/>
                      </a:lnTo>
                      <a:lnTo>
                        <a:pt x="33" y="114"/>
                      </a:lnTo>
                      <a:lnTo>
                        <a:pt x="36" y="108"/>
                      </a:lnTo>
                      <a:lnTo>
                        <a:pt x="40" y="102"/>
                      </a:lnTo>
                      <a:lnTo>
                        <a:pt x="44" y="96"/>
                      </a:lnTo>
                      <a:lnTo>
                        <a:pt x="48" y="90"/>
                      </a:lnTo>
                      <a:lnTo>
                        <a:pt x="52" y="85"/>
                      </a:lnTo>
                      <a:lnTo>
                        <a:pt x="56" y="80"/>
                      </a:lnTo>
                      <a:lnTo>
                        <a:pt x="61" y="74"/>
                      </a:lnTo>
                      <a:lnTo>
                        <a:pt x="65" y="70"/>
                      </a:lnTo>
                      <a:lnTo>
                        <a:pt x="70" y="64"/>
                      </a:lnTo>
                      <a:lnTo>
                        <a:pt x="75" y="60"/>
                      </a:lnTo>
                      <a:lnTo>
                        <a:pt x="79" y="55"/>
                      </a:lnTo>
                      <a:lnTo>
                        <a:pt x="84" y="51"/>
                      </a:lnTo>
                      <a:lnTo>
                        <a:pt x="89" y="46"/>
                      </a:lnTo>
                      <a:lnTo>
                        <a:pt x="95" y="42"/>
                      </a:lnTo>
                      <a:lnTo>
                        <a:pt x="100" y="38"/>
                      </a:lnTo>
                      <a:lnTo>
                        <a:pt x="105" y="34"/>
                      </a:lnTo>
                      <a:lnTo>
                        <a:pt x="111" y="31"/>
                      </a:lnTo>
                      <a:lnTo>
                        <a:pt x="117" y="27"/>
                      </a:lnTo>
                      <a:lnTo>
                        <a:pt x="123" y="24"/>
                      </a:lnTo>
                      <a:lnTo>
                        <a:pt x="128" y="21"/>
                      </a:lnTo>
                      <a:lnTo>
                        <a:pt x="134" y="18"/>
                      </a:lnTo>
                      <a:lnTo>
                        <a:pt x="140" y="15"/>
                      </a:lnTo>
                      <a:lnTo>
                        <a:pt x="146" y="12"/>
                      </a:lnTo>
                      <a:lnTo>
                        <a:pt x="152" y="10"/>
                      </a:lnTo>
                      <a:lnTo>
                        <a:pt x="158" y="7"/>
                      </a:lnTo>
                      <a:lnTo>
                        <a:pt x="165" y="5"/>
                      </a:lnTo>
                      <a:lnTo>
                        <a:pt x="171" y="3"/>
                      </a:lnTo>
                      <a:lnTo>
                        <a:pt x="177" y="1"/>
                      </a:lnTo>
                      <a:lnTo>
                        <a:pt x="184" y="0"/>
                      </a:lnTo>
                    </a:path>
                  </a:pathLst>
                </a:custGeom>
                <a:noFill/>
                <a:ln w="203200" cap="flat" cmpd="sng">
                  <a:solidFill>
                    <a:srgbClr val="AAAAAA"/>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24600" name="Group 8"/>
              <p:cNvGrpSpPr>
                <a:grpSpLocks/>
              </p:cNvGrpSpPr>
              <p:nvPr/>
            </p:nvGrpSpPr>
            <p:grpSpPr bwMode="auto">
              <a:xfrm>
                <a:off x="2734" y="1364"/>
                <a:ext cx="817" cy="732"/>
                <a:chOff x="2734" y="1364"/>
                <a:chExt cx="817" cy="732"/>
              </a:xfrm>
            </p:grpSpPr>
            <p:sp>
              <p:nvSpPr>
                <p:cNvPr id="24601" name="Freeform 9"/>
                <p:cNvSpPr>
                  <a:spLocks/>
                </p:cNvSpPr>
                <p:nvPr/>
              </p:nvSpPr>
              <p:spPr bwMode="auto">
                <a:xfrm>
                  <a:off x="2734" y="1364"/>
                  <a:ext cx="407" cy="170"/>
                </a:xfrm>
                <a:custGeom>
                  <a:avLst/>
                  <a:gdLst>
                    <a:gd name="T0" fmla="*/ 406 w 407"/>
                    <a:gd name="T1" fmla="*/ 169 h 170"/>
                    <a:gd name="T2" fmla="*/ 399 w 407"/>
                    <a:gd name="T3" fmla="*/ 152 h 170"/>
                    <a:gd name="T4" fmla="*/ 396 w 407"/>
                    <a:gd name="T5" fmla="*/ 144 h 170"/>
                    <a:gd name="T6" fmla="*/ 392 w 407"/>
                    <a:gd name="T7" fmla="*/ 136 h 170"/>
                    <a:gd name="T8" fmla="*/ 388 w 407"/>
                    <a:gd name="T9" fmla="*/ 128 h 170"/>
                    <a:gd name="T10" fmla="*/ 384 w 407"/>
                    <a:gd name="T11" fmla="*/ 121 h 170"/>
                    <a:gd name="T12" fmla="*/ 379 w 407"/>
                    <a:gd name="T13" fmla="*/ 113 h 170"/>
                    <a:gd name="T14" fmla="*/ 374 w 407"/>
                    <a:gd name="T15" fmla="*/ 106 h 170"/>
                    <a:gd name="T16" fmla="*/ 370 w 407"/>
                    <a:gd name="T17" fmla="*/ 99 h 170"/>
                    <a:gd name="T18" fmla="*/ 364 w 407"/>
                    <a:gd name="T19" fmla="*/ 92 h 170"/>
                    <a:gd name="T20" fmla="*/ 358 w 407"/>
                    <a:gd name="T21" fmla="*/ 85 h 170"/>
                    <a:gd name="T22" fmla="*/ 353 w 407"/>
                    <a:gd name="T23" fmla="*/ 78 h 170"/>
                    <a:gd name="T24" fmla="*/ 347 w 407"/>
                    <a:gd name="T25" fmla="*/ 72 h 170"/>
                    <a:gd name="T26" fmla="*/ 340 w 407"/>
                    <a:gd name="T27" fmla="*/ 66 h 170"/>
                    <a:gd name="T28" fmla="*/ 334 w 407"/>
                    <a:gd name="T29" fmla="*/ 60 h 170"/>
                    <a:gd name="T30" fmla="*/ 327 w 407"/>
                    <a:gd name="T31" fmla="*/ 54 h 170"/>
                    <a:gd name="T32" fmla="*/ 320 w 407"/>
                    <a:gd name="T33" fmla="*/ 49 h 170"/>
                    <a:gd name="T34" fmla="*/ 313 w 407"/>
                    <a:gd name="T35" fmla="*/ 44 h 170"/>
                    <a:gd name="T36" fmla="*/ 306 w 407"/>
                    <a:gd name="T37" fmla="*/ 39 h 170"/>
                    <a:gd name="T38" fmla="*/ 298 w 407"/>
                    <a:gd name="T39" fmla="*/ 34 h 170"/>
                    <a:gd name="T40" fmla="*/ 290 w 407"/>
                    <a:gd name="T41" fmla="*/ 30 h 170"/>
                    <a:gd name="T42" fmla="*/ 283 w 407"/>
                    <a:gd name="T43" fmla="*/ 26 h 170"/>
                    <a:gd name="T44" fmla="*/ 274 w 407"/>
                    <a:gd name="T45" fmla="*/ 22 h 170"/>
                    <a:gd name="T46" fmla="*/ 266 w 407"/>
                    <a:gd name="T47" fmla="*/ 18 h 170"/>
                    <a:gd name="T48" fmla="*/ 258 w 407"/>
                    <a:gd name="T49" fmla="*/ 15 h 170"/>
                    <a:gd name="T50" fmla="*/ 249 w 407"/>
                    <a:gd name="T51" fmla="*/ 12 h 170"/>
                    <a:gd name="T52" fmla="*/ 241 w 407"/>
                    <a:gd name="T53" fmla="*/ 9 h 170"/>
                    <a:gd name="T54" fmla="*/ 232 w 407"/>
                    <a:gd name="T55" fmla="*/ 7 h 170"/>
                    <a:gd name="T56" fmla="*/ 223 w 407"/>
                    <a:gd name="T57" fmla="*/ 5 h 170"/>
                    <a:gd name="T58" fmla="*/ 214 w 407"/>
                    <a:gd name="T59" fmla="*/ 3 h 170"/>
                    <a:gd name="T60" fmla="*/ 204 w 407"/>
                    <a:gd name="T61" fmla="*/ 2 h 170"/>
                    <a:gd name="T62" fmla="*/ 195 w 407"/>
                    <a:gd name="T63" fmla="*/ 1 h 170"/>
                    <a:gd name="T64" fmla="*/ 181 w 407"/>
                    <a:gd name="T65" fmla="*/ 0 h 170"/>
                    <a:gd name="T66" fmla="*/ 174 w 407"/>
                    <a:gd name="T67" fmla="*/ 0 h 170"/>
                    <a:gd name="T68" fmla="*/ 167 w 407"/>
                    <a:gd name="T69" fmla="*/ 0 h 170"/>
                    <a:gd name="T70" fmla="*/ 160 w 407"/>
                    <a:gd name="T71" fmla="*/ 0 h 170"/>
                    <a:gd name="T72" fmla="*/ 153 w 407"/>
                    <a:gd name="T73" fmla="*/ 1 h 170"/>
                    <a:gd name="T74" fmla="*/ 146 w 407"/>
                    <a:gd name="T75" fmla="*/ 2 h 170"/>
                    <a:gd name="T76" fmla="*/ 140 w 407"/>
                    <a:gd name="T77" fmla="*/ 2 h 170"/>
                    <a:gd name="T78" fmla="*/ 133 w 407"/>
                    <a:gd name="T79" fmla="*/ 4 h 170"/>
                    <a:gd name="T80" fmla="*/ 126 w 407"/>
                    <a:gd name="T81" fmla="*/ 5 h 170"/>
                    <a:gd name="T82" fmla="*/ 119 w 407"/>
                    <a:gd name="T83" fmla="*/ 6 h 170"/>
                    <a:gd name="T84" fmla="*/ 113 w 407"/>
                    <a:gd name="T85" fmla="*/ 8 h 170"/>
                    <a:gd name="T86" fmla="*/ 106 w 407"/>
                    <a:gd name="T87" fmla="*/ 10 h 170"/>
                    <a:gd name="T88" fmla="*/ 100 w 407"/>
                    <a:gd name="T89" fmla="*/ 12 h 170"/>
                    <a:gd name="T90" fmla="*/ 94 w 407"/>
                    <a:gd name="T91" fmla="*/ 14 h 170"/>
                    <a:gd name="T92" fmla="*/ 87 w 407"/>
                    <a:gd name="T93" fmla="*/ 16 h 170"/>
                    <a:gd name="T94" fmla="*/ 81 w 407"/>
                    <a:gd name="T95" fmla="*/ 19 h 170"/>
                    <a:gd name="T96" fmla="*/ 75 w 407"/>
                    <a:gd name="T97" fmla="*/ 21 h 170"/>
                    <a:gd name="T98" fmla="*/ 69 w 407"/>
                    <a:gd name="T99" fmla="*/ 24 h 170"/>
                    <a:gd name="T100" fmla="*/ 63 w 407"/>
                    <a:gd name="T101" fmla="*/ 27 h 170"/>
                    <a:gd name="T102" fmla="*/ 57 w 407"/>
                    <a:gd name="T103" fmla="*/ 30 h 170"/>
                    <a:gd name="T104" fmla="*/ 51 w 407"/>
                    <a:gd name="T105" fmla="*/ 33 h 170"/>
                    <a:gd name="T106" fmla="*/ 46 w 407"/>
                    <a:gd name="T107" fmla="*/ 37 h 170"/>
                    <a:gd name="T108" fmla="*/ 40 w 407"/>
                    <a:gd name="T109" fmla="*/ 40 h 170"/>
                    <a:gd name="T110" fmla="*/ 34 w 407"/>
                    <a:gd name="T111" fmla="*/ 44 h 170"/>
                    <a:gd name="T112" fmla="*/ 29 w 407"/>
                    <a:gd name="T113" fmla="*/ 48 h 170"/>
                    <a:gd name="T114" fmla="*/ 24 w 407"/>
                    <a:gd name="T115" fmla="*/ 52 h 170"/>
                    <a:gd name="T116" fmla="*/ 19 w 407"/>
                    <a:gd name="T117" fmla="*/ 56 h 170"/>
                    <a:gd name="T118" fmla="*/ 14 w 407"/>
                    <a:gd name="T119" fmla="*/ 60 h 170"/>
                    <a:gd name="T120" fmla="*/ 9 w 407"/>
                    <a:gd name="T121" fmla="*/ 65 h 170"/>
                    <a:gd name="T122" fmla="*/ 4 w 407"/>
                    <a:gd name="T123" fmla="*/ 70 h 170"/>
                    <a:gd name="T124" fmla="*/ 0 w 407"/>
                    <a:gd name="T125" fmla="*/ 74 h 1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07"/>
                    <a:gd name="T190" fmla="*/ 0 h 170"/>
                    <a:gd name="T191" fmla="*/ 407 w 407"/>
                    <a:gd name="T192" fmla="*/ 170 h 1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07" h="170">
                      <a:moveTo>
                        <a:pt x="406" y="169"/>
                      </a:moveTo>
                      <a:lnTo>
                        <a:pt x="399" y="152"/>
                      </a:lnTo>
                      <a:lnTo>
                        <a:pt x="396" y="144"/>
                      </a:lnTo>
                      <a:lnTo>
                        <a:pt x="392" y="136"/>
                      </a:lnTo>
                      <a:lnTo>
                        <a:pt x="388" y="128"/>
                      </a:lnTo>
                      <a:lnTo>
                        <a:pt x="384" y="121"/>
                      </a:lnTo>
                      <a:lnTo>
                        <a:pt x="379" y="113"/>
                      </a:lnTo>
                      <a:lnTo>
                        <a:pt x="374" y="106"/>
                      </a:lnTo>
                      <a:lnTo>
                        <a:pt x="370" y="99"/>
                      </a:lnTo>
                      <a:lnTo>
                        <a:pt x="364" y="92"/>
                      </a:lnTo>
                      <a:lnTo>
                        <a:pt x="358" y="85"/>
                      </a:lnTo>
                      <a:lnTo>
                        <a:pt x="353" y="78"/>
                      </a:lnTo>
                      <a:lnTo>
                        <a:pt x="347" y="72"/>
                      </a:lnTo>
                      <a:lnTo>
                        <a:pt x="340" y="66"/>
                      </a:lnTo>
                      <a:lnTo>
                        <a:pt x="334" y="60"/>
                      </a:lnTo>
                      <a:lnTo>
                        <a:pt x="327" y="54"/>
                      </a:lnTo>
                      <a:lnTo>
                        <a:pt x="320" y="49"/>
                      </a:lnTo>
                      <a:lnTo>
                        <a:pt x="313" y="44"/>
                      </a:lnTo>
                      <a:lnTo>
                        <a:pt x="306" y="39"/>
                      </a:lnTo>
                      <a:lnTo>
                        <a:pt x="298" y="34"/>
                      </a:lnTo>
                      <a:lnTo>
                        <a:pt x="290" y="30"/>
                      </a:lnTo>
                      <a:lnTo>
                        <a:pt x="283" y="26"/>
                      </a:lnTo>
                      <a:lnTo>
                        <a:pt x="274" y="22"/>
                      </a:lnTo>
                      <a:lnTo>
                        <a:pt x="266" y="18"/>
                      </a:lnTo>
                      <a:lnTo>
                        <a:pt x="258" y="15"/>
                      </a:lnTo>
                      <a:lnTo>
                        <a:pt x="249" y="12"/>
                      </a:lnTo>
                      <a:lnTo>
                        <a:pt x="241" y="9"/>
                      </a:lnTo>
                      <a:lnTo>
                        <a:pt x="232" y="7"/>
                      </a:lnTo>
                      <a:lnTo>
                        <a:pt x="223" y="5"/>
                      </a:lnTo>
                      <a:lnTo>
                        <a:pt x="214" y="3"/>
                      </a:lnTo>
                      <a:lnTo>
                        <a:pt x="204" y="2"/>
                      </a:lnTo>
                      <a:lnTo>
                        <a:pt x="195" y="1"/>
                      </a:lnTo>
                      <a:lnTo>
                        <a:pt x="181" y="0"/>
                      </a:lnTo>
                      <a:lnTo>
                        <a:pt x="174" y="0"/>
                      </a:lnTo>
                      <a:lnTo>
                        <a:pt x="167" y="0"/>
                      </a:lnTo>
                      <a:lnTo>
                        <a:pt x="160" y="0"/>
                      </a:lnTo>
                      <a:lnTo>
                        <a:pt x="153" y="1"/>
                      </a:lnTo>
                      <a:lnTo>
                        <a:pt x="146" y="2"/>
                      </a:lnTo>
                      <a:lnTo>
                        <a:pt x="140" y="2"/>
                      </a:lnTo>
                      <a:lnTo>
                        <a:pt x="133" y="4"/>
                      </a:lnTo>
                      <a:lnTo>
                        <a:pt x="126" y="5"/>
                      </a:lnTo>
                      <a:lnTo>
                        <a:pt x="119" y="6"/>
                      </a:lnTo>
                      <a:lnTo>
                        <a:pt x="113" y="8"/>
                      </a:lnTo>
                      <a:lnTo>
                        <a:pt x="106" y="10"/>
                      </a:lnTo>
                      <a:lnTo>
                        <a:pt x="100" y="12"/>
                      </a:lnTo>
                      <a:lnTo>
                        <a:pt x="94" y="14"/>
                      </a:lnTo>
                      <a:lnTo>
                        <a:pt x="87" y="16"/>
                      </a:lnTo>
                      <a:lnTo>
                        <a:pt x="81" y="19"/>
                      </a:lnTo>
                      <a:lnTo>
                        <a:pt x="75" y="21"/>
                      </a:lnTo>
                      <a:lnTo>
                        <a:pt x="69" y="24"/>
                      </a:lnTo>
                      <a:lnTo>
                        <a:pt x="63" y="27"/>
                      </a:lnTo>
                      <a:lnTo>
                        <a:pt x="57" y="30"/>
                      </a:lnTo>
                      <a:lnTo>
                        <a:pt x="51" y="33"/>
                      </a:lnTo>
                      <a:lnTo>
                        <a:pt x="46" y="37"/>
                      </a:lnTo>
                      <a:lnTo>
                        <a:pt x="40" y="40"/>
                      </a:lnTo>
                      <a:lnTo>
                        <a:pt x="34" y="44"/>
                      </a:lnTo>
                      <a:lnTo>
                        <a:pt x="29" y="48"/>
                      </a:lnTo>
                      <a:lnTo>
                        <a:pt x="24" y="52"/>
                      </a:lnTo>
                      <a:lnTo>
                        <a:pt x="19" y="56"/>
                      </a:lnTo>
                      <a:lnTo>
                        <a:pt x="14" y="60"/>
                      </a:lnTo>
                      <a:lnTo>
                        <a:pt x="9" y="65"/>
                      </a:lnTo>
                      <a:lnTo>
                        <a:pt x="4" y="70"/>
                      </a:lnTo>
                      <a:lnTo>
                        <a:pt x="0" y="74"/>
                      </a:lnTo>
                    </a:path>
                  </a:pathLst>
                </a:custGeom>
                <a:noFill/>
                <a:ln w="203200" cap="flat" cmpd="sng">
                  <a:solidFill>
                    <a:srgbClr val="AAAAAA"/>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2" name="Freeform 10"/>
                <p:cNvSpPr>
                  <a:spLocks/>
                </p:cNvSpPr>
                <p:nvPr/>
              </p:nvSpPr>
              <p:spPr bwMode="auto">
                <a:xfrm>
                  <a:off x="3085" y="1474"/>
                  <a:ext cx="330" cy="275"/>
                </a:xfrm>
                <a:custGeom>
                  <a:avLst/>
                  <a:gdLst>
                    <a:gd name="T0" fmla="*/ 328 w 330"/>
                    <a:gd name="T1" fmla="*/ 274 h 275"/>
                    <a:gd name="T2" fmla="*/ 329 w 330"/>
                    <a:gd name="T3" fmla="*/ 256 h 275"/>
                    <a:gd name="T4" fmla="*/ 329 w 330"/>
                    <a:gd name="T5" fmla="*/ 248 h 275"/>
                    <a:gd name="T6" fmla="*/ 329 w 330"/>
                    <a:gd name="T7" fmla="*/ 239 h 275"/>
                    <a:gd name="T8" fmla="*/ 329 w 330"/>
                    <a:gd name="T9" fmla="*/ 230 h 275"/>
                    <a:gd name="T10" fmla="*/ 329 w 330"/>
                    <a:gd name="T11" fmla="*/ 221 h 275"/>
                    <a:gd name="T12" fmla="*/ 327 w 330"/>
                    <a:gd name="T13" fmla="*/ 213 h 275"/>
                    <a:gd name="T14" fmla="*/ 326 w 330"/>
                    <a:gd name="T15" fmla="*/ 204 h 275"/>
                    <a:gd name="T16" fmla="*/ 325 w 330"/>
                    <a:gd name="T17" fmla="*/ 195 h 275"/>
                    <a:gd name="T18" fmla="*/ 323 w 330"/>
                    <a:gd name="T19" fmla="*/ 187 h 275"/>
                    <a:gd name="T20" fmla="*/ 321 w 330"/>
                    <a:gd name="T21" fmla="*/ 178 h 275"/>
                    <a:gd name="T22" fmla="*/ 318 w 330"/>
                    <a:gd name="T23" fmla="*/ 170 h 275"/>
                    <a:gd name="T24" fmla="*/ 315 w 330"/>
                    <a:gd name="T25" fmla="*/ 162 h 275"/>
                    <a:gd name="T26" fmla="*/ 312 w 330"/>
                    <a:gd name="T27" fmla="*/ 154 h 275"/>
                    <a:gd name="T28" fmla="*/ 309 w 330"/>
                    <a:gd name="T29" fmla="*/ 145 h 275"/>
                    <a:gd name="T30" fmla="*/ 305 w 330"/>
                    <a:gd name="T31" fmla="*/ 138 h 275"/>
                    <a:gd name="T32" fmla="*/ 301 w 330"/>
                    <a:gd name="T33" fmla="*/ 130 h 275"/>
                    <a:gd name="T34" fmla="*/ 297 w 330"/>
                    <a:gd name="T35" fmla="*/ 122 h 275"/>
                    <a:gd name="T36" fmla="*/ 292 w 330"/>
                    <a:gd name="T37" fmla="*/ 114 h 275"/>
                    <a:gd name="T38" fmla="*/ 287 w 330"/>
                    <a:gd name="T39" fmla="*/ 107 h 275"/>
                    <a:gd name="T40" fmla="*/ 282 w 330"/>
                    <a:gd name="T41" fmla="*/ 100 h 275"/>
                    <a:gd name="T42" fmla="*/ 277 w 330"/>
                    <a:gd name="T43" fmla="*/ 93 h 275"/>
                    <a:gd name="T44" fmla="*/ 271 w 330"/>
                    <a:gd name="T45" fmla="*/ 86 h 275"/>
                    <a:gd name="T46" fmla="*/ 265 w 330"/>
                    <a:gd name="T47" fmla="*/ 79 h 275"/>
                    <a:gd name="T48" fmla="*/ 259 w 330"/>
                    <a:gd name="T49" fmla="*/ 72 h 275"/>
                    <a:gd name="T50" fmla="*/ 253 w 330"/>
                    <a:gd name="T51" fmla="*/ 66 h 275"/>
                    <a:gd name="T52" fmla="*/ 246 w 330"/>
                    <a:gd name="T53" fmla="*/ 60 h 275"/>
                    <a:gd name="T54" fmla="*/ 239 w 330"/>
                    <a:gd name="T55" fmla="*/ 54 h 275"/>
                    <a:gd name="T56" fmla="*/ 231 w 330"/>
                    <a:gd name="T57" fmla="*/ 49 h 275"/>
                    <a:gd name="T58" fmla="*/ 224 w 330"/>
                    <a:gd name="T59" fmla="*/ 43 h 275"/>
                    <a:gd name="T60" fmla="*/ 216 w 330"/>
                    <a:gd name="T61" fmla="*/ 38 h 275"/>
                    <a:gd name="T62" fmla="*/ 208 w 330"/>
                    <a:gd name="T63" fmla="*/ 34 h 275"/>
                    <a:gd name="T64" fmla="*/ 195 w 330"/>
                    <a:gd name="T65" fmla="*/ 26 h 275"/>
                    <a:gd name="T66" fmla="*/ 189 w 330"/>
                    <a:gd name="T67" fmla="*/ 24 h 275"/>
                    <a:gd name="T68" fmla="*/ 183 w 330"/>
                    <a:gd name="T69" fmla="*/ 21 h 275"/>
                    <a:gd name="T70" fmla="*/ 176 w 330"/>
                    <a:gd name="T71" fmla="*/ 18 h 275"/>
                    <a:gd name="T72" fmla="*/ 170 w 330"/>
                    <a:gd name="T73" fmla="*/ 16 h 275"/>
                    <a:gd name="T74" fmla="*/ 163 w 330"/>
                    <a:gd name="T75" fmla="*/ 13 h 275"/>
                    <a:gd name="T76" fmla="*/ 157 w 330"/>
                    <a:gd name="T77" fmla="*/ 11 h 275"/>
                    <a:gd name="T78" fmla="*/ 150 w 330"/>
                    <a:gd name="T79" fmla="*/ 9 h 275"/>
                    <a:gd name="T80" fmla="*/ 144 w 330"/>
                    <a:gd name="T81" fmla="*/ 8 h 275"/>
                    <a:gd name="T82" fmla="*/ 137 w 330"/>
                    <a:gd name="T83" fmla="*/ 6 h 275"/>
                    <a:gd name="T84" fmla="*/ 131 w 330"/>
                    <a:gd name="T85" fmla="*/ 4 h 275"/>
                    <a:gd name="T86" fmla="*/ 124 w 330"/>
                    <a:gd name="T87" fmla="*/ 4 h 275"/>
                    <a:gd name="T88" fmla="*/ 117 w 330"/>
                    <a:gd name="T89" fmla="*/ 2 h 275"/>
                    <a:gd name="T90" fmla="*/ 111 w 330"/>
                    <a:gd name="T91" fmla="*/ 2 h 275"/>
                    <a:gd name="T92" fmla="*/ 104 w 330"/>
                    <a:gd name="T93" fmla="*/ 1 h 275"/>
                    <a:gd name="T94" fmla="*/ 97 w 330"/>
                    <a:gd name="T95" fmla="*/ 1 h 275"/>
                    <a:gd name="T96" fmla="*/ 91 w 330"/>
                    <a:gd name="T97" fmla="*/ 0 h 275"/>
                    <a:gd name="T98" fmla="*/ 84 w 330"/>
                    <a:gd name="T99" fmla="*/ 0 h 275"/>
                    <a:gd name="T100" fmla="*/ 77 w 330"/>
                    <a:gd name="T101" fmla="*/ 1 h 275"/>
                    <a:gd name="T102" fmla="*/ 71 w 330"/>
                    <a:gd name="T103" fmla="*/ 1 h 275"/>
                    <a:gd name="T104" fmla="*/ 64 w 330"/>
                    <a:gd name="T105" fmla="*/ 2 h 275"/>
                    <a:gd name="T106" fmla="*/ 57 w 330"/>
                    <a:gd name="T107" fmla="*/ 2 h 275"/>
                    <a:gd name="T108" fmla="*/ 51 w 330"/>
                    <a:gd name="T109" fmla="*/ 3 h 275"/>
                    <a:gd name="T110" fmla="*/ 44 w 330"/>
                    <a:gd name="T111" fmla="*/ 4 h 275"/>
                    <a:gd name="T112" fmla="*/ 38 w 330"/>
                    <a:gd name="T113" fmla="*/ 6 h 275"/>
                    <a:gd name="T114" fmla="*/ 31 w 330"/>
                    <a:gd name="T115" fmla="*/ 7 h 275"/>
                    <a:gd name="T116" fmla="*/ 25 w 330"/>
                    <a:gd name="T117" fmla="*/ 8 h 275"/>
                    <a:gd name="T118" fmla="*/ 18 w 330"/>
                    <a:gd name="T119" fmla="*/ 10 h 275"/>
                    <a:gd name="T120" fmla="*/ 12 w 330"/>
                    <a:gd name="T121" fmla="*/ 12 h 275"/>
                    <a:gd name="T122" fmla="*/ 6 w 330"/>
                    <a:gd name="T123" fmla="*/ 14 h 275"/>
                    <a:gd name="T124" fmla="*/ 0 w 330"/>
                    <a:gd name="T125" fmla="*/ 17 h 2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30"/>
                    <a:gd name="T190" fmla="*/ 0 h 275"/>
                    <a:gd name="T191" fmla="*/ 330 w 330"/>
                    <a:gd name="T192" fmla="*/ 275 h 27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30" h="275">
                      <a:moveTo>
                        <a:pt x="328" y="274"/>
                      </a:moveTo>
                      <a:lnTo>
                        <a:pt x="329" y="256"/>
                      </a:lnTo>
                      <a:lnTo>
                        <a:pt x="329" y="248"/>
                      </a:lnTo>
                      <a:lnTo>
                        <a:pt x="329" y="239"/>
                      </a:lnTo>
                      <a:lnTo>
                        <a:pt x="329" y="230"/>
                      </a:lnTo>
                      <a:lnTo>
                        <a:pt x="329" y="221"/>
                      </a:lnTo>
                      <a:lnTo>
                        <a:pt x="327" y="213"/>
                      </a:lnTo>
                      <a:lnTo>
                        <a:pt x="326" y="204"/>
                      </a:lnTo>
                      <a:lnTo>
                        <a:pt x="325" y="195"/>
                      </a:lnTo>
                      <a:lnTo>
                        <a:pt x="323" y="187"/>
                      </a:lnTo>
                      <a:lnTo>
                        <a:pt x="321" y="178"/>
                      </a:lnTo>
                      <a:lnTo>
                        <a:pt x="318" y="170"/>
                      </a:lnTo>
                      <a:lnTo>
                        <a:pt x="315" y="162"/>
                      </a:lnTo>
                      <a:lnTo>
                        <a:pt x="312" y="154"/>
                      </a:lnTo>
                      <a:lnTo>
                        <a:pt x="309" y="145"/>
                      </a:lnTo>
                      <a:lnTo>
                        <a:pt x="305" y="138"/>
                      </a:lnTo>
                      <a:lnTo>
                        <a:pt x="301" y="130"/>
                      </a:lnTo>
                      <a:lnTo>
                        <a:pt x="297" y="122"/>
                      </a:lnTo>
                      <a:lnTo>
                        <a:pt x="292" y="114"/>
                      </a:lnTo>
                      <a:lnTo>
                        <a:pt x="287" y="107"/>
                      </a:lnTo>
                      <a:lnTo>
                        <a:pt x="282" y="100"/>
                      </a:lnTo>
                      <a:lnTo>
                        <a:pt x="277" y="93"/>
                      </a:lnTo>
                      <a:lnTo>
                        <a:pt x="271" y="86"/>
                      </a:lnTo>
                      <a:lnTo>
                        <a:pt x="265" y="79"/>
                      </a:lnTo>
                      <a:lnTo>
                        <a:pt x="259" y="72"/>
                      </a:lnTo>
                      <a:lnTo>
                        <a:pt x="253" y="66"/>
                      </a:lnTo>
                      <a:lnTo>
                        <a:pt x="246" y="60"/>
                      </a:lnTo>
                      <a:lnTo>
                        <a:pt x="239" y="54"/>
                      </a:lnTo>
                      <a:lnTo>
                        <a:pt x="231" y="49"/>
                      </a:lnTo>
                      <a:lnTo>
                        <a:pt x="224" y="43"/>
                      </a:lnTo>
                      <a:lnTo>
                        <a:pt x="216" y="38"/>
                      </a:lnTo>
                      <a:lnTo>
                        <a:pt x="208" y="34"/>
                      </a:lnTo>
                      <a:lnTo>
                        <a:pt x="195" y="26"/>
                      </a:lnTo>
                      <a:lnTo>
                        <a:pt x="189" y="24"/>
                      </a:lnTo>
                      <a:lnTo>
                        <a:pt x="183" y="21"/>
                      </a:lnTo>
                      <a:lnTo>
                        <a:pt x="176" y="18"/>
                      </a:lnTo>
                      <a:lnTo>
                        <a:pt x="170" y="16"/>
                      </a:lnTo>
                      <a:lnTo>
                        <a:pt x="163" y="13"/>
                      </a:lnTo>
                      <a:lnTo>
                        <a:pt x="157" y="11"/>
                      </a:lnTo>
                      <a:lnTo>
                        <a:pt x="150" y="9"/>
                      </a:lnTo>
                      <a:lnTo>
                        <a:pt x="144" y="8"/>
                      </a:lnTo>
                      <a:lnTo>
                        <a:pt x="137" y="6"/>
                      </a:lnTo>
                      <a:lnTo>
                        <a:pt x="131" y="4"/>
                      </a:lnTo>
                      <a:lnTo>
                        <a:pt x="124" y="4"/>
                      </a:lnTo>
                      <a:lnTo>
                        <a:pt x="117" y="2"/>
                      </a:lnTo>
                      <a:lnTo>
                        <a:pt x="111" y="2"/>
                      </a:lnTo>
                      <a:lnTo>
                        <a:pt x="104" y="1"/>
                      </a:lnTo>
                      <a:lnTo>
                        <a:pt x="97" y="1"/>
                      </a:lnTo>
                      <a:lnTo>
                        <a:pt x="91" y="0"/>
                      </a:lnTo>
                      <a:lnTo>
                        <a:pt x="84" y="0"/>
                      </a:lnTo>
                      <a:lnTo>
                        <a:pt x="77" y="1"/>
                      </a:lnTo>
                      <a:lnTo>
                        <a:pt x="71" y="1"/>
                      </a:lnTo>
                      <a:lnTo>
                        <a:pt x="64" y="2"/>
                      </a:lnTo>
                      <a:lnTo>
                        <a:pt x="57" y="2"/>
                      </a:lnTo>
                      <a:lnTo>
                        <a:pt x="51" y="3"/>
                      </a:lnTo>
                      <a:lnTo>
                        <a:pt x="44" y="4"/>
                      </a:lnTo>
                      <a:lnTo>
                        <a:pt x="38" y="6"/>
                      </a:lnTo>
                      <a:lnTo>
                        <a:pt x="31" y="7"/>
                      </a:lnTo>
                      <a:lnTo>
                        <a:pt x="25" y="8"/>
                      </a:lnTo>
                      <a:lnTo>
                        <a:pt x="18" y="10"/>
                      </a:lnTo>
                      <a:lnTo>
                        <a:pt x="12" y="12"/>
                      </a:lnTo>
                      <a:lnTo>
                        <a:pt x="6" y="14"/>
                      </a:lnTo>
                      <a:lnTo>
                        <a:pt x="0" y="17"/>
                      </a:lnTo>
                    </a:path>
                  </a:pathLst>
                </a:custGeom>
                <a:noFill/>
                <a:ln w="203200" cap="flat" cmpd="sng">
                  <a:solidFill>
                    <a:srgbClr val="AAAAAA"/>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3" name="Freeform 11"/>
                <p:cNvSpPr>
                  <a:spLocks/>
                </p:cNvSpPr>
                <p:nvPr/>
              </p:nvSpPr>
              <p:spPr bwMode="auto">
                <a:xfrm>
                  <a:off x="3366" y="1696"/>
                  <a:ext cx="185" cy="400"/>
                </a:xfrm>
                <a:custGeom>
                  <a:avLst/>
                  <a:gdLst>
                    <a:gd name="T0" fmla="*/ 121 w 185"/>
                    <a:gd name="T1" fmla="*/ 399 h 400"/>
                    <a:gd name="T2" fmla="*/ 132 w 185"/>
                    <a:gd name="T3" fmla="*/ 385 h 400"/>
                    <a:gd name="T4" fmla="*/ 138 w 185"/>
                    <a:gd name="T5" fmla="*/ 378 h 400"/>
                    <a:gd name="T6" fmla="*/ 143 w 185"/>
                    <a:gd name="T7" fmla="*/ 371 h 400"/>
                    <a:gd name="T8" fmla="*/ 148 w 185"/>
                    <a:gd name="T9" fmla="*/ 364 h 400"/>
                    <a:gd name="T10" fmla="*/ 152 w 185"/>
                    <a:gd name="T11" fmla="*/ 356 h 400"/>
                    <a:gd name="T12" fmla="*/ 156 w 185"/>
                    <a:gd name="T13" fmla="*/ 348 h 400"/>
                    <a:gd name="T14" fmla="*/ 160 w 185"/>
                    <a:gd name="T15" fmla="*/ 340 h 400"/>
                    <a:gd name="T16" fmla="*/ 164 w 185"/>
                    <a:gd name="T17" fmla="*/ 332 h 400"/>
                    <a:gd name="T18" fmla="*/ 167 w 185"/>
                    <a:gd name="T19" fmla="*/ 324 h 400"/>
                    <a:gd name="T20" fmla="*/ 170 w 185"/>
                    <a:gd name="T21" fmla="*/ 316 h 400"/>
                    <a:gd name="T22" fmla="*/ 173 w 185"/>
                    <a:gd name="T23" fmla="*/ 308 h 400"/>
                    <a:gd name="T24" fmla="*/ 176 w 185"/>
                    <a:gd name="T25" fmla="*/ 300 h 400"/>
                    <a:gd name="T26" fmla="*/ 178 w 185"/>
                    <a:gd name="T27" fmla="*/ 291 h 400"/>
                    <a:gd name="T28" fmla="*/ 180 w 185"/>
                    <a:gd name="T29" fmla="*/ 282 h 400"/>
                    <a:gd name="T30" fmla="*/ 181 w 185"/>
                    <a:gd name="T31" fmla="*/ 274 h 400"/>
                    <a:gd name="T32" fmla="*/ 182 w 185"/>
                    <a:gd name="T33" fmla="*/ 265 h 400"/>
                    <a:gd name="T34" fmla="*/ 183 w 185"/>
                    <a:gd name="T35" fmla="*/ 256 h 400"/>
                    <a:gd name="T36" fmla="*/ 184 w 185"/>
                    <a:gd name="T37" fmla="*/ 248 h 400"/>
                    <a:gd name="T38" fmla="*/ 184 w 185"/>
                    <a:gd name="T39" fmla="*/ 239 h 400"/>
                    <a:gd name="T40" fmla="*/ 184 w 185"/>
                    <a:gd name="T41" fmla="*/ 230 h 400"/>
                    <a:gd name="T42" fmla="*/ 184 w 185"/>
                    <a:gd name="T43" fmla="*/ 221 h 400"/>
                    <a:gd name="T44" fmla="*/ 183 w 185"/>
                    <a:gd name="T45" fmla="*/ 212 h 400"/>
                    <a:gd name="T46" fmla="*/ 182 w 185"/>
                    <a:gd name="T47" fmla="*/ 203 h 400"/>
                    <a:gd name="T48" fmla="*/ 180 w 185"/>
                    <a:gd name="T49" fmla="*/ 194 h 400"/>
                    <a:gd name="T50" fmla="*/ 179 w 185"/>
                    <a:gd name="T51" fmla="*/ 185 h 400"/>
                    <a:gd name="T52" fmla="*/ 177 w 185"/>
                    <a:gd name="T53" fmla="*/ 176 h 400"/>
                    <a:gd name="T54" fmla="*/ 174 w 185"/>
                    <a:gd name="T55" fmla="*/ 168 h 400"/>
                    <a:gd name="T56" fmla="*/ 172 w 185"/>
                    <a:gd name="T57" fmla="*/ 159 h 400"/>
                    <a:gd name="T58" fmla="*/ 169 w 185"/>
                    <a:gd name="T59" fmla="*/ 150 h 400"/>
                    <a:gd name="T60" fmla="*/ 165 w 185"/>
                    <a:gd name="T61" fmla="*/ 142 h 400"/>
                    <a:gd name="T62" fmla="*/ 162 w 185"/>
                    <a:gd name="T63" fmla="*/ 133 h 400"/>
                    <a:gd name="T64" fmla="*/ 155 w 185"/>
                    <a:gd name="T65" fmla="*/ 120 h 400"/>
                    <a:gd name="T66" fmla="*/ 152 w 185"/>
                    <a:gd name="T67" fmla="*/ 114 h 400"/>
                    <a:gd name="T68" fmla="*/ 148 w 185"/>
                    <a:gd name="T69" fmla="*/ 108 h 400"/>
                    <a:gd name="T70" fmla="*/ 144 w 185"/>
                    <a:gd name="T71" fmla="*/ 102 h 400"/>
                    <a:gd name="T72" fmla="*/ 140 w 185"/>
                    <a:gd name="T73" fmla="*/ 96 h 400"/>
                    <a:gd name="T74" fmla="*/ 136 w 185"/>
                    <a:gd name="T75" fmla="*/ 91 h 400"/>
                    <a:gd name="T76" fmla="*/ 132 w 185"/>
                    <a:gd name="T77" fmla="*/ 86 h 400"/>
                    <a:gd name="T78" fmla="*/ 128 w 185"/>
                    <a:gd name="T79" fmla="*/ 80 h 400"/>
                    <a:gd name="T80" fmla="*/ 124 w 185"/>
                    <a:gd name="T81" fmla="*/ 75 h 400"/>
                    <a:gd name="T82" fmla="*/ 119 w 185"/>
                    <a:gd name="T83" fmla="*/ 70 h 400"/>
                    <a:gd name="T84" fmla="*/ 114 w 185"/>
                    <a:gd name="T85" fmla="*/ 65 h 400"/>
                    <a:gd name="T86" fmla="*/ 109 w 185"/>
                    <a:gd name="T87" fmla="*/ 60 h 400"/>
                    <a:gd name="T88" fmla="*/ 104 w 185"/>
                    <a:gd name="T89" fmla="*/ 56 h 400"/>
                    <a:gd name="T90" fmla="*/ 100 w 185"/>
                    <a:gd name="T91" fmla="*/ 51 h 400"/>
                    <a:gd name="T92" fmla="*/ 94 w 185"/>
                    <a:gd name="T93" fmla="*/ 47 h 400"/>
                    <a:gd name="T94" fmla="*/ 89 w 185"/>
                    <a:gd name="T95" fmla="*/ 43 h 400"/>
                    <a:gd name="T96" fmla="*/ 84 w 185"/>
                    <a:gd name="T97" fmla="*/ 39 h 400"/>
                    <a:gd name="T98" fmla="*/ 78 w 185"/>
                    <a:gd name="T99" fmla="*/ 35 h 400"/>
                    <a:gd name="T100" fmla="*/ 73 w 185"/>
                    <a:gd name="T101" fmla="*/ 31 h 400"/>
                    <a:gd name="T102" fmla="*/ 67 w 185"/>
                    <a:gd name="T103" fmla="*/ 28 h 400"/>
                    <a:gd name="T104" fmla="*/ 61 w 185"/>
                    <a:gd name="T105" fmla="*/ 24 h 400"/>
                    <a:gd name="T106" fmla="*/ 56 w 185"/>
                    <a:gd name="T107" fmla="*/ 21 h 400"/>
                    <a:gd name="T108" fmla="*/ 50 w 185"/>
                    <a:gd name="T109" fmla="*/ 18 h 400"/>
                    <a:gd name="T110" fmla="*/ 44 w 185"/>
                    <a:gd name="T111" fmla="*/ 15 h 400"/>
                    <a:gd name="T112" fmla="*/ 38 w 185"/>
                    <a:gd name="T113" fmla="*/ 12 h 400"/>
                    <a:gd name="T114" fmla="*/ 32 w 185"/>
                    <a:gd name="T115" fmla="*/ 10 h 400"/>
                    <a:gd name="T116" fmla="*/ 26 w 185"/>
                    <a:gd name="T117" fmla="*/ 8 h 400"/>
                    <a:gd name="T118" fmla="*/ 19 w 185"/>
                    <a:gd name="T119" fmla="*/ 5 h 400"/>
                    <a:gd name="T120" fmla="*/ 13 w 185"/>
                    <a:gd name="T121" fmla="*/ 3 h 400"/>
                    <a:gd name="T122" fmla="*/ 6 w 185"/>
                    <a:gd name="T123" fmla="*/ 2 h 400"/>
                    <a:gd name="T124" fmla="*/ 0 w 185"/>
                    <a:gd name="T125" fmla="*/ 0 h 4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5"/>
                    <a:gd name="T190" fmla="*/ 0 h 400"/>
                    <a:gd name="T191" fmla="*/ 185 w 185"/>
                    <a:gd name="T192" fmla="*/ 400 h 40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5" h="400">
                      <a:moveTo>
                        <a:pt x="121" y="399"/>
                      </a:moveTo>
                      <a:lnTo>
                        <a:pt x="132" y="385"/>
                      </a:lnTo>
                      <a:lnTo>
                        <a:pt x="138" y="378"/>
                      </a:lnTo>
                      <a:lnTo>
                        <a:pt x="143" y="371"/>
                      </a:lnTo>
                      <a:lnTo>
                        <a:pt x="148" y="364"/>
                      </a:lnTo>
                      <a:lnTo>
                        <a:pt x="152" y="356"/>
                      </a:lnTo>
                      <a:lnTo>
                        <a:pt x="156" y="348"/>
                      </a:lnTo>
                      <a:lnTo>
                        <a:pt x="160" y="340"/>
                      </a:lnTo>
                      <a:lnTo>
                        <a:pt x="164" y="332"/>
                      </a:lnTo>
                      <a:lnTo>
                        <a:pt x="167" y="324"/>
                      </a:lnTo>
                      <a:lnTo>
                        <a:pt x="170" y="316"/>
                      </a:lnTo>
                      <a:lnTo>
                        <a:pt x="173" y="308"/>
                      </a:lnTo>
                      <a:lnTo>
                        <a:pt x="176" y="300"/>
                      </a:lnTo>
                      <a:lnTo>
                        <a:pt x="178" y="291"/>
                      </a:lnTo>
                      <a:lnTo>
                        <a:pt x="180" y="282"/>
                      </a:lnTo>
                      <a:lnTo>
                        <a:pt x="181" y="274"/>
                      </a:lnTo>
                      <a:lnTo>
                        <a:pt x="182" y="265"/>
                      </a:lnTo>
                      <a:lnTo>
                        <a:pt x="183" y="256"/>
                      </a:lnTo>
                      <a:lnTo>
                        <a:pt x="184" y="248"/>
                      </a:lnTo>
                      <a:lnTo>
                        <a:pt x="184" y="239"/>
                      </a:lnTo>
                      <a:lnTo>
                        <a:pt x="184" y="230"/>
                      </a:lnTo>
                      <a:lnTo>
                        <a:pt x="184" y="221"/>
                      </a:lnTo>
                      <a:lnTo>
                        <a:pt x="183" y="212"/>
                      </a:lnTo>
                      <a:lnTo>
                        <a:pt x="182" y="203"/>
                      </a:lnTo>
                      <a:lnTo>
                        <a:pt x="180" y="194"/>
                      </a:lnTo>
                      <a:lnTo>
                        <a:pt x="179" y="185"/>
                      </a:lnTo>
                      <a:lnTo>
                        <a:pt x="177" y="176"/>
                      </a:lnTo>
                      <a:lnTo>
                        <a:pt x="174" y="168"/>
                      </a:lnTo>
                      <a:lnTo>
                        <a:pt x="172" y="159"/>
                      </a:lnTo>
                      <a:lnTo>
                        <a:pt x="169" y="150"/>
                      </a:lnTo>
                      <a:lnTo>
                        <a:pt x="165" y="142"/>
                      </a:lnTo>
                      <a:lnTo>
                        <a:pt x="162" y="133"/>
                      </a:lnTo>
                      <a:lnTo>
                        <a:pt x="155" y="120"/>
                      </a:lnTo>
                      <a:lnTo>
                        <a:pt x="152" y="114"/>
                      </a:lnTo>
                      <a:lnTo>
                        <a:pt x="148" y="108"/>
                      </a:lnTo>
                      <a:lnTo>
                        <a:pt x="144" y="102"/>
                      </a:lnTo>
                      <a:lnTo>
                        <a:pt x="140" y="96"/>
                      </a:lnTo>
                      <a:lnTo>
                        <a:pt x="136" y="91"/>
                      </a:lnTo>
                      <a:lnTo>
                        <a:pt x="132" y="86"/>
                      </a:lnTo>
                      <a:lnTo>
                        <a:pt x="128" y="80"/>
                      </a:lnTo>
                      <a:lnTo>
                        <a:pt x="124" y="75"/>
                      </a:lnTo>
                      <a:lnTo>
                        <a:pt x="119" y="70"/>
                      </a:lnTo>
                      <a:lnTo>
                        <a:pt x="114" y="65"/>
                      </a:lnTo>
                      <a:lnTo>
                        <a:pt x="109" y="60"/>
                      </a:lnTo>
                      <a:lnTo>
                        <a:pt x="104" y="56"/>
                      </a:lnTo>
                      <a:lnTo>
                        <a:pt x="100" y="51"/>
                      </a:lnTo>
                      <a:lnTo>
                        <a:pt x="94" y="47"/>
                      </a:lnTo>
                      <a:lnTo>
                        <a:pt x="89" y="43"/>
                      </a:lnTo>
                      <a:lnTo>
                        <a:pt x="84" y="39"/>
                      </a:lnTo>
                      <a:lnTo>
                        <a:pt x="78" y="35"/>
                      </a:lnTo>
                      <a:lnTo>
                        <a:pt x="73" y="31"/>
                      </a:lnTo>
                      <a:lnTo>
                        <a:pt x="67" y="28"/>
                      </a:lnTo>
                      <a:lnTo>
                        <a:pt x="61" y="24"/>
                      </a:lnTo>
                      <a:lnTo>
                        <a:pt x="56" y="21"/>
                      </a:lnTo>
                      <a:lnTo>
                        <a:pt x="50" y="18"/>
                      </a:lnTo>
                      <a:lnTo>
                        <a:pt x="44" y="15"/>
                      </a:lnTo>
                      <a:lnTo>
                        <a:pt x="38" y="12"/>
                      </a:lnTo>
                      <a:lnTo>
                        <a:pt x="32" y="10"/>
                      </a:lnTo>
                      <a:lnTo>
                        <a:pt x="26" y="8"/>
                      </a:lnTo>
                      <a:lnTo>
                        <a:pt x="19" y="5"/>
                      </a:lnTo>
                      <a:lnTo>
                        <a:pt x="13" y="3"/>
                      </a:lnTo>
                      <a:lnTo>
                        <a:pt x="6" y="2"/>
                      </a:lnTo>
                      <a:lnTo>
                        <a:pt x="0" y="0"/>
                      </a:lnTo>
                    </a:path>
                  </a:pathLst>
                </a:custGeom>
                <a:noFill/>
                <a:ln w="203200" cap="flat" cmpd="sng">
                  <a:solidFill>
                    <a:srgbClr val="AAAAAA"/>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grpSp>
        </p:grpSp>
        <p:sp>
          <p:nvSpPr>
            <p:cNvPr id="24583" name="AutoShape 12"/>
            <p:cNvSpPr>
              <a:spLocks noChangeArrowheads="1"/>
            </p:cNvSpPr>
            <p:nvPr/>
          </p:nvSpPr>
          <p:spPr bwMode="auto">
            <a:xfrm flipV="1">
              <a:off x="1565" y="752"/>
              <a:ext cx="695" cy="296"/>
            </a:xfrm>
            <a:prstGeom prst="roundRect">
              <a:avLst>
                <a:gd name="adj" fmla="val 22722"/>
              </a:avLst>
            </a:prstGeom>
            <a:solidFill>
              <a:srgbClr val="CCFFCC"/>
            </a:solidFill>
            <a:ln w="0">
              <a:solidFill>
                <a:srgbClr val="99CC00"/>
              </a:solidFill>
              <a:round/>
              <a:headEnd/>
              <a:tailEnd/>
            </a:ln>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
          <p:nvSpPr>
            <p:cNvPr id="24584" name="Text Box 13"/>
            <p:cNvSpPr txBox="1">
              <a:spLocks noChangeArrowheads="1"/>
            </p:cNvSpPr>
            <p:nvPr/>
          </p:nvSpPr>
          <p:spPr bwMode="auto">
            <a:xfrm>
              <a:off x="1541" y="739"/>
              <a:ext cx="74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uk-UA" altLang="ru-RU" sz="1600" b="1">
                  <a:solidFill>
                    <a:srgbClr val="0000FF"/>
                  </a:solidFill>
                  <a:latin typeface="Arial" panose="020B0604020202020204" pitchFamily="34" charset="0"/>
                </a:rPr>
                <a:t>ФІЗИЧНИЙ </a:t>
              </a:r>
            </a:p>
            <a:p>
              <a:pPr algn="ctr" eaLnBrk="1" hangingPunct="1">
                <a:lnSpc>
                  <a:spcPct val="85000"/>
                </a:lnSpc>
                <a:spcBef>
                  <a:spcPct val="30000"/>
                </a:spcBef>
              </a:pPr>
              <a:r>
                <a:rPr lang="uk-UA" altLang="ru-RU" sz="1600" b="1">
                  <a:solidFill>
                    <a:srgbClr val="0000FF"/>
                  </a:solidFill>
                  <a:latin typeface="Arial" panose="020B0604020202020204" pitchFamily="34" charset="0"/>
                </a:rPr>
                <a:t>стрес </a:t>
              </a:r>
              <a:endParaRPr lang="it-IT" altLang="ru-RU" sz="1600" b="1">
                <a:solidFill>
                  <a:srgbClr val="0000FF"/>
                </a:solidFill>
                <a:latin typeface="Arial" panose="020B0604020202020204" pitchFamily="34" charset="0"/>
              </a:endParaRPr>
            </a:p>
          </p:txBody>
        </p:sp>
        <p:sp>
          <p:nvSpPr>
            <p:cNvPr id="24585" name="AutoShape 14"/>
            <p:cNvSpPr>
              <a:spLocks noChangeArrowheads="1"/>
            </p:cNvSpPr>
            <p:nvPr/>
          </p:nvSpPr>
          <p:spPr bwMode="auto">
            <a:xfrm flipV="1">
              <a:off x="2249" y="362"/>
              <a:ext cx="844" cy="296"/>
            </a:xfrm>
            <a:prstGeom prst="roundRect">
              <a:avLst>
                <a:gd name="adj" fmla="val 22722"/>
              </a:avLst>
            </a:prstGeom>
            <a:solidFill>
              <a:srgbClr val="CCFFCC"/>
            </a:solidFill>
            <a:ln w="0">
              <a:solidFill>
                <a:srgbClr val="99CC00"/>
              </a:solidFill>
              <a:round/>
              <a:headEnd/>
              <a:tailEnd/>
            </a:ln>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
          <p:nvSpPr>
            <p:cNvPr id="24586" name="Text Box 15"/>
            <p:cNvSpPr txBox="1">
              <a:spLocks noChangeArrowheads="1"/>
            </p:cNvSpPr>
            <p:nvPr/>
          </p:nvSpPr>
          <p:spPr bwMode="auto">
            <a:xfrm>
              <a:off x="2199" y="345"/>
              <a:ext cx="947"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it-IT" altLang="ru-RU" sz="1400" b="1">
                  <a:solidFill>
                    <a:srgbClr val="0000FF"/>
                  </a:solidFill>
                  <a:latin typeface="Arial" panose="020B0604020202020204" pitchFamily="34" charset="0"/>
                </a:rPr>
                <a:t>META</a:t>
              </a:r>
              <a:r>
                <a:rPr lang="uk-UA" altLang="ru-RU" sz="1400" b="1">
                  <a:solidFill>
                    <a:srgbClr val="0000FF"/>
                  </a:solidFill>
                  <a:latin typeface="Arial" panose="020B0604020202020204" pitchFamily="34" charset="0"/>
                </a:rPr>
                <a:t>БОЛІЧНИЙ </a:t>
              </a:r>
            </a:p>
            <a:p>
              <a:pPr algn="ctr" eaLnBrk="1" hangingPunct="1">
                <a:lnSpc>
                  <a:spcPct val="85000"/>
                </a:lnSpc>
                <a:spcBef>
                  <a:spcPct val="30000"/>
                </a:spcBef>
              </a:pPr>
              <a:r>
                <a:rPr lang="uk-UA" altLang="ru-RU" b="1">
                  <a:solidFill>
                    <a:srgbClr val="0000FF"/>
                  </a:solidFill>
                  <a:latin typeface="Arial" panose="020B0604020202020204" pitchFamily="34" charset="0"/>
                </a:rPr>
                <a:t>стрес</a:t>
              </a:r>
              <a:r>
                <a:rPr lang="uk-UA" altLang="ru-RU">
                  <a:latin typeface="Arial" panose="020B0604020202020204" pitchFamily="34" charset="0"/>
                </a:rPr>
                <a:t> </a:t>
              </a:r>
              <a:endParaRPr lang="it-IT" altLang="ru-RU">
                <a:latin typeface="Arial" panose="020B0604020202020204" pitchFamily="34" charset="0"/>
              </a:endParaRPr>
            </a:p>
          </p:txBody>
        </p:sp>
        <p:sp>
          <p:nvSpPr>
            <p:cNvPr id="24587" name="AutoShape 16"/>
            <p:cNvSpPr>
              <a:spLocks noChangeArrowheads="1"/>
            </p:cNvSpPr>
            <p:nvPr/>
          </p:nvSpPr>
          <p:spPr bwMode="auto">
            <a:xfrm flipV="1">
              <a:off x="3180" y="752"/>
              <a:ext cx="1074" cy="296"/>
            </a:xfrm>
            <a:prstGeom prst="roundRect">
              <a:avLst>
                <a:gd name="adj" fmla="val 22722"/>
              </a:avLst>
            </a:prstGeom>
            <a:solidFill>
              <a:srgbClr val="CCFFCC"/>
            </a:solidFill>
            <a:ln w="0">
              <a:solidFill>
                <a:srgbClr val="99CC00"/>
              </a:solidFill>
              <a:round/>
              <a:headEnd/>
              <a:tailEnd/>
            </a:ln>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
          <p:nvSpPr>
            <p:cNvPr id="24588" name="Text Box 17"/>
            <p:cNvSpPr txBox="1">
              <a:spLocks noChangeArrowheads="1"/>
            </p:cNvSpPr>
            <p:nvPr/>
          </p:nvSpPr>
          <p:spPr bwMode="auto">
            <a:xfrm>
              <a:off x="3230" y="736"/>
              <a:ext cx="981"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uk-UA" altLang="ru-RU" sz="1400" b="1">
                  <a:solidFill>
                    <a:srgbClr val="0000FF"/>
                  </a:solidFill>
                  <a:latin typeface="Arial" panose="020B0604020202020204" pitchFamily="34" charset="0"/>
                </a:rPr>
                <a:t>ПСИХОЛОГІЧНИЙ</a:t>
              </a:r>
            </a:p>
            <a:p>
              <a:pPr algn="ctr" eaLnBrk="1" hangingPunct="1">
                <a:lnSpc>
                  <a:spcPct val="85000"/>
                </a:lnSpc>
                <a:spcBef>
                  <a:spcPct val="30000"/>
                </a:spcBef>
              </a:pPr>
              <a:r>
                <a:rPr lang="uk-UA" altLang="ru-RU" b="1">
                  <a:solidFill>
                    <a:srgbClr val="0000FF"/>
                  </a:solidFill>
                  <a:latin typeface="Arial" panose="020B0604020202020204" pitchFamily="34" charset="0"/>
                </a:rPr>
                <a:t>стрес</a:t>
              </a:r>
              <a:endParaRPr lang="it-IT" altLang="ru-RU" b="1">
                <a:solidFill>
                  <a:srgbClr val="0000FF"/>
                </a:solidFill>
                <a:latin typeface="Arial" panose="020B0604020202020204" pitchFamily="34" charset="0"/>
              </a:endParaRPr>
            </a:p>
          </p:txBody>
        </p:sp>
        <p:sp>
          <p:nvSpPr>
            <p:cNvPr id="24589" name="Freeform 18"/>
            <p:cNvSpPr>
              <a:spLocks/>
            </p:cNvSpPr>
            <p:nvPr/>
          </p:nvSpPr>
          <p:spPr bwMode="auto">
            <a:xfrm>
              <a:off x="2626" y="757"/>
              <a:ext cx="72" cy="759"/>
            </a:xfrm>
            <a:custGeom>
              <a:avLst/>
              <a:gdLst>
                <a:gd name="T0" fmla="*/ 36 w 72"/>
                <a:gd name="T1" fmla="*/ 0 h 759"/>
                <a:gd name="T2" fmla="*/ 71 w 72"/>
                <a:gd name="T3" fmla="*/ 379 h 759"/>
                <a:gd name="T4" fmla="*/ 0 w 72"/>
                <a:gd name="T5" fmla="*/ 190 h 759"/>
                <a:gd name="T6" fmla="*/ 71 w 72"/>
                <a:gd name="T7" fmla="*/ 758 h 759"/>
                <a:gd name="T8" fmla="*/ 0 60000 65536"/>
                <a:gd name="T9" fmla="*/ 0 60000 65536"/>
                <a:gd name="T10" fmla="*/ 0 60000 65536"/>
                <a:gd name="T11" fmla="*/ 0 60000 65536"/>
                <a:gd name="T12" fmla="*/ 0 w 72"/>
                <a:gd name="T13" fmla="*/ 0 h 759"/>
                <a:gd name="T14" fmla="*/ 72 w 72"/>
                <a:gd name="T15" fmla="*/ 759 h 759"/>
              </a:gdLst>
              <a:ahLst/>
              <a:cxnLst>
                <a:cxn ang="T8">
                  <a:pos x="T0" y="T1"/>
                </a:cxn>
                <a:cxn ang="T9">
                  <a:pos x="T2" y="T3"/>
                </a:cxn>
                <a:cxn ang="T10">
                  <a:pos x="T4" y="T5"/>
                </a:cxn>
                <a:cxn ang="T11">
                  <a:pos x="T6" y="T7"/>
                </a:cxn>
              </a:cxnLst>
              <a:rect l="T12" t="T13" r="T14" b="T15"/>
              <a:pathLst>
                <a:path w="72" h="759">
                  <a:moveTo>
                    <a:pt x="36" y="0"/>
                  </a:moveTo>
                  <a:lnTo>
                    <a:pt x="71" y="379"/>
                  </a:lnTo>
                  <a:lnTo>
                    <a:pt x="0" y="190"/>
                  </a:lnTo>
                  <a:lnTo>
                    <a:pt x="71" y="758"/>
                  </a:lnTo>
                </a:path>
              </a:pathLst>
            </a:custGeom>
            <a:noFill/>
            <a:ln w="24130" cap="flat" cmpd="sng">
              <a:solidFill>
                <a:srgbClr val="FF6600"/>
              </a:solidFill>
              <a:prstDash val="solid"/>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590" name="Freeform 19"/>
            <p:cNvSpPr>
              <a:spLocks/>
            </p:cNvSpPr>
            <p:nvPr/>
          </p:nvSpPr>
          <p:spPr bwMode="auto">
            <a:xfrm>
              <a:off x="2001" y="1136"/>
              <a:ext cx="320" cy="557"/>
            </a:xfrm>
            <a:custGeom>
              <a:avLst/>
              <a:gdLst>
                <a:gd name="T0" fmla="*/ 0 w 320"/>
                <a:gd name="T1" fmla="*/ 0 h 557"/>
                <a:gd name="T2" fmla="*/ 201 w 320"/>
                <a:gd name="T3" fmla="*/ 284 h 557"/>
                <a:gd name="T4" fmla="*/ 47 w 320"/>
                <a:gd name="T5" fmla="*/ 178 h 557"/>
                <a:gd name="T6" fmla="*/ 319 w 320"/>
                <a:gd name="T7" fmla="*/ 556 h 557"/>
                <a:gd name="T8" fmla="*/ 0 60000 65536"/>
                <a:gd name="T9" fmla="*/ 0 60000 65536"/>
                <a:gd name="T10" fmla="*/ 0 60000 65536"/>
                <a:gd name="T11" fmla="*/ 0 60000 65536"/>
                <a:gd name="T12" fmla="*/ 0 w 320"/>
                <a:gd name="T13" fmla="*/ 0 h 557"/>
                <a:gd name="T14" fmla="*/ 320 w 320"/>
                <a:gd name="T15" fmla="*/ 557 h 557"/>
              </a:gdLst>
              <a:ahLst/>
              <a:cxnLst>
                <a:cxn ang="T8">
                  <a:pos x="T0" y="T1"/>
                </a:cxn>
                <a:cxn ang="T9">
                  <a:pos x="T2" y="T3"/>
                </a:cxn>
                <a:cxn ang="T10">
                  <a:pos x="T4" y="T5"/>
                </a:cxn>
                <a:cxn ang="T11">
                  <a:pos x="T6" y="T7"/>
                </a:cxn>
              </a:cxnLst>
              <a:rect l="T12" t="T13" r="T14" b="T15"/>
              <a:pathLst>
                <a:path w="320" h="557">
                  <a:moveTo>
                    <a:pt x="0" y="0"/>
                  </a:moveTo>
                  <a:lnTo>
                    <a:pt x="201" y="284"/>
                  </a:lnTo>
                  <a:lnTo>
                    <a:pt x="47" y="178"/>
                  </a:lnTo>
                  <a:lnTo>
                    <a:pt x="319" y="556"/>
                  </a:lnTo>
                </a:path>
              </a:pathLst>
            </a:custGeom>
            <a:noFill/>
            <a:ln w="24130" cap="flat" cmpd="sng">
              <a:solidFill>
                <a:srgbClr val="FF6600"/>
              </a:solidFill>
              <a:prstDash val="solid"/>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591" name="Freeform 20"/>
            <p:cNvSpPr>
              <a:spLocks/>
            </p:cNvSpPr>
            <p:nvPr/>
          </p:nvSpPr>
          <p:spPr bwMode="auto">
            <a:xfrm>
              <a:off x="3216" y="1124"/>
              <a:ext cx="461" cy="463"/>
            </a:xfrm>
            <a:custGeom>
              <a:avLst/>
              <a:gdLst>
                <a:gd name="T0" fmla="*/ 460 w 461"/>
                <a:gd name="T1" fmla="*/ 0 h 463"/>
                <a:gd name="T2" fmla="*/ 165 w 461"/>
                <a:gd name="T3" fmla="*/ 261 h 463"/>
                <a:gd name="T4" fmla="*/ 354 w 461"/>
                <a:gd name="T5" fmla="*/ 190 h 463"/>
                <a:gd name="T6" fmla="*/ 0 w 461"/>
                <a:gd name="T7" fmla="*/ 462 h 463"/>
                <a:gd name="T8" fmla="*/ 0 60000 65536"/>
                <a:gd name="T9" fmla="*/ 0 60000 65536"/>
                <a:gd name="T10" fmla="*/ 0 60000 65536"/>
                <a:gd name="T11" fmla="*/ 0 60000 65536"/>
                <a:gd name="T12" fmla="*/ 0 w 461"/>
                <a:gd name="T13" fmla="*/ 0 h 463"/>
                <a:gd name="T14" fmla="*/ 461 w 461"/>
                <a:gd name="T15" fmla="*/ 463 h 463"/>
              </a:gdLst>
              <a:ahLst/>
              <a:cxnLst>
                <a:cxn ang="T8">
                  <a:pos x="T0" y="T1"/>
                </a:cxn>
                <a:cxn ang="T9">
                  <a:pos x="T2" y="T3"/>
                </a:cxn>
                <a:cxn ang="T10">
                  <a:pos x="T4" y="T5"/>
                </a:cxn>
                <a:cxn ang="T11">
                  <a:pos x="T6" y="T7"/>
                </a:cxn>
              </a:cxnLst>
              <a:rect l="T12" t="T13" r="T14" b="T15"/>
              <a:pathLst>
                <a:path w="461" h="463">
                  <a:moveTo>
                    <a:pt x="460" y="0"/>
                  </a:moveTo>
                  <a:lnTo>
                    <a:pt x="165" y="261"/>
                  </a:lnTo>
                  <a:lnTo>
                    <a:pt x="354" y="190"/>
                  </a:lnTo>
                  <a:lnTo>
                    <a:pt x="0" y="462"/>
                  </a:lnTo>
                </a:path>
              </a:pathLst>
            </a:custGeom>
            <a:noFill/>
            <a:ln w="24130" cap="flat" cmpd="sng">
              <a:solidFill>
                <a:srgbClr val="FF6600"/>
              </a:solidFill>
              <a:prstDash val="solid"/>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592" name="Text Box 21"/>
            <p:cNvSpPr txBox="1">
              <a:spLocks noChangeArrowheads="1"/>
            </p:cNvSpPr>
            <p:nvPr/>
          </p:nvSpPr>
          <p:spPr bwMode="auto">
            <a:xfrm>
              <a:off x="1497" y="2629"/>
              <a:ext cx="2576" cy="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uk-UA" altLang="ru-RU" sz="2000" b="1">
                  <a:latin typeface="Arial" panose="020B0604020202020204" pitchFamily="34" charset="0"/>
                </a:rPr>
                <a:t>ГІПОТАЛОМО-РЕЛІЗИНГ ГОРМОНИ</a:t>
              </a:r>
              <a:endParaRPr lang="it-IT" altLang="ru-RU" sz="2000">
                <a:latin typeface="Times New Roman" panose="02020603050405020304" pitchFamily="18" charset="0"/>
              </a:endParaRPr>
            </a:p>
          </p:txBody>
        </p:sp>
        <p:sp>
          <p:nvSpPr>
            <p:cNvPr id="24593" name="AutoShape 22"/>
            <p:cNvSpPr>
              <a:spLocks noChangeArrowheads="1"/>
            </p:cNvSpPr>
            <p:nvPr/>
          </p:nvSpPr>
          <p:spPr bwMode="auto">
            <a:xfrm flipV="1">
              <a:off x="2225" y="1814"/>
              <a:ext cx="1132" cy="419"/>
            </a:xfrm>
            <a:prstGeom prst="roundRect">
              <a:avLst>
                <a:gd name="adj" fmla="val 16037"/>
              </a:avLst>
            </a:prstGeom>
            <a:solidFill>
              <a:srgbClr val="CCFFCC"/>
            </a:solidFill>
            <a:ln w="0">
              <a:solidFill>
                <a:srgbClr val="99CC00"/>
              </a:solidFill>
              <a:round/>
              <a:headEnd/>
              <a:tailEnd/>
            </a:ln>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
          <p:nvSpPr>
            <p:cNvPr id="24594" name="Text Box 23"/>
            <p:cNvSpPr txBox="1">
              <a:spLocks noChangeArrowheads="1"/>
            </p:cNvSpPr>
            <p:nvPr/>
          </p:nvSpPr>
          <p:spPr bwMode="auto">
            <a:xfrm>
              <a:off x="2206" y="1810"/>
              <a:ext cx="1178"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uk-UA" altLang="ru-RU" sz="1400" b="1">
                  <a:solidFill>
                    <a:srgbClr val="FF0000"/>
                  </a:solidFill>
                  <a:latin typeface="Arial" panose="020B0604020202020204" pitchFamily="34" charset="0"/>
                </a:rPr>
                <a:t>НЕЙРОТРАНСМІТЕРИ</a:t>
              </a:r>
            </a:p>
            <a:p>
              <a:pPr algn="ctr" eaLnBrk="1" hangingPunct="1">
                <a:lnSpc>
                  <a:spcPct val="85000"/>
                </a:lnSpc>
                <a:spcBef>
                  <a:spcPct val="30000"/>
                </a:spcBef>
              </a:pPr>
              <a:r>
                <a:rPr lang="uk-UA" altLang="ru-RU" sz="1400" b="1">
                  <a:solidFill>
                    <a:srgbClr val="FF0000"/>
                  </a:solidFill>
                  <a:latin typeface="Arial" panose="020B0604020202020204" pitchFamily="34" charset="0"/>
                </a:rPr>
                <a:t>НЕЙРОПЕПТИДИ</a:t>
              </a:r>
            </a:p>
            <a:p>
              <a:pPr algn="ctr" eaLnBrk="1" hangingPunct="1">
                <a:lnSpc>
                  <a:spcPct val="85000"/>
                </a:lnSpc>
                <a:spcBef>
                  <a:spcPct val="30000"/>
                </a:spcBef>
              </a:pPr>
              <a:r>
                <a:rPr lang="uk-UA" altLang="ru-RU" sz="1400" b="1">
                  <a:solidFill>
                    <a:srgbClr val="FF0000"/>
                  </a:solidFill>
                  <a:latin typeface="Arial" panose="020B0604020202020204" pitchFamily="34" charset="0"/>
                </a:rPr>
                <a:t>НЕЙРОГОРМОНИ</a:t>
              </a:r>
              <a:endParaRPr lang="it-IT" altLang="ru-RU" sz="1400" b="1">
                <a:latin typeface="Times New Roman" panose="02020603050405020304" pitchFamily="18" charset="0"/>
              </a:endParaRPr>
            </a:p>
          </p:txBody>
        </p:sp>
        <p:sp>
          <p:nvSpPr>
            <p:cNvPr id="24595" name="Freeform 24"/>
            <p:cNvSpPr>
              <a:spLocks/>
            </p:cNvSpPr>
            <p:nvPr/>
          </p:nvSpPr>
          <p:spPr bwMode="auto">
            <a:xfrm>
              <a:off x="2430" y="2282"/>
              <a:ext cx="728" cy="299"/>
            </a:xfrm>
            <a:custGeom>
              <a:avLst/>
              <a:gdLst>
                <a:gd name="T0" fmla="*/ 364 w 728"/>
                <a:gd name="T1" fmla="*/ 298 h 299"/>
                <a:gd name="T2" fmla="*/ 0 w 728"/>
                <a:gd name="T3" fmla="*/ 79 h 299"/>
                <a:gd name="T4" fmla="*/ 170 w 728"/>
                <a:gd name="T5" fmla="*/ 79 h 299"/>
                <a:gd name="T6" fmla="*/ 170 w 728"/>
                <a:gd name="T7" fmla="*/ 0 h 299"/>
                <a:gd name="T8" fmla="*/ 557 w 728"/>
                <a:gd name="T9" fmla="*/ 0 h 299"/>
                <a:gd name="T10" fmla="*/ 557 w 728"/>
                <a:gd name="T11" fmla="*/ 79 h 299"/>
                <a:gd name="T12" fmla="*/ 727 w 728"/>
                <a:gd name="T13" fmla="*/ 79 h 299"/>
                <a:gd name="T14" fmla="*/ 364 w 728"/>
                <a:gd name="T15" fmla="*/ 298 h 299"/>
                <a:gd name="T16" fmla="*/ 0 60000 65536"/>
                <a:gd name="T17" fmla="*/ 0 60000 65536"/>
                <a:gd name="T18" fmla="*/ 0 60000 65536"/>
                <a:gd name="T19" fmla="*/ 0 60000 65536"/>
                <a:gd name="T20" fmla="*/ 0 60000 65536"/>
                <a:gd name="T21" fmla="*/ 0 60000 65536"/>
                <a:gd name="T22" fmla="*/ 0 60000 65536"/>
                <a:gd name="T23" fmla="*/ 0 60000 65536"/>
                <a:gd name="T24" fmla="*/ 0 w 728"/>
                <a:gd name="T25" fmla="*/ 0 h 299"/>
                <a:gd name="T26" fmla="*/ 728 w 728"/>
                <a:gd name="T27" fmla="*/ 299 h 2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8" h="299">
                  <a:moveTo>
                    <a:pt x="364" y="298"/>
                  </a:moveTo>
                  <a:lnTo>
                    <a:pt x="0" y="79"/>
                  </a:lnTo>
                  <a:lnTo>
                    <a:pt x="170" y="79"/>
                  </a:lnTo>
                  <a:lnTo>
                    <a:pt x="170" y="0"/>
                  </a:lnTo>
                  <a:lnTo>
                    <a:pt x="557" y="0"/>
                  </a:lnTo>
                  <a:lnTo>
                    <a:pt x="557" y="79"/>
                  </a:lnTo>
                  <a:lnTo>
                    <a:pt x="727" y="79"/>
                  </a:lnTo>
                  <a:lnTo>
                    <a:pt x="364" y="298"/>
                  </a:lnTo>
                </a:path>
              </a:pathLst>
            </a:custGeom>
            <a:solidFill>
              <a:srgbClr val="6694D4"/>
            </a:solidFill>
            <a:ln w="13970" cap="flat" cmpd="sng">
              <a:solidFill>
                <a:srgbClr val="00FFFF"/>
              </a:solidFill>
              <a:prstDash val="solid"/>
              <a:round/>
              <a:headEnd type="none" w="med" len="med"/>
              <a:tailEnd type="none" w="med" len="med"/>
            </a:ln>
          </p:spPr>
          <p:txBody>
            <a:bodyPr/>
            <a:lstStyle/>
            <a:p>
              <a:endParaRPr lang="en-US"/>
            </a:p>
          </p:txBody>
        </p:sp>
        <p:sp>
          <p:nvSpPr>
            <p:cNvPr id="24596" name="Freeform 25"/>
            <p:cNvSpPr>
              <a:spLocks/>
            </p:cNvSpPr>
            <p:nvPr/>
          </p:nvSpPr>
          <p:spPr bwMode="auto">
            <a:xfrm>
              <a:off x="2626" y="2947"/>
              <a:ext cx="425" cy="687"/>
            </a:xfrm>
            <a:custGeom>
              <a:avLst/>
              <a:gdLst>
                <a:gd name="T0" fmla="*/ 78 w 425"/>
                <a:gd name="T1" fmla="*/ 0 h 687"/>
                <a:gd name="T2" fmla="*/ 104 w 425"/>
                <a:gd name="T3" fmla="*/ 154 h 687"/>
                <a:gd name="T4" fmla="*/ 122 w 425"/>
                <a:gd name="T5" fmla="*/ 307 h 687"/>
                <a:gd name="T6" fmla="*/ 78 w 425"/>
                <a:gd name="T7" fmla="*/ 430 h 687"/>
                <a:gd name="T8" fmla="*/ 0 w 425"/>
                <a:gd name="T9" fmla="*/ 512 h 687"/>
                <a:gd name="T10" fmla="*/ 0 w 425"/>
                <a:gd name="T11" fmla="*/ 605 h 687"/>
                <a:gd name="T12" fmla="*/ 78 w 425"/>
                <a:gd name="T13" fmla="*/ 666 h 687"/>
                <a:gd name="T14" fmla="*/ 174 w 425"/>
                <a:gd name="T15" fmla="*/ 676 h 687"/>
                <a:gd name="T16" fmla="*/ 226 w 425"/>
                <a:gd name="T17" fmla="*/ 656 h 687"/>
                <a:gd name="T18" fmla="*/ 295 w 425"/>
                <a:gd name="T19" fmla="*/ 686 h 687"/>
                <a:gd name="T20" fmla="*/ 381 w 425"/>
                <a:gd name="T21" fmla="*/ 676 h 687"/>
                <a:gd name="T22" fmla="*/ 424 w 425"/>
                <a:gd name="T23" fmla="*/ 605 h 687"/>
                <a:gd name="T24" fmla="*/ 424 w 425"/>
                <a:gd name="T25" fmla="*/ 492 h 687"/>
                <a:gd name="T26" fmla="*/ 295 w 425"/>
                <a:gd name="T27" fmla="*/ 420 h 687"/>
                <a:gd name="T28" fmla="*/ 191 w 425"/>
                <a:gd name="T29" fmla="*/ 307 h 687"/>
                <a:gd name="T30" fmla="*/ 208 w 425"/>
                <a:gd name="T31" fmla="*/ 41 h 687"/>
                <a:gd name="T32" fmla="*/ 78 w 425"/>
                <a:gd name="T33" fmla="*/ 0 h 68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5"/>
                <a:gd name="T52" fmla="*/ 0 h 687"/>
                <a:gd name="T53" fmla="*/ 425 w 425"/>
                <a:gd name="T54" fmla="*/ 687 h 68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5" h="687">
                  <a:moveTo>
                    <a:pt x="78" y="0"/>
                  </a:moveTo>
                  <a:lnTo>
                    <a:pt x="104" y="154"/>
                  </a:lnTo>
                  <a:lnTo>
                    <a:pt x="122" y="307"/>
                  </a:lnTo>
                  <a:lnTo>
                    <a:pt x="78" y="430"/>
                  </a:lnTo>
                  <a:lnTo>
                    <a:pt x="0" y="512"/>
                  </a:lnTo>
                  <a:lnTo>
                    <a:pt x="0" y="605"/>
                  </a:lnTo>
                  <a:lnTo>
                    <a:pt x="78" y="666"/>
                  </a:lnTo>
                  <a:lnTo>
                    <a:pt x="174" y="676"/>
                  </a:lnTo>
                  <a:lnTo>
                    <a:pt x="226" y="656"/>
                  </a:lnTo>
                  <a:lnTo>
                    <a:pt x="295" y="686"/>
                  </a:lnTo>
                  <a:lnTo>
                    <a:pt x="381" y="676"/>
                  </a:lnTo>
                  <a:lnTo>
                    <a:pt x="424" y="605"/>
                  </a:lnTo>
                  <a:lnTo>
                    <a:pt x="424" y="492"/>
                  </a:lnTo>
                  <a:lnTo>
                    <a:pt x="295" y="420"/>
                  </a:lnTo>
                  <a:lnTo>
                    <a:pt x="191" y="307"/>
                  </a:lnTo>
                  <a:lnTo>
                    <a:pt x="208" y="41"/>
                  </a:lnTo>
                  <a:lnTo>
                    <a:pt x="78" y="0"/>
                  </a:lnTo>
                </a:path>
              </a:pathLst>
            </a:custGeom>
            <a:gradFill rotWithShape="0">
              <a:gsLst>
                <a:gs pos="0">
                  <a:srgbClr val="FF8000"/>
                </a:gs>
                <a:gs pos="100000">
                  <a:srgbClr val="555555"/>
                </a:gs>
              </a:gsLst>
              <a:lin ang="2700000" scaled="1"/>
            </a:gradFill>
            <a:ln w="0" cap="flat" cmpd="sng">
              <a:solidFill>
                <a:srgbClr val="FFFF00"/>
              </a:solidFill>
              <a:prstDash val="solid"/>
              <a:round/>
              <a:headEnd type="none" w="med" len="med"/>
              <a:tailEnd type="none" w="med" len="med"/>
            </a:ln>
          </p:spPr>
          <p:txBody>
            <a:bodyPr/>
            <a:lstStyle/>
            <a:p>
              <a:endParaRPr lang="en-US"/>
            </a:p>
          </p:txBody>
        </p:sp>
        <p:sp>
          <p:nvSpPr>
            <p:cNvPr id="24597" name="Text Box 26"/>
            <p:cNvSpPr txBox="1">
              <a:spLocks noChangeArrowheads="1"/>
            </p:cNvSpPr>
            <p:nvPr/>
          </p:nvSpPr>
          <p:spPr bwMode="auto">
            <a:xfrm>
              <a:off x="2277" y="3738"/>
              <a:ext cx="524" cy="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uk-UA" altLang="ru-RU" sz="1600" b="1">
                  <a:latin typeface="Arial" panose="020B0604020202020204" pitchFamily="34" charset="0"/>
                </a:rPr>
                <a:t>ЛГ/ФСГ</a:t>
              </a:r>
              <a:endParaRPr lang="it-IT" altLang="ru-RU" sz="2400">
                <a:latin typeface="Times New Roman" panose="02020603050405020304" pitchFamily="18" charset="0"/>
              </a:endParaRPr>
            </a:p>
          </p:txBody>
        </p:sp>
        <p:sp>
          <p:nvSpPr>
            <p:cNvPr id="24598" name="Text Box 27"/>
            <p:cNvSpPr txBox="1">
              <a:spLocks noChangeArrowheads="1"/>
            </p:cNvSpPr>
            <p:nvPr/>
          </p:nvSpPr>
          <p:spPr bwMode="auto">
            <a:xfrm>
              <a:off x="2776" y="3738"/>
              <a:ext cx="894" cy="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lnSpc>
                  <a:spcPct val="85000"/>
                </a:lnSpc>
                <a:spcBef>
                  <a:spcPct val="30000"/>
                </a:spcBef>
              </a:pPr>
              <a:r>
                <a:rPr lang="uk-UA" altLang="ru-RU" sz="1600" b="1">
                  <a:latin typeface="Arial" panose="020B0604020202020204" pitchFamily="34" charset="0"/>
                </a:rPr>
                <a:t>ПРЛ/ТТГ/АКТГ</a:t>
              </a:r>
              <a:endParaRPr lang="it-IT" altLang="ru-RU" sz="2400">
                <a:latin typeface="Times New Roman" panose="02020603050405020304" pitchFamily="18" charset="0"/>
              </a:endParaRPr>
            </a:p>
          </p:txBody>
        </p:sp>
      </p:grpSp>
      <p:sp>
        <p:nvSpPr>
          <p:cNvPr id="24579" name="Rectangle 29"/>
          <p:cNvSpPr>
            <a:spLocks noChangeArrowheads="1"/>
          </p:cNvSpPr>
          <p:nvPr/>
        </p:nvSpPr>
        <p:spPr bwMode="auto">
          <a:xfrm>
            <a:off x="304800" y="685800"/>
            <a:ext cx="350520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uk-UA" altLang="ru-RU" sz="2800" b="1" dirty="0">
                <a:solidFill>
                  <a:srgbClr val="1A10E0"/>
                </a:solidFill>
                <a:latin typeface="Arial" panose="020B0604020202020204" pitchFamily="34" charset="0"/>
              </a:rPr>
              <a:t>Регуляція менструального циклу</a:t>
            </a:r>
          </a:p>
          <a:p>
            <a:pPr eaLnBrk="1" hangingPunct="1"/>
            <a:endParaRPr lang="uk-UA" altLang="ru-RU" sz="2400" b="1" i="1" dirty="0">
              <a:latin typeface="Arial" panose="020B0604020202020204" pitchFamily="34" charset="0"/>
            </a:endParaRPr>
          </a:p>
          <a:p>
            <a:pPr eaLnBrk="1" hangingPunct="1"/>
            <a:r>
              <a:rPr lang="uk-UA" altLang="ru-RU" sz="2400" b="1" i="1" dirty="0">
                <a:latin typeface="Arial" panose="020B0604020202020204" pitchFamily="34" charset="0"/>
              </a:rPr>
              <a:t>V рівень </a:t>
            </a:r>
            <a:r>
              <a:rPr lang="uk-UA" altLang="ru-RU" sz="2400" b="1" i="1" dirty="0" err="1">
                <a:latin typeface="Arial" panose="020B0604020202020204" pitchFamily="34" charset="0"/>
              </a:rPr>
              <a:t>надгіпоталамічні</a:t>
            </a:r>
            <a:r>
              <a:rPr lang="uk-UA" altLang="ru-RU" sz="2400" b="1" i="1" dirty="0">
                <a:latin typeface="Arial" panose="020B0604020202020204" pitchFamily="34" charset="0"/>
              </a:rPr>
              <a:t> церебральні структури</a:t>
            </a:r>
          </a:p>
          <a:p>
            <a:pPr eaLnBrk="1" hangingPunct="1"/>
            <a:endParaRPr lang="uk-UA" altLang="ru-RU" sz="2400" b="1" i="1" dirty="0">
              <a:latin typeface="Arial" panose="020B0604020202020204" pitchFamily="34" charset="0"/>
            </a:endParaRPr>
          </a:p>
          <a:p>
            <a:pPr eaLnBrk="1" hangingPunct="1"/>
            <a:endParaRPr lang="uk-UA" altLang="ru-RU" sz="2400" b="1" i="1" dirty="0">
              <a:latin typeface="Arial" panose="020B0604020202020204" pitchFamily="34" charset="0"/>
            </a:endParaRPr>
          </a:p>
          <a:p>
            <a:pPr eaLnBrk="1" hangingPunct="1"/>
            <a:endParaRPr lang="uk-UA" altLang="ru-RU" sz="2400" b="1" i="1" dirty="0">
              <a:latin typeface="Arial" panose="020B0604020202020204" pitchFamily="34" charset="0"/>
            </a:endParaRPr>
          </a:p>
        </p:txBody>
      </p:sp>
      <p:sp>
        <p:nvSpPr>
          <p:cNvPr id="24580" name="Прямоугольник 1"/>
          <p:cNvSpPr>
            <a:spLocks noChangeArrowheads="1"/>
          </p:cNvSpPr>
          <p:nvPr/>
        </p:nvSpPr>
        <p:spPr bwMode="auto">
          <a:xfrm>
            <a:off x="152400" y="3959225"/>
            <a:ext cx="3657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US" altLang="ru-RU" sz="2800" b="1" i="1" dirty="0">
                <a:latin typeface="Arial" panose="020B0604020202020204" pitchFamily="34" charset="0"/>
              </a:rPr>
              <a:t>IV </a:t>
            </a:r>
            <a:r>
              <a:rPr lang="ru-RU" altLang="ru-RU" sz="2800" b="1" i="1" dirty="0" err="1">
                <a:latin typeface="Arial" panose="020B0604020202020204" pitchFamily="34" charset="0"/>
              </a:rPr>
              <a:t>рівень</a:t>
            </a:r>
            <a:r>
              <a:rPr lang="ru-RU" altLang="ru-RU" sz="2800" b="1" i="1" dirty="0">
                <a:latin typeface="Arial" panose="020B0604020202020204" pitchFamily="34" charset="0"/>
              </a:rPr>
              <a:t> </a:t>
            </a:r>
            <a:r>
              <a:rPr lang="ru-RU" altLang="ru-RU" sz="2800" b="1" i="1" dirty="0" err="1" smtClean="0">
                <a:latin typeface="Arial" panose="020B0604020202020204" pitchFamily="34" charset="0"/>
              </a:rPr>
              <a:t>гіпоталамус</a:t>
            </a:r>
            <a:endParaRPr lang="ru-RU" altLang="ru-RU" sz="2800" b="1" i="1" dirty="0">
              <a:latin typeface="Arial" panose="020B0604020202020204" pitchFamily="34" charset="0"/>
            </a:endParaRPr>
          </a:p>
        </p:txBody>
      </p:sp>
      <p:sp>
        <p:nvSpPr>
          <p:cNvPr id="24581" name="Прямоугольник 2"/>
          <p:cNvSpPr>
            <a:spLocks noChangeArrowheads="1"/>
          </p:cNvSpPr>
          <p:nvPr/>
        </p:nvSpPr>
        <p:spPr bwMode="auto">
          <a:xfrm>
            <a:off x="228600" y="5137150"/>
            <a:ext cx="49180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ru-RU" altLang="ru-RU" sz="2400" b="1" i="1" dirty="0">
                <a:latin typeface="Arial" panose="020B0604020202020204" pitchFamily="34" charset="0"/>
              </a:rPr>
              <a:t>III </a:t>
            </a:r>
            <a:r>
              <a:rPr lang="uk-UA" altLang="ru-RU" sz="2400" b="1" i="1" dirty="0">
                <a:latin typeface="Arial" panose="020B0604020202020204" pitchFamily="34" charset="0"/>
              </a:rPr>
              <a:t>рівень передня частка гіпофіза (</a:t>
            </a:r>
            <a:r>
              <a:rPr lang="uk-UA" altLang="ru-RU" sz="2400" b="1" i="1" dirty="0" err="1">
                <a:latin typeface="Arial" panose="020B0604020202020204" pitchFamily="34" charset="0"/>
              </a:rPr>
              <a:t>аденогіпофіз</a:t>
            </a:r>
            <a:r>
              <a:rPr lang="uk-UA" altLang="ru-RU" sz="2400" b="1" i="1" dirty="0" smtClean="0">
                <a:latin typeface="Arial" panose="020B0604020202020204" pitchFamily="34" charset="0"/>
              </a:rPr>
              <a:t>)</a:t>
            </a:r>
            <a:endParaRPr lang="uk-UA" altLang="ru-RU" sz="2400" b="1" i="1" dirty="0">
              <a:latin typeface="Arial" panose="020B0604020202020204" pitchFamily="34" charset="0"/>
            </a:endParaRPr>
          </a:p>
        </p:txBody>
      </p:sp>
    </p:spTree>
    <p:custDataLst>
      <p:tags r:id="rId1"/>
    </p:custDataLst>
    <p:extLst>
      <p:ext uri="{BB962C8B-B14F-4D97-AF65-F5344CB8AC3E}">
        <p14:creationId xmlns:p14="http://schemas.microsoft.com/office/powerpoint/2010/main" val="2966239175"/>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755576" y="116632"/>
            <a:ext cx="7169224" cy="864096"/>
          </a:xfrm>
        </p:spPr>
        <p:txBody>
          <a:bodyPr>
            <a:normAutofit/>
          </a:bodyPr>
          <a:lstStyle/>
          <a:p>
            <a:pPr eaLnBrk="1" fontAlgn="auto" hangingPunct="1">
              <a:spcAft>
                <a:spcPts val="0"/>
              </a:spcAft>
              <a:buClr>
                <a:schemeClr val="accent6">
                  <a:lumMod val="75000"/>
                </a:schemeClr>
              </a:buClr>
              <a:defRPr/>
            </a:pPr>
            <a:r>
              <a:rPr lang="ru-RU" sz="4000" b="1" dirty="0">
                <a:solidFill>
                  <a:srgbClr val="1A10E0"/>
                </a:solidFill>
              </a:rPr>
              <a:t>IV </a:t>
            </a:r>
            <a:r>
              <a:rPr lang="ru-RU" sz="4000" b="1" dirty="0" err="1">
                <a:solidFill>
                  <a:srgbClr val="1A10E0"/>
                </a:solidFill>
              </a:rPr>
              <a:t>рівень</a:t>
            </a:r>
            <a:r>
              <a:rPr lang="ru-RU" sz="4000" b="1" dirty="0">
                <a:solidFill>
                  <a:srgbClr val="1A10E0"/>
                </a:solidFill>
              </a:rPr>
              <a:t> —</a:t>
            </a:r>
            <a:r>
              <a:rPr lang="ru-RU" sz="4000" b="1" dirty="0" err="1">
                <a:solidFill>
                  <a:srgbClr val="1A10E0"/>
                </a:solidFill>
              </a:rPr>
              <a:t>гіпоталамус</a:t>
            </a:r>
            <a:endParaRPr lang="ru-RU" sz="4000" b="1" dirty="0">
              <a:solidFill>
                <a:srgbClr val="1A10E0"/>
              </a:solidFill>
            </a:endParaRPr>
          </a:p>
        </p:txBody>
      </p:sp>
      <p:sp>
        <p:nvSpPr>
          <p:cNvPr id="16387" name="Rectangle 3"/>
          <p:cNvSpPr>
            <a:spLocks noGrp="1" noChangeArrowheads="1"/>
          </p:cNvSpPr>
          <p:nvPr>
            <p:ph idx="1"/>
          </p:nvPr>
        </p:nvSpPr>
        <p:spPr>
          <a:xfrm>
            <a:off x="395536" y="1124744"/>
            <a:ext cx="8424936" cy="4971256"/>
          </a:xfrm>
        </p:spPr>
        <p:txBody>
          <a:bodyPr rtlCol="0">
            <a:normAutofit/>
          </a:bodyPr>
          <a:lstStyle/>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Гіпоталамус </a:t>
            </a:r>
            <a:r>
              <a:rPr lang="uk-UA" sz="2800" dirty="0" smtClean="0"/>
              <a:t>- </a:t>
            </a:r>
            <a:r>
              <a:rPr lang="uk-UA" sz="2800" dirty="0"/>
              <a:t>скупчення нервових клітин, частина з яких </a:t>
            </a:r>
            <a:r>
              <a:rPr lang="uk-UA" sz="2800" dirty="0">
                <a:solidFill>
                  <a:srgbClr val="C00000"/>
                </a:solidFill>
              </a:rPr>
              <a:t>продукує</a:t>
            </a:r>
            <a:r>
              <a:rPr lang="uk-UA" sz="2800" dirty="0"/>
              <a:t> спеціальні </a:t>
            </a:r>
            <a:r>
              <a:rPr lang="uk-UA" sz="2800" dirty="0" err="1">
                <a:solidFill>
                  <a:srgbClr val="C00000"/>
                </a:solidFill>
              </a:rPr>
              <a:t>нейрогормони</a:t>
            </a:r>
            <a:r>
              <a:rPr lang="uk-UA" sz="2800" dirty="0"/>
              <a:t> хімічна структура яких до кінця не </a:t>
            </a:r>
            <a:r>
              <a:rPr lang="uk-UA" sz="2800" dirty="0" smtClean="0"/>
              <a:t>з'ясована </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Під дією нервових імпульсів кори головного мозку у </a:t>
            </a:r>
            <a:r>
              <a:rPr lang="ru-RU" sz="2800" dirty="0" err="1"/>
              <a:t>вентромедіальних</a:t>
            </a:r>
            <a:r>
              <a:rPr lang="ru-RU" sz="2800" dirty="0"/>
              <a:t>, </a:t>
            </a:r>
            <a:r>
              <a:rPr lang="ru-RU" sz="2800" dirty="0" err="1"/>
              <a:t>аркуатних</a:t>
            </a:r>
            <a:r>
              <a:rPr lang="ru-RU" sz="2800" dirty="0"/>
              <a:t> та </a:t>
            </a:r>
            <a:r>
              <a:rPr lang="ru-RU" sz="2800" dirty="0" err="1"/>
              <a:t>дорсомедіальних</a:t>
            </a:r>
            <a:r>
              <a:rPr lang="ru-RU" sz="2800" dirty="0"/>
              <a:t> ядрах </a:t>
            </a:r>
            <a:r>
              <a:rPr lang="uk-UA" sz="2800" dirty="0" smtClean="0"/>
              <a:t> </a:t>
            </a:r>
            <a:r>
              <a:rPr lang="uk-UA" sz="2800" dirty="0"/>
              <a:t>гіпоталамуса </a:t>
            </a:r>
            <a:r>
              <a:rPr lang="uk-UA" sz="2800" dirty="0">
                <a:solidFill>
                  <a:srgbClr val="C00000"/>
                </a:solidFill>
              </a:rPr>
              <a:t>виділяються </a:t>
            </a:r>
            <a:r>
              <a:rPr lang="uk-UA" sz="2800" dirty="0" err="1">
                <a:solidFill>
                  <a:srgbClr val="C00000"/>
                </a:solidFill>
              </a:rPr>
              <a:t>рилізинг</a:t>
            </a:r>
            <a:r>
              <a:rPr lang="uk-UA" sz="2800" dirty="0">
                <a:solidFill>
                  <a:srgbClr val="C00000"/>
                </a:solidFill>
              </a:rPr>
              <a:t>-гормони-РГ </a:t>
            </a:r>
            <a:r>
              <a:rPr lang="uk-UA" sz="2800" dirty="0"/>
              <a:t>(</a:t>
            </a:r>
            <a:r>
              <a:rPr lang="uk-UA" sz="2800" dirty="0" err="1"/>
              <a:t>releasing</a:t>
            </a:r>
            <a:r>
              <a:rPr lang="uk-UA" sz="2800" dirty="0"/>
              <a:t> </a:t>
            </a:r>
            <a:r>
              <a:rPr lang="uk-UA" sz="2800" dirty="0" err="1"/>
              <a:t>factors</a:t>
            </a:r>
            <a:r>
              <a:rPr lang="uk-UA" sz="2800" dirty="0"/>
              <a:t> - </a:t>
            </a:r>
            <a:r>
              <a:rPr lang="uk-UA" sz="2800" dirty="0" err="1"/>
              <a:t>дозволяючі</a:t>
            </a:r>
            <a:r>
              <a:rPr lang="uk-UA" sz="2800" dirty="0"/>
              <a:t> чинники) та </a:t>
            </a:r>
            <a:r>
              <a:rPr lang="uk-UA" sz="2800" dirty="0" err="1"/>
              <a:t>статини</a:t>
            </a:r>
            <a:r>
              <a:rPr lang="uk-UA" sz="2800" dirty="0"/>
              <a:t> (гальмуючі чинники</a:t>
            </a:r>
            <a:r>
              <a:rPr lang="uk-UA" sz="2800" dirty="0" smtClean="0"/>
              <a:t>)</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РГ через спеціальну портальну судинну систему </a:t>
            </a:r>
            <a:r>
              <a:rPr lang="uk-UA" sz="2800" dirty="0">
                <a:solidFill>
                  <a:srgbClr val="C00000"/>
                </a:solidFill>
              </a:rPr>
              <a:t>потрапляють в </a:t>
            </a:r>
            <a:r>
              <a:rPr lang="uk-UA" sz="2800" dirty="0" err="1">
                <a:solidFill>
                  <a:srgbClr val="C00000"/>
                </a:solidFill>
              </a:rPr>
              <a:t>аденогіпофіз</a:t>
            </a:r>
            <a:r>
              <a:rPr lang="uk-UA" sz="2800" dirty="0"/>
              <a:t>, де сприяють продукції </a:t>
            </a:r>
            <a:r>
              <a:rPr lang="uk-UA" sz="2800" dirty="0" err="1"/>
              <a:t>тропних</a:t>
            </a:r>
            <a:r>
              <a:rPr lang="uk-UA" sz="2800" dirty="0"/>
              <a:t> гормонів</a:t>
            </a:r>
          </a:p>
        </p:txBody>
      </p:sp>
    </p:spTree>
    <p:custDataLst>
      <p:tags r:id="rId1"/>
    </p:custDataLst>
    <p:extLst>
      <p:ext uri="{BB962C8B-B14F-4D97-AF65-F5344CB8AC3E}">
        <p14:creationId xmlns:p14="http://schemas.microsoft.com/office/powerpoint/2010/main" val="7702718"/>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3568" y="228600"/>
            <a:ext cx="7848872" cy="1400200"/>
          </a:xfrm>
        </p:spPr>
        <p:txBody>
          <a:bodyPr>
            <a:normAutofit fontScale="90000"/>
          </a:bodyPr>
          <a:lstStyle/>
          <a:p>
            <a:pPr algn="ctr" eaLnBrk="1" fontAlgn="auto" hangingPunct="1">
              <a:spcAft>
                <a:spcPts val="0"/>
              </a:spcAft>
              <a:buClr>
                <a:schemeClr val="accent6">
                  <a:lumMod val="75000"/>
                </a:schemeClr>
              </a:buClr>
              <a:defRPr/>
            </a:pPr>
            <a:r>
              <a:rPr lang="ru-RU" sz="3200" b="1" dirty="0">
                <a:solidFill>
                  <a:srgbClr val="1A10E0"/>
                </a:solidFill>
              </a:rPr>
              <a:t>III </a:t>
            </a:r>
            <a:r>
              <a:rPr lang="uk-UA" sz="3200" b="1" dirty="0">
                <a:solidFill>
                  <a:srgbClr val="1A10E0"/>
                </a:solidFill>
              </a:rPr>
              <a:t>рівень передня частка гіпофіза (</a:t>
            </a:r>
            <a:r>
              <a:rPr lang="uk-UA" sz="3200" b="1" dirty="0" err="1">
                <a:solidFill>
                  <a:srgbClr val="1A10E0"/>
                </a:solidFill>
              </a:rPr>
              <a:t>аденогіпофіз</a:t>
            </a:r>
            <a:r>
              <a:rPr lang="uk-UA" sz="3200" b="1" dirty="0">
                <a:solidFill>
                  <a:srgbClr val="1A10E0"/>
                </a:solidFill>
              </a:rPr>
              <a:t>)</a:t>
            </a:r>
            <a:br>
              <a:rPr lang="uk-UA" sz="3200" b="1" dirty="0">
                <a:solidFill>
                  <a:srgbClr val="1A10E0"/>
                </a:solidFill>
              </a:rPr>
            </a:br>
            <a:endParaRPr lang="uk-UA" sz="3200" b="1" dirty="0">
              <a:solidFill>
                <a:srgbClr val="1A10E0"/>
              </a:solidFill>
            </a:endParaRPr>
          </a:p>
        </p:txBody>
      </p:sp>
      <p:pic>
        <p:nvPicPr>
          <p:cNvPr id="3072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484784"/>
            <a:ext cx="8424936" cy="496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51701995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55576" y="152400"/>
            <a:ext cx="7093024" cy="540296"/>
          </a:xfrm>
        </p:spPr>
        <p:txBody>
          <a:bodyPr>
            <a:noAutofit/>
          </a:bodyPr>
          <a:lstStyle/>
          <a:p>
            <a:pPr algn="ctr" eaLnBrk="1" fontAlgn="auto" hangingPunct="1">
              <a:spcAft>
                <a:spcPts val="0"/>
              </a:spcAft>
              <a:buClr>
                <a:schemeClr val="accent6">
                  <a:lumMod val="75000"/>
                </a:schemeClr>
              </a:buClr>
              <a:defRPr/>
            </a:pPr>
            <a:r>
              <a:rPr lang="ru-RU" sz="3200" b="1" dirty="0">
                <a:solidFill>
                  <a:srgbClr val="1A10E0"/>
                </a:solidFill>
              </a:rPr>
              <a:t>III </a:t>
            </a:r>
            <a:r>
              <a:rPr lang="ru-RU" sz="3200" b="1" dirty="0" err="1">
                <a:solidFill>
                  <a:srgbClr val="1A10E0"/>
                </a:solidFill>
              </a:rPr>
              <a:t>рівень</a:t>
            </a:r>
            <a:r>
              <a:rPr lang="ru-RU" sz="3200" b="1" dirty="0">
                <a:solidFill>
                  <a:srgbClr val="1A10E0"/>
                </a:solidFill>
              </a:rPr>
              <a:t> — </a:t>
            </a:r>
            <a:r>
              <a:rPr lang="ru-RU" sz="3200" b="1" dirty="0" err="1">
                <a:solidFill>
                  <a:srgbClr val="1A10E0"/>
                </a:solidFill>
              </a:rPr>
              <a:t>гіпофіз</a:t>
            </a:r>
            <a:endParaRPr lang="ru-RU" sz="3200" b="1" dirty="0">
              <a:solidFill>
                <a:srgbClr val="1A10E0"/>
              </a:solidFill>
            </a:endParaRPr>
          </a:p>
        </p:txBody>
      </p:sp>
      <p:sp>
        <p:nvSpPr>
          <p:cNvPr id="20483" name="Rectangle 3"/>
          <p:cNvSpPr>
            <a:spLocks noGrp="1" noChangeArrowheads="1"/>
          </p:cNvSpPr>
          <p:nvPr>
            <p:ph idx="1"/>
          </p:nvPr>
        </p:nvSpPr>
        <p:spPr>
          <a:xfrm>
            <a:off x="467544" y="908720"/>
            <a:ext cx="8208912" cy="5568280"/>
          </a:xfrm>
        </p:spPr>
        <p:txBody>
          <a:bodyPr rtlCol="0">
            <a:noAutofit/>
          </a:bodyPr>
          <a:lstStyle/>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Під впливом РГ в </a:t>
            </a:r>
            <a:r>
              <a:rPr lang="uk-UA" sz="2800" dirty="0" err="1"/>
              <a:t>аденогіпофізі</a:t>
            </a:r>
            <a:r>
              <a:rPr lang="uk-UA" sz="2800" dirty="0"/>
              <a:t> відбувається </a:t>
            </a:r>
            <a:r>
              <a:rPr lang="uk-UA" sz="2800" dirty="0">
                <a:solidFill>
                  <a:srgbClr val="C00000"/>
                </a:solidFill>
              </a:rPr>
              <a:t>синтез </a:t>
            </a:r>
            <a:r>
              <a:rPr lang="uk-UA" sz="2800" dirty="0" err="1">
                <a:solidFill>
                  <a:srgbClr val="C00000"/>
                </a:solidFill>
              </a:rPr>
              <a:t>тропних</a:t>
            </a:r>
            <a:r>
              <a:rPr lang="uk-UA" sz="2800" dirty="0">
                <a:solidFill>
                  <a:srgbClr val="C00000"/>
                </a:solidFill>
              </a:rPr>
              <a:t> гормонів</a:t>
            </a:r>
            <a:r>
              <a:rPr lang="uk-UA" sz="2800" dirty="0"/>
              <a:t>, які забезпечують </a:t>
            </a:r>
            <a:r>
              <a:rPr lang="uk-UA" sz="2800" b="1" dirty="0">
                <a:solidFill>
                  <a:srgbClr val="0070C0"/>
                </a:solidFill>
              </a:rPr>
              <a:t>нормальне функціонування </a:t>
            </a:r>
            <a:endParaRPr lang="uk-UA" sz="2800" b="1" dirty="0" smtClean="0">
              <a:solidFill>
                <a:srgbClr val="0070C0"/>
              </a:solidFill>
            </a:endParaRPr>
          </a:p>
          <a:p>
            <a:pPr marL="82296" indent="0" eaLnBrk="1" fontAlgn="auto" hangingPunct="1">
              <a:lnSpc>
                <a:spcPct val="80000"/>
              </a:lnSpc>
              <a:spcAft>
                <a:spcPts val="0"/>
              </a:spcAft>
              <a:buClr>
                <a:schemeClr val="accent6">
                  <a:lumMod val="75000"/>
                </a:schemeClr>
              </a:buClr>
              <a:buNone/>
              <a:defRPr/>
            </a:pPr>
            <a:r>
              <a:rPr lang="uk-UA" sz="2800" dirty="0" smtClean="0"/>
              <a:t>              </a:t>
            </a:r>
            <a:r>
              <a:rPr lang="uk-UA" sz="2800" dirty="0" smtClean="0">
                <a:solidFill>
                  <a:srgbClr val="C00000"/>
                </a:solidFill>
              </a:rPr>
              <a:t>всіх </a:t>
            </a:r>
            <a:r>
              <a:rPr lang="uk-UA" sz="2800" dirty="0">
                <a:solidFill>
                  <a:srgbClr val="C00000"/>
                </a:solidFill>
              </a:rPr>
              <a:t>ендокринних </a:t>
            </a:r>
            <a:r>
              <a:rPr lang="uk-UA" sz="2800" dirty="0" smtClean="0">
                <a:solidFill>
                  <a:srgbClr val="C00000"/>
                </a:solidFill>
              </a:rPr>
              <a:t>залоз </a:t>
            </a:r>
            <a:endParaRPr lang="uk-UA" sz="2800" dirty="0">
              <a:solidFill>
                <a:srgbClr val="C00000"/>
              </a:solidFill>
            </a:endParaRPr>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err="1" smtClean="0"/>
              <a:t>фолікулостимулюючий</a:t>
            </a:r>
            <a:r>
              <a:rPr lang="uk-UA" sz="2800" dirty="0" smtClean="0"/>
              <a:t> </a:t>
            </a:r>
            <a:r>
              <a:rPr lang="uk-UA" sz="2800" dirty="0"/>
              <a:t>гормон (ФСГ</a:t>
            </a:r>
            <a:r>
              <a:rPr lang="uk-UA" sz="2800" dirty="0" smtClean="0"/>
              <a:t>) </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err="1"/>
              <a:t>лютеїнізуючий</a:t>
            </a:r>
            <a:r>
              <a:rPr lang="uk-UA" sz="2800" dirty="0"/>
              <a:t> гормон (ЛГ</a:t>
            </a:r>
            <a:r>
              <a:rPr lang="uk-UA" sz="2800" dirty="0" smtClean="0"/>
              <a:t>)</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пролактин (ПРЛ)</a:t>
            </a:r>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err="1"/>
              <a:t>тиреотропний</a:t>
            </a:r>
            <a:r>
              <a:rPr lang="uk-UA" sz="2800" dirty="0"/>
              <a:t> гормон (ТТГ)</a:t>
            </a:r>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соматотропний гормон (СТГ)</a:t>
            </a:r>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a:t>адренокортикотропний гормон (АКТГ)</a:t>
            </a:r>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err="1" smtClean="0"/>
              <a:t>ліпотропний</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smtClean="0"/>
              <a:t>вазопресин</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r>
              <a:rPr lang="uk-UA" sz="2800" dirty="0" err="1"/>
              <a:t>окситоцин</a:t>
            </a:r>
            <a:endParaRPr lang="uk-UA" sz="2800" dirty="0"/>
          </a:p>
          <a:p>
            <a:pPr marL="265176" indent="-182880" eaLnBrk="1" fontAlgn="auto" hangingPunct="1">
              <a:lnSpc>
                <a:spcPct val="80000"/>
              </a:lnSpc>
              <a:spcAft>
                <a:spcPts val="0"/>
              </a:spcAft>
              <a:buClr>
                <a:schemeClr val="accent6">
                  <a:lumMod val="75000"/>
                </a:schemeClr>
              </a:buClr>
              <a:buFont typeface="Wingdings 2"/>
              <a:buChar char=""/>
              <a:defRPr/>
            </a:pPr>
            <a:endParaRPr lang="uk-UA" sz="2800" dirty="0"/>
          </a:p>
        </p:txBody>
      </p:sp>
    </p:spTree>
    <p:custDataLst>
      <p:tags r:id="rId1"/>
    </p:custDataLst>
    <p:extLst>
      <p:ext uri="{BB962C8B-B14F-4D97-AF65-F5344CB8AC3E}">
        <p14:creationId xmlns:p14="http://schemas.microsoft.com/office/powerpoint/2010/main" val="631096392"/>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620688"/>
            <a:ext cx="8229600" cy="715962"/>
          </a:xfrm>
        </p:spPr>
        <p:txBody>
          <a:bodyPr>
            <a:noAutofit/>
          </a:bodyPr>
          <a:lstStyle/>
          <a:p>
            <a:pPr algn="ctr" eaLnBrk="1" fontAlgn="auto" hangingPunct="1">
              <a:spcAft>
                <a:spcPts val="0"/>
              </a:spcAft>
              <a:buClr>
                <a:schemeClr val="accent6">
                  <a:lumMod val="75000"/>
                </a:schemeClr>
              </a:buClr>
              <a:buFont typeface="Georgia" pitchFamily="18" charset="0"/>
              <a:buNone/>
              <a:defRPr/>
            </a:pPr>
            <a:r>
              <a:rPr lang="en-US" sz="3600" b="1" dirty="0">
                <a:solidFill>
                  <a:srgbClr val="1A10E0"/>
                </a:solidFill>
              </a:rPr>
              <a:t>II </a:t>
            </a:r>
            <a:r>
              <a:rPr lang="uk-UA" sz="3600" b="1" dirty="0">
                <a:solidFill>
                  <a:srgbClr val="1A10E0"/>
                </a:solidFill>
              </a:rPr>
              <a:t>рівень яєчники</a:t>
            </a:r>
            <a:r>
              <a:rPr lang="uk-UA" sz="3600" dirty="0">
                <a:solidFill>
                  <a:srgbClr val="FF0000"/>
                </a:solidFill>
              </a:rPr>
              <a:t/>
            </a:r>
            <a:br>
              <a:rPr lang="uk-UA" sz="3600" dirty="0">
                <a:solidFill>
                  <a:srgbClr val="FF0000"/>
                </a:solidFill>
              </a:rPr>
            </a:br>
            <a:endParaRPr lang="uk-UA" sz="3600" dirty="0">
              <a:solidFill>
                <a:srgbClr val="FF0000"/>
              </a:solidFill>
            </a:endParaRPr>
          </a:p>
        </p:txBody>
      </p:sp>
      <p:sp>
        <p:nvSpPr>
          <p:cNvPr id="34819" name="Прямоугольник 1"/>
          <p:cNvSpPr>
            <a:spLocks noChangeArrowheads="1"/>
          </p:cNvSpPr>
          <p:nvPr/>
        </p:nvSpPr>
        <p:spPr bwMode="auto">
          <a:xfrm>
            <a:off x="1115616" y="1196752"/>
            <a:ext cx="705678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ru-RU" altLang="ru-RU" sz="4000" b="1" dirty="0" err="1">
                <a:solidFill>
                  <a:srgbClr val="C00000"/>
                </a:solidFill>
                <a:latin typeface="+mn-lt"/>
              </a:rPr>
              <a:t>Фолікулогенез</a:t>
            </a:r>
            <a:r>
              <a:rPr lang="ru-RU" altLang="ru-RU" sz="4000" b="1" dirty="0">
                <a:latin typeface="+mn-lt"/>
              </a:rPr>
              <a:t>:</a:t>
            </a:r>
            <a:r>
              <a:rPr lang="ru-RU" altLang="ru-RU" sz="4000" dirty="0">
                <a:latin typeface="+mn-lt"/>
              </a:rPr>
              <a:t> </a:t>
            </a:r>
            <a:r>
              <a:rPr lang="ru-RU" altLang="ru-RU" sz="4000" dirty="0" err="1">
                <a:latin typeface="+mn-lt"/>
              </a:rPr>
              <a:t>ріст</a:t>
            </a:r>
            <a:r>
              <a:rPr lang="ru-RU" altLang="ru-RU" sz="4000" dirty="0">
                <a:latin typeface="+mn-lt"/>
              </a:rPr>
              <a:t> та </a:t>
            </a:r>
            <a:r>
              <a:rPr lang="ru-RU" altLang="ru-RU" sz="4000" dirty="0" err="1">
                <a:latin typeface="+mn-lt"/>
              </a:rPr>
              <a:t>дозрівання</a:t>
            </a:r>
            <a:r>
              <a:rPr lang="ru-RU" altLang="ru-RU" sz="4000" dirty="0">
                <a:latin typeface="+mn-lt"/>
              </a:rPr>
              <a:t> </a:t>
            </a:r>
            <a:r>
              <a:rPr lang="ru-RU" altLang="ru-RU" sz="4000" dirty="0" err="1">
                <a:latin typeface="+mn-lt"/>
              </a:rPr>
              <a:t>фолікулів</a:t>
            </a:r>
            <a:r>
              <a:rPr lang="ru-RU" altLang="ru-RU" sz="4000" dirty="0">
                <a:latin typeface="+mn-lt"/>
              </a:rPr>
              <a:t>, </a:t>
            </a:r>
            <a:r>
              <a:rPr lang="ru-RU" altLang="ru-RU" sz="4000" dirty="0" err="1">
                <a:latin typeface="+mn-lt"/>
              </a:rPr>
              <a:t>овуляція</a:t>
            </a:r>
            <a:r>
              <a:rPr lang="ru-RU" altLang="ru-RU" sz="4000" dirty="0">
                <a:latin typeface="+mn-lt"/>
              </a:rPr>
              <a:t>, </a:t>
            </a:r>
            <a:r>
              <a:rPr lang="ru-RU" altLang="ru-RU" sz="4000" dirty="0" err="1">
                <a:latin typeface="+mn-lt"/>
              </a:rPr>
              <a:t>утворення</a:t>
            </a:r>
            <a:r>
              <a:rPr lang="ru-RU" altLang="ru-RU" sz="4000" dirty="0">
                <a:latin typeface="+mn-lt"/>
              </a:rPr>
              <a:t> </a:t>
            </a:r>
            <a:r>
              <a:rPr lang="ru-RU" altLang="ru-RU" sz="4000" dirty="0" err="1">
                <a:latin typeface="+mn-lt"/>
              </a:rPr>
              <a:t>жовтого</a:t>
            </a:r>
            <a:r>
              <a:rPr lang="ru-RU" altLang="ru-RU" sz="4000" dirty="0">
                <a:latin typeface="+mn-lt"/>
              </a:rPr>
              <a:t> </a:t>
            </a:r>
            <a:r>
              <a:rPr lang="ru-RU" altLang="ru-RU" sz="4000" dirty="0" err="1">
                <a:latin typeface="+mn-lt"/>
              </a:rPr>
              <a:t>тіла</a:t>
            </a:r>
            <a:endParaRPr lang="ru-RU" altLang="ru-RU" sz="4000" dirty="0">
              <a:latin typeface="+mn-lt"/>
            </a:endParaRPr>
          </a:p>
          <a:p>
            <a:pPr eaLnBrk="1" hangingPunct="1"/>
            <a:endParaRPr lang="ru-RU" altLang="ru-RU" sz="4000" dirty="0">
              <a:latin typeface="+mn-lt"/>
            </a:endParaRPr>
          </a:p>
          <a:p>
            <a:pPr eaLnBrk="1" hangingPunct="1"/>
            <a:r>
              <a:rPr lang="ru-RU" altLang="ru-RU" sz="4000" b="1" dirty="0" err="1">
                <a:solidFill>
                  <a:srgbClr val="C00000"/>
                </a:solidFill>
                <a:latin typeface="+mn-lt"/>
              </a:rPr>
              <a:t>Стероїдогенез</a:t>
            </a:r>
            <a:r>
              <a:rPr lang="ru-RU" altLang="ru-RU" sz="4000" b="1" dirty="0">
                <a:solidFill>
                  <a:srgbClr val="C00000"/>
                </a:solidFill>
                <a:latin typeface="+mn-lt"/>
              </a:rPr>
              <a:t>:</a:t>
            </a:r>
            <a:r>
              <a:rPr lang="ru-RU" altLang="ru-RU" sz="4000" dirty="0">
                <a:latin typeface="+mn-lt"/>
              </a:rPr>
              <a:t> синтез </a:t>
            </a:r>
            <a:r>
              <a:rPr lang="ru-RU" altLang="ru-RU" sz="4000" dirty="0" err="1">
                <a:latin typeface="+mn-lt"/>
              </a:rPr>
              <a:t>статевих</a:t>
            </a:r>
            <a:r>
              <a:rPr lang="ru-RU" altLang="ru-RU" sz="4000" dirty="0">
                <a:latin typeface="+mn-lt"/>
              </a:rPr>
              <a:t> </a:t>
            </a:r>
            <a:r>
              <a:rPr lang="ru-RU" altLang="ru-RU" sz="4000" dirty="0" err="1">
                <a:latin typeface="+mn-lt"/>
              </a:rPr>
              <a:t>гормонів</a:t>
            </a:r>
            <a:r>
              <a:rPr lang="ru-RU" altLang="ru-RU" sz="4000" dirty="0">
                <a:latin typeface="+mn-lt"/>
              </a:rPr>
              <a:t> </a:t>
            </a:r>
            <a:r>
              <a:rPr lang="ru-RU" altLang="ru-RU" sz="4000" dirty="0" err="1">
                <a:latin typeface="+mn-lt"/>
              </a:rPr>
              <a:t>естрогени</a:t>
            </a:r>
            <a:r>
              <a:rPr lang="ru-RU" altLang="ru-RU" sz="4000" dirty="0">
                <a:latin typeface="+mn-lt"/>
              </a:rPr>
              <a:t>, прогестерон, </a:t>
            </a:r>
            <a:r>
              <a:rPr lang="ru-RU" altLang="ru-RU" sz="4000" dirty="0" err="1">
                <a:latin typeface="+mn-lt"/>
              </a:rPr>
              <a:t>андрогени</a:t>
            </a:r>
            <a:endParaRPr lang="ru-RU" altLang="ru-RU" sz="4000" dirty="0">
              <a:latin typeface="+mn-lt"/>
            </a:endParaRPr>
          </a:p>
        </p:txBody>
      </p:sp>
    </p:spTree>
    <p:custDataLst>
      <p:tags r:id="rId1"/>
    </p:custDataLst>
    <p:extLst>
      <p:ext uri="{BB962C8B-B14F-4D97-AF65-F5344CB8AC3E}">
        <p14:creationId xmlns:p14="http://schemas.microsoft.com/office/powerpoint/2010/main" val="1360352390"/>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76200" y="188640"/>
            <a:ext cx="8153400" cy="720080"/>
          </a:xfrm>
        </p:spPr>
        <p:txBody>
          <a:bodyPr>
            <a:normAutofit/>
          </a:bodyPr>
          <a:lstStyle/>
          <a:p>
            <a:pPr algn="ctr" eaLnBrk="1" fontAlgn="auto" hangingPunct="1">
              <a:spcAft>
                <a:spcPts val="0"/>
              </a:spcAft>
              <a:buClr>
                <a:schemeClr val="accent6">
                  <a:lumMod val="75000"/>
                </a:schemeClr>
              </a:buClr>
              <a:defRPr/>
            </a:pPr>
            <a:r>
              <a:rPr lang="ru-RU" sz="3600" b="1" i="1" dirty="0">
                <a:solidFill>
                  <a:srgbClr val="1A10E0"/>
                </a:solidFill>
              </a:rPr>
              <a:t>II </a:t>
            </a:r>
            <a:r>
              <a:rPr lang="ru-RU" sz="3600" b="1" i="1" dirty="0" err="1">
                <a:solidFill>
                  <a:srgbClr val="1A10E0"/>
                </a:solidFill>
              </a:rPr>
              <a:t>рівень</a:t>
            </a:r>
            <a:r>
              <a:rPr lang="ru-RU" sz="3600" b="1" i="1" dirty="0">
                <a:solidFill>
                  <a:srgbClr val="1A10E0"/>
                </a:solidFill>
              </a:rPr>
              <a:t> </a:t>
            </a:r>
            <a:r>
              <a:rPr lang="ru-RU" sz="3600" b="1" i="1" dirty="0" err="1">
                <a:solidFill>
                  <a:srgbClr val="1A10E0"/>
                </a:solidFill>
              </a:rPr>
              <a:t>яєчники</a:t>
            </a:r>
            <a:endParaRPr lang="ru-RU" sz="3600" b="1" i="1" dirty="0">
              <a:solidFill>
                <a:srgbClr val="1A10E0"/>
              </a:solidFill>
            </a:endParaRPr>
          </a:p>
        </p:txBody>
      </p:sp>
      <p:sp>
        <p:nvSpPr>
          <p:cNvPr id="26627" name="Rectangle 3"/>
          <p:cNvSpPr>
            <a:spLocks noGrp="1" noChangeArrowheads="1"/>
          </p:cNvSpPr>
          <p:nvPr>
            <p:ph idx="1"/>
          </p:nvPr>
        </p:nvSpPr>
        <p:spPr>
          <a:xfrm>
            <a:off x="107504" y="2011363"/>
            <a:ext cx="4104456" cy="2971800"/>
          </a:xfrm>
        </p:spPr>
        <p:txBody>
          <a:bodyPr rtlCol="0">
            <a:normAutofit/>
          </a:bodyPr>
          <a:lstStyle/>
          <a:p>
            <a:pPr marL="82296" indent="0" eaLnBrk="1" fontAlgn="auto" hangingPunct="1">
              <a:spcAft>
                <a:spcPts val="0"/>
              </a:spcAft>
              <a:buClr>
                <a:schemeClr val="accent6">
                  <a:lumMod val="75000"/>
                </a:schemeClr>
              </a:buClr>
              <a:buNone/>
              <a:defRPr/>
            </a:pPr>
            <a:r>
              <a:rPr lang="uk-UA" sz="4000" dirty="0" smtClean="0">
                <a:solidFill>
                  <a:schemeClr val="tx1">
                    <a:lumMod val="75000"/>
                    <a:lumOff val="25000"/>
                  </a:schemeClr>
                </a:solidFill>
              </a:rPr>
              <a:t>      </a:t>
            </a:r>
            <a:r>
              <a:rPr lang="uk-UA" sz="4000" dirty="0" smtClean="0">
                <a:solidFill>
                  <a:srgbClr val="C00000"/>
                </a:solidFill>
              </a:rPr>
              <a:t>Фази</a:t>
            </a:r>
            <a:r>
              <a:rPr lang="uk-UA" sz="4000" dirty="0">
                <a:solidFill>
                  <a:srgbClr val="C00000"/>
                </a:solidFill>
              </a:rPr>
              <a:t>:</a:t>
            </a:r>
            <a:endParaRPr lang="en-US" sz="4000" dirty="0">
              <a:solidFill>
                <a:srgbClr val="C00000"/>
              </a:solidFill>
            </a:endParaRPr>
          </a:p>
          <a:p>
            <a:pPr marL="365760" lvl="1" indent="0" eaLnBrk="1" fontAlgn="auto" hangingPunct="1">
              <a:spcAft>
                <a:spcPts val="0"/>
              </a:spcAft>
              <a:buClr>
                <a:schemeClr val="accent6">
                  <a:lumMod val="75000"/>
                </a:schemeClr>
              </a:buClr>
              <a:buFont typeface="Georgia" pitchFamily="18" charset="0"/>
              <a:buNone/>
              <a:defRPr/>
            </a:pPr>
            <a:r>
              <a:rPr lang="ru-RU" sz="3200" dirty="0">
                <a:solidFill>
                  <a:srgbClr val="0070C0"/>
                </a:solidFill>
              </a:rPr>
              <a:t>I </a:t>
            </a:r>
            <a:r>
              <a:rPr lang="ru-RU" sz="3200" dirty="0" smtClean="0">
                <a:solidFill>
                  <a:srgbClr val="0070C0"/>
                </a:solidFill>
              </a:rPr>
              <a:t>-</a:t>
            </a:r>
            <a:r>
              <a:rPr lang="ru-RU" sz="3200" b="1" i="1" dirty="0" err="1" smtClean="0">
                <a:solidFill>
                  <a:srgbClr val="0070C0"/>
                </a:solidFill>
              </a:rPr>
              <a:t>фолікулінова</a:t>
            </a:r>
            <a:endParaRPr lang="ru-RU" sz="3200" dirty="0">
              <a:solidFill>
                <a:srgbClr val="0070C0"/>
              </a:solidFill>
            </a:endParaRPr>
          </a:p>
          <a:p>
            <a:pPr marL="365760" lvl="1" indent="0" eaLnBrk="1" fontAlgn="auto" hangingPunct="1">
              <a:spcAft>
                <a:spcPts val="0"/>
              </a:spcAft>
              <a:buClr>
                <a:schemeClr val="accent6">
                  <a:lumMod val="75000"/>
                </a:schemeClr>
              </a:buClr>
              <a:buFont typeface="Georgia" pitchFamily="18" charset="0"/>
              <a:buNone/>
              <a:defRPr/>
            </a:pPr>
            <a:r>
              <a:rPr lang="ru-RU" sz="3200" dirty="0">
                <a:solidFill>
                  <a:srgbClr val="0070C0"/>
                </a:solidFill>
              </a:rPr>
              <a:t>II </a:t>
            </a:r>
            <a:r>
              <a:rPr lang="ru-RU" sz="3200" b="1" i="1" dirty="0" err="1">
                <a:solidFill>
                  <a:srgbClr val="0070C0"/>
                </a:solidFill>
              </a:rPr>
              <a:t>лютеїнова</a:t>
            </a:r>
            <a:endParaRPr lang="ru-RU" sz="3200" dirty="0">
              <a:solidFill>
                <a:srgbClr val="0070C0"/>
              </a:solidFill>
            </a:endParaRPr>
          </a:p>
        </p:txBody>
      </p:sp>
      <p:pic>
        <p:nvPicPr>
          <p:cNvPr id="20482" name="Picture 2" descr="http://multycourse.com.ua/public_html/files_uploaded/3_10%20%D0%9C%D0%B5%D0%BD%D1%81%D1%82%D1%80%D1%83%D0%B0%D0%BB%D1%8C%D0%BD%D0%B8%D0%B9%20%D1%86%D0%B8%D0%BA%D0%BB%2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980728"/>
            <a:ext cx="4464496" cy="56166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93503116"/>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1" y="228600"/>
            <a:ext cx="6830640" cy="464096"/>
          </a:xfrm>
        </p:spPr>
        <p:txBody>
          <a:bodyPr>
            <a:noAutofit/>
          </a:bodyPr>
          <a:lstStyle/>
          <a:p>
            <a:pPr algn="ctr" eaLnBrk="1" fontAlgn="auto" hangingPunct="1">
              <a:spcAft>
                <a:spcPts val="0"/>
              </a:spcAft>
              <a:defRPr/>
            </a:pPr>
            <a:r>
              <a:rPr lang="uk-UA" sz="3200" b="1" i="1" dirty="0" err="1">
                <a:solidFill>
                  <a:srgbClr val="1A10E0"/>
                </a:solidFill>
              </a:rPr>
              <a:t>Фолікулогенез</a:t>
            </a:r>
            <a:endParaRPr lang="ru-RU" sz="3200" b="1" i="1" dirty="0">
              <a:solidFill>
                <a:srgbClr val="1A10E0"/>
              </a:solidFill>
            </a:endParaRPr>
          </a:p>
        </p:txBody>
      </p:sp>
      <p:pic>
        <p:nvPicPr>
          <p:cNvPr id="39939" name="Picture 2" descr="This multipart figure shows how follicles are generated. The top panel shows the six stages of folliculogenesis. In each stage, the major cell types are labeled. The bottom part shows a micrograph of a secondary follicle and the major parts are labeled.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9512" y="908720"/>
            <a:ext cx="8568952" cy="5760640"/>
          </a:xfrm>
          <a:noFill/>
        </p:spPr>
      </p:pic>
    </p:spTree>
    <p:extLst>
      <p:ext uri="{BB962C8B-B14F-4D97-AF65-F5344CB8AC3E}">
        <p14:creationId xmlns:p14="http://schemas.microsoft.com/office/powerpoint/2010/main" val="19176814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7355160" cy="562074"/>
          </a:xfrm>
        </p:spPr>
        <p:txBody>
          <a:bodyPr>
            <a:noAutofit/>
          </a:bodyPr>
          <a:lstStyle/>
          <a:p>
            <a:pPr algn="ctr" eaLnBrk="1" fontAlgn="auto" hangingPunct="1">
              <a:spcAft>
                <a:spcPts val="0"/>
              </a:spcAft>
              <a:buClr>
                <a:schemeClr val="accent6">
                  <a:lumMod val="75000"/>
                </a:schemeClr>
              </a:buClr>
              <a:buFont typeface="Georgia" pitchFamily="18" charset="0"/>
              <a:buNone/>
              <a:defRPr/>
            </a:pPr>
            <a:r>
              <a:rPr lang="ru-RU" sz="3600" b="1" i="1" dirty="0" err="1">
                <a:solidFill>
                  <a:srgbClr val="1A10E0"/>
                </a:solidFill>
              </a:rPr>
              <a:t>Стероїдогенез</a:t>
            </a:r>
            <a:endParaRPr lang="uk-UA" sz="3600" b="1" i="1" dirty="0">
              <a:solidFill>
                <a:srgbClr val="1A10E0"/>
              </a:solidFill>
            </a:endParaRPr>
          </a:p>
        </p:txBody>
      </p:sp>
      <p:sp>
        <p:nvSpPr>
          <p:cNvPr id="36867" name="Rectangle 3"/>
          <p:cNvSpPr>
            <a:spLocks noGrp="1" noChangeArrowheads="1"/>
          </p:cNvSpPr>
          <p:nvPr>
            <p:ph type="body" sz="half" idx="1"/>
          </p:nvPr>
        </p:nvSpPr>
        <p:spPr>
          <a:xfrm>
            <a:off x="251520" y="1052736"/>
            <a:ext cx="8054280" cy="5400600"/>
          </a:xfrm>
        </p:spPr>
        <p:txBody>
          <a:bodyPr rtlCol="0">
            <a:normAutofit/>
          </a:bodyPr>
          <a:lstStyle/>
          <a:p>
            <a:pPr marL="265176" indent="-182880" eaLnBrk="1" fontAlgn="auto" hangingPunct="1">
              <a:lnSpc>
                <a:spcPct val="90000"/>
              </a:lnSpc>
              <a:spcAft>
                <a:spcPts val="0"/>
              </a:spcAft>
              <a:buClr>
                <a:schemeClr val="accent6">
                  <a:lumMod val="75000"/>
                </a:schemeClr>
              </a:buClr>
              <a:buFont typeface="Wingdings 2"/>
              <a:buChar char=""/>
              <a:defRPr/>
            </a:pPr>
            <a:r>
              <a:rPr lang="uk-UA" dirty="0"/>
              <a:t>У репродуктивному періоді яєчники є основним джерелом </a:t>
            </a:r>
            <a:r>
              <a:rPr lang="uk-UA" i="1" dirty="0">
                <a:solidFill>
                  <a:srgbClr val="C00000"/>
                </a:solidFill>
              </a:rPr>
              <a:t>стероїдних гормонів</a:t>
            </a:r>
            <a:r>
              <a:rPr lang="uk-UA" dirty="0"/>
              <a:t>, які надходять в </a:t>
            </a:r>
            <a:r>
              <a:rPr lang="uk-UA" dirty="0" err="1"/>
              <a:t>кровотік</a:t>
            </a:r>
            <a:r>
              <a:rPr lang="uk-UA" dirty="0"/>
              <a:t> і впливають на органи-мішені</a:t>
            </a:r>
          </a:p>
          <a:p>
            <a:pPr marL="548640" lvl="1" indent="-182880" eaLnBrk="1" fontAlgn="auto" hangingPunct="1">
              <a:lnSpc>
                <a:spcPct val="90000"/>
              </a:lnSpc>
              <a:spcAft>
                <a:spcPts val="0"/>
              </a:spcAft>
              <a:buClr>
                <a:schemeClr val="accent6">
                  <a:lumMod val="75000"/>
                </a:schemeClr>
              </a:buClr>
              <a:buFont typeface="Verdana"/>
              <a:buChar char="◦"/>
              <a:defRPr/>
            </a:pPr>
            <a:r>
              <a:rPr lang="uk-UA" sz="2400" i="1" dirty="0"/>
              <a:t>естрогени</a:t>
            </a:r>
            <a:r>
              <a:rPr lang="uk-UA" sz="2400" dirty="0"/>
              <a:t> </a:t>
            </a:r>
          </a:p>
          <a:p>
            <a:pPr marL="548640" lvl="1" indent="-182880" eaLnBrk="1" fontAlgn="auto" hangingPunct="1">
              <a:lnSpc>
                <a:spcPct val="90000"/>
              </a:lnSpc>
              <a:spcAft>
                <a:spcPts val="0"/>
              </a:spcAft>
              <a:buClr>
                <a:schemeClr val="accent6">
                  <a:lumMod val="75000"/>
                </a:schemeClr>
              </a:buClr>
              <a:buFont typeface="Verdana"/>
              <a:buChar char="◦"/>
              <a:defRPr/>
            </a:pPr>
            <a:r>
              <a:rPr lang="uk-UA" sz="2400" i="1" dirty="0" err="1"/>
              <a:t>прогестерон</a:t>
            </a:r>
            <a:endParaRPr lang="uk-UA" sz="2400" dirty="0"/>
          </a:p>
          <a:p>
            <a:pPr marL="548640" lvl="1" indent="-182880" eaLnBrk="1" fontAlgn="auto" hangingPunct="1">
              <a:lnSpc>
                <a:spcPct val="90000"/>
              </a:lnSpc>
              <a:spcAft>
                <a:spcPts val="0"/>
              </a:spcAft>
              <a:buClr>
                <a:schemeClr val="accent6">
                  <a:lumMod val="75000"/>
                </a:schemeClr>
              </a:buClr>
              <a:buFont typeface="Verdana"/>
              <a:buChar char="◦"/>
              <a:defRPr/>
            </a:pPr>
            <a:r>
              <a:rPr lang="uk-UA" sz="2400" i="1" dirty="0"/>
              <a:t>андрогени</a:t>
            </a:r>
          </a:p>
          <a:p>
            <a:pPr marL="548640" lvl="1" indent="-182880" eaLnBrk="1" fontAlgn="auto" hangingPunct="1">
              <a:lnSpc>
                <a:spcPct val="90000"/>
              </a:lnSpc>
              <a:spcAft>
                <a:spcPts val="0"/>
              </a:spcAft>
              <a:buClr>
                <a:schemeClr val="accent6">
                  <a:lumMod val="75000"/>
                </a:schemeClr>
              </a:buClr>
              <a:buFont typeface="Verdana"/>
              <a:buChar char="◦"/>
              <a:defRPr/>
            </a:pPr>
            <a:r>
              <a:rPr lang="uk-UA" sz="2400" i="1" dirty="0" err="1"/>
              <a:t>Інгібін</a:t>
            </a:r>
            <a:r>
              <a:rPr lang="uk-UA" sz="2400" i="1" dirty="0"/>
              <a:t> </a:t>
            </a:r>
            <a:endParaRPr lang="uk-UA" sz="2400" i="1" dirty="0" smtClean="0"/>
          </a:p>
          <a:p>
            <a:pPr marL="365760" lvl="1" indent="0" eaLnBrk="1" fontAlgn="auto" hangingPunct="1">
              <a:lnSpc>
                <a:spcPct val="90000"/>
              </a:lnSpc>
              <a:spcAft>
                <a:spcPts val="0"/>
              </a:spcAft>
              <a:buClr>
                <a:schemeClr val="accent6">
                  <a:lumMod val="75000"/>
                </a:schemeClr>
              </a:buClr>
              <a:buNone/>
              <a:defRPr/>
            </a:pPr>
            <a:r>
              <a:rPr lang="uk-UA" sz="2400" i="1" dirty="0" smtClean="0"/>
              <a:t>(</a:t>
            </a:r>
            <a:r>
              <a:rPr lang="ru-RU" sz="2400" dirty="0" err="1"/>
              <a:t>гальмує</a:t>
            </a:r>
            <a:r>
              <a:rPr lang="ru-RU" sz="2400" dirty="0"/>
              <a:t> </a:t>
            </a:r>
            <a:r>
              <a:rPr lang="ru-RU" sz="2400" dirty="0" err="1"/>
              <a:t>секрецію</a:t>
            </a:r>
            <a:r>
              <a:rPr lang="ru-RU" sz="2400" dirty="0"/>
              <a:t> </a:t>
            </a:r>
            <a:endParaRPr lang="ru-RU" sz="2400" dirty="0" smtClean="0"/>
          </a:p>
          <a:p>
            <a:pPr marL="365760" lvl="1" indent="0" eaLnBrk="1" fontAlgn="auto" hangingPunct="1">
              <a:lnSpc>
                <a:spcPct val="90000"/>
              </a:lnSpc>
              <a:spcAft>
                <a:spcPts val="0"/>
              </a:spcAft>
              <a:buClr>
                <a:schemeClr val="accent6">
                  <a:lumMod val="75000"/>
                </a:schemeClr>
              </a:buClr>
              <a:buNone/>
              <a:defRPr/>
            </a:pPr>
            <a:r>
              <a:rPr lang="ru-RU" sz="2400" dirty="0" smtClean="0"/>
              <a:t>ФСГ </a:t>
            </a:r>
            <a:r>
              <a:rPr lang="ru-RU" sz="2400" dirty="0" err="1"/>
              <a:t>гіпофізом</a:t>
            </a:r>
            <a:r>
              <a:rPr lang="ru-RU" sz="2400" dirty="0"/>
              <a:t>)</a:t>
            </a:r>
          </a:p>
          <a:p>
            <a:pPr marL="548640" lvl="1" indent="-182880" eaLnBrk="1" fontAlgn="auto" hangingPunct="1">
              <a:lnSpc>
                <a:spcPct val="90000"/>
              </a:lnSpc>
              <a:spcAft>
                <a:spcPts val="0"/>
              </a:spcAft>
              <a:buClr>
                <a:schemeClr val="accent6">
                  <a:lumMod val="75000"/>
                </a:schemeClr>
              </a:buClr>
              <a:buFontTx/>
              <a:buNone/>
              <a:defRPr/>
            </a:pPr>
            <a:endParaRPr lang="uk-UA" sz="2400" i="1" dirty="0"/>
          </a:p>
          <a:p>
            <a:pPr marL="265176" indent="-182880" eaLnBrk="1" fontAlgn="auto" hangingPunct="1">
              <a:lnSpc>
                <a:spcPct val="90000"/>
              </a:lnSpc>
              <a:spcAft>
                <a:spcPts val="0"/>
              </a:spcAft>
              <a:buClr>
                <a:schemeClr val="accent6">
                  <a:lumMod val="75000"/>
                </a:schemeClr>
              </a:buClr>
              <a:buFont typeface="Wingdings 2"/>
              <a:buChar char=""/>
              <a:defRPr/>
            </a:pPr>
            <a:endParaRPr lang="uk-UA" i="1" dirty="0" smtClean="0"/>
          </a:p>
          <a:p>
            <a:pPr marL="265176" indent="-182880" eaLnBrk="1" fontAlgn="auto" hangingPunct="1">
              <a:lnSpc>
                <a:spcPct val="90000"/>
              </a:lnSpc>
              <a:spcAft>
                <a:spcPts val="0"/>
              </a:spcAft>
              <a:buClr>
                <a:schemeClr val="accent6">
                  <a:lumMod val="75000"/>
                </a:schemeClr>
              </a:buClr>
              <a:buFont typeface="Wingdings 2"/>
              <a:buChar char=""/>
              <a:defRPr/>
            </a:pPr>
            <a:r>
              <a:rPr lang="uk-UA" i="1" dirty="0" smtClean="0"/>
              <a:t>біологічно </a:t>
            </a:r>
            <a:r>
              <a:rPr lang="uk-UA" i="1" dirty="0"/>
              <a:t>активних сполук</a:t>
            </a:r>
            <a:r>
              <a:rPr lang="uk-UA" dirty="0"/>
              <a:t> з переважно локальною </a:t>
            </a:r>
            <a:r>
              <a:rPr lang="uk-UA" dirty="0" err="1"/>
              <a:t>гормоноподібною</a:t>
            </a:r>
            <a:r>
              <a:rPr lang="uk-UA" dirty="0"/>
              <a:t> </a:t>
            </a:r>
            <a:r>
              <a:rPr lang="uk-UA" dirty="0" smtClean="0"/>
              <a:t>дією</a:t>
            </a:r>
            <a:endParaRPr lang="uk-UA" dirty="0"/>
          </a:p>
        </p:txBody>
      </p:sp>
      <p:pic>
        <p:nvPicPr>
          <p:cNvPr id="40964" name="Picture 7"/>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3635896" y="2117238"/>
            <a:ext cx="5040560" cy="3183970"/>
          </a:xfrm>
          <a:noFill/>
        </p:spPr>
      </p:pic>
    </p:spTree>
    <p:custDataLst>
      <p:tags r:id="rId1"/>
    </p:custDataLst>
    <p:extLst>
      <p:ext uri="{BB962C8B-B14F-4D97-AF65-F5344CB8AC3E}">
        <p14:creationId xmlns:p14="http://schemas.microsoft.com/office/powerpoint/2010/main" val="1014356102"/>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18058"/>
          </a:xfrm>
        </p:spPr>
        <p:txBody>
          <a:bodyPr>
            <a:noAutofit/>
          </a:bodyPr>
          <a:lstStyle/>
          <a:p>
            <a:pPr algn="ctr" eaLnBrk="1" fontAlgn="auto" hangingPunct="1">
              <a:spcAft>
                <a:spcPts val="0"/>
              </a:spcAft>
              <a:defRPr/>
            </a:pPr>
            <a:r>
              <a:rPr lang="uk-UA" sz="3600" b="1" dirty="0">
                <a:solidFill>
                  <a:srgbClr val="1A10E0"/>
                </a:solidFill>
              </a:rPr>
              <a:t>Схема </a:t>
            </a:r>
            <a:r>
              <a:rPr lang="uk-UA" sz="3600" b="1" dirty="0" err="1">
                <a:solidFill>
                  <a:srgbClr val="1A10E0"/>
                </a:solidFill>
              </a:rPr>
              <a:t>с</a:t>
            </a:r>
            <a:r>
              <a:rPr lang="uk-UA" sz="3600" b="1" dirty="0" err="1" smtClean="0">
                <a:solidFill>
                  <a:srgbClr val="1A10E0"/>
                </a:solidFill>
              </a:rPr>
              <a:t>тероїдогенезу</a:t>
            </a:r>
            <a:endParaRPr lang="ru-RU" sz="3600" b="1" dirty="0">
              <a:solidFill>
                <a:srgbClr val="1A10E0"/>
              </a:solidFill>
            </a:endParaRPr>
          </a:p>
        </p:txBody>
      </p:sp>
      <p:pic>
        <p:nvPicPr>
          <p:cNvPr id="43011" name="Picture 2" descr="Вплив гормонів на молочні залоз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836712"/>
            <a:ext cx="8568952" cy="5904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26051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116632"/>
            <a:ext cx="1783879"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Rectangle 2"/>
          <p:cNvSpPr>
            <a:spLocks noGrp="1" noChangeArrowheads="1"/>
          </p:cNvSpPr>
          <p:nvPr>
            <p:ph type="title"/>
          </p:nvPr>
        </p:nvSpPr>
        <p:spPr>
          <a:xfrm>
            <a:off x="395536" y="304800"/>
            <a:ext cx="7072064" cy="963960"/>
          </a:xfrm>
        </p:spPr>
        <p:txBody>
          <a:bodyPr>
            <a:normAutofit fontScale="90000"/>
          </a:bodyPr>
          <a:lstStyle/>
          <a:p>
            <a:pPr algn="ctr" eaLnBrk="1" fontAlgn="auto" hangingPunct="1">
              <a:spcAft>
                <a:spcPts val="0"/>
              </a:spcAft>
              <a:buClr>
                <a:schemeClr val="accent6">
                  <a:lumMod val="75000"/>
                </a:schemeClr>
              </a:buClr>
              <a:defRPr/>
            </a:pPr>
            <a:r>
              <a:rPr lang="ru-RU" sz="4000" b="1" i="1" dirty="0">
                <a:solidFill>
                  <a:srgbClr val="1A10E0"/>
                </a:solidFill>
              </a:rPr>
              <a:t>I </a:t>
            </a:r>
            <a:r>
              <a:rPr lang="ru-RU" sz="4000" b="1" i="1" dirty="0" err="1">
                <a:solidFill>
                  <a:srgbClr val="1A10E0"/>
                </a:solidFill>
              </a:rPr>
              <a:t>рівень</a:t>
            </a:r>
            <a:r>
              <a:rPr lang="ru-RU" sz="4000" b="1" i="1" dirty="0">
                <a:solidFill>
                  <a:srgbClr val="1A10E0"/>
                </a:solidFill>
              </a:rPr>
              <a:t> — </a:t>
            </a:r>
            <a:r>
              <a:rPr lang="ru-RU" sz="4000" b="1" i="1" dirty="0" err="1">
                <a:solidFill>
                  <a:srgbClr val="1A10E0"/>
                </a:solidFill>
              </a:rPr>
              <a:t>периферичні</a:t>
            </a:r>
            <a:r>
              <a:rPr lang="ru-RU" sz="4000" b="1" i="1" dirty="0">
                <a:solidFill>
                  <a:srgbClr val="1A10E0"/>
                </a:solidFill>
              </a:rPr>
              <a:t> </a:t>
            </a:r>
            <a:r>
              <a:rPr lang="ru-RU" sz="4000" b="1" i="1" dirty="0" err="1">
                <a:solidFill>
                  <a:srgbClr val="1A10E0"/>
                </a:solidFill>
              </a:rPr>
              <a:t>органи-мішені</a:t>
            </a:r>
            <a:endParaRPr lang="ru-RU" sz="4000" b="1" i="1" dirty="0">
              <a:solidFill>
                <a:srgbClr val="1A10E0"/>
              </a:solidFill>
            </a:endParaRPr>
          </a:p>
        </p:txBody>
      </p:sp>
      <p:sp>
        <p:nvSpPr>
          <p:cNvPr id="44036" name="Rectangle 3"/>
          <p:cNvSpPr>
            <a:spLocks noGrp="1" noChangeArrowheads="1"/>
          </p:cNvSpPr>
          <p:nvPr>
            <p:ph idx="1"/>
          </p:nvPr>
        </p:nvSpPr>
        <p:spPr>
          <a:xfrm>
            <a:off x="107504" y="1700808"/>
            <a:ext cx="7436296" cy="4896544"/>
          </a:xfrm>
        </p:spPr>
        <p:txBody>
          <a:bodyPr>
            <a:normAutofit/>
          </a:bodyPr>
          <a:lstStyle/>
          <a:p>
            <a:pPr marL="265113" indent="-265113" eaLnBrk="1" hangingPunct="1">
              <a:lnSpc>
                <a:spcPct val="80000"/>
              </a:lnSpc>
              <a:buFont typeface="Wingdings 2" panose="05020102010507070707" pitchFamily="18" charset="2"/>
              <a:buChar char=""/>
            </a:pPr>
            <a:r>
              <a:rPr lang="uk-UA" altLang="ru-RU" sz="2600" i="1" dirty="0" smtClean="0"/>
              <a:t>органи, клітини яких мають рецептори до статевих гормонів, які є кінцевою точкою прикладання статевих гормонів</a:t>
            </a:r>
          </a:p>
          <a:p>
            <a:pPr marL="265113" indent="-265113" eaLnBrk="1" hangingPunct="1">
              <a:lnSpc>
                <a:spcPct val="80000"/>
              </a:lnSpc>
              <a:buFont typeface="Wingdings 2" panose="05020102010507070707" pitchFamily="18" charset="2"/>
              <a:buChar char=""/>
            </a:pPr>
            <a:r>
              <a:rPr lang="uk-UA" altLang="ru-RU" sz="2600" i="1" dirty="0" smtClean="0"/>
              <a:t>органи репродуктивної системи (</a:t>
            </a:r>
            <a:r>
              <a:rPr lang="uk-UA" altLang="ru-RU" sz="2600" dirty="0" smtClean="0">
                <a:solidFill>
                  <a:srgbClr val="C00000"/>
                </a:solidFill>
              </a:rPr>
              <a:t>матка, маткові труби, піхва</a:t>
            </a:r>
            <a:r>
              <a:rPr lang="uk-UA" altLang="ru-RU" sz="2600" b="1" i="1" dirty="0" smtClean="0"/>
              <a:t>)</a:t>
            </a:r>
          </a:p>
          <a:p>
            <a:pPr marL="265113" indent="-265113" eaLnBrk="1" hangingPunct="1">
              <a:lnSpc>
                <a:spcPct val="80000"/>
              </a:lnSpc>
              <a:buFont typeface="Wingdings 2" panose="05020102010507070707" pitchFamily="18" charset="2"/>
              <a:buChar char=""/>
            </a:pPr>
            <a:r>
              <a:rPr lang="uk-UA" altLang="ru-RU" sz="2600" i="1" dirty="0" smtClean="0"/>
              <a:t>інші органи (</a:t>
            </a:r>
            <a:r>
              <a:rPr lang="uk-UA" altLang="ru-RU" sz="2600" dirty="0" smtClean="0">
                <a:solidFill>
                  <a:srgbClr val="C00000"/>
                </a:solidFill>
              </a:rPr>
              <a:t>молочні залози, шкірні покриви, кістки, жирова тканина</a:t>
            </a:r>
            <a:r>
              <a:rPr lang="uk-UA" altLang="ru-RU" sz="2600" i="1" dirty="0" smtClean="0"/>
              <a:t>)</a:t>
            </a:r>
            <a:r>
              <a:rPr lang="uk-UA" altLang="ru-RU" sz="2600" i="1" dirty="0" smtClean="0"/>
              <a:t/>
            </a:r>
            <a:br>
              <a:rPr lang="uk-UA" altLang="ru-RU" sz="2600" i="1" dirty="0" smtClean="0"/>
            </a:br>
            <a:r>
              <a:rPr lang="uk-UA" altLang="ru-RU" sz="2600" i="1" dirty="0" smtClean="0"/>
              <a:t/>
            </a:r>
            <a:br>
              <a:rPr lang="uk-UA" altLang="ru-RU" sz="2600" i="1" dirty="0" smtClean="0"/>
            </a:br>
            <a:r>
              <a:rPr lang="uk-UA" altLang="ru-RU" sz="2800" i="1" dirty="0" smtClean="0"/>
              <a:t>В </a:t>
            </a:r>
            <a:r>
              <a:rPr lang="uk-UA" altLang="ru-RU" sz="2800" b="1" dirty="0" smtClean="0">
                <a:solidFill>
                  <a:srgbClr val="0070C0"/>
                </a:solidFill>
              </a:rPr>
              <a:t>головному мозку </a:t>
            </a:r>
            <a:r>
              <a:rPr lang="uk-UA" altLang="ru-RU" sz="2800" i="1" dirty="0" smtClean="0"/>
              <a:t>знайдено </a:t>
            </a:r>
            <a:r>
              <a:rPr lang="uk-UA" altLang="ru-RU" sz="2800" i="1" dirty="0" smtClean="0"/>
              <a:t>рецептори до статевих гормонів, що  може пояснити циклічні зміни психічної діяльності жінки протягом менструального циклу</a:t>
            </a:r>
            <a:endParaRPr lang="ru-RU" altLang="ru-RU" sz="2800" i="1" dirty="0" smtClean="0"/>
          </a:p>
        </p:txBody>
      </p:sp>
    </p:spTree>
    <p:custDataLst>
      <p:tags r:id="rId1"/>
    </p:custDataLst>
    <p:extLst>
      <p:ext uri="{BB962C8B-B14F-4D97-AF65-F5344CB8AC3E}">
        <p14:creationId xmlns:p14="http://schemas.microsoft.com/office/powerpoint/2010/main" val="2234733974"/>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16633"/>
            <a:ext cx="8352928" cy="792088"/>
          </a:xfrm>
        </p:spPr>
        <p:txBody>
          <a:bodyPr>
            <a:normAutofit fontScale="90000"/>
          </a:bodyPr>
          <a:lstStyle/>
          <a:p>
            <a:pPr algn="ctr">
              <a:defRPr/>
            </a:pPr>
            <a:r>
              <a:rPr lang="uk-UA" b="1" dirty="0">
                <a:solidFill>
                  <a:srgbClr val="1A10E0"/>
                </a:solidFill>
              </a:rPr>
              <a:t>Фази менструального </a:t>
            </a:r>
            <a:r>
              <a:rPr lang="uk-UA" b="1" dirty="0" smtClean="0">
                <a:solidFill>
                  <a:srgbClr val="1A10E0"/>
                </a:solidFill>
              </a:rPr>
              <a:t>циклу</a:t>
            </a:r>
            <a:br>
              <a:rPr lang="uk-UA" b="1" dirty="0" smtClean="0">
                <a:solidFill>
                  <a:srgbClr val="1A10E0"/>
                </a:solidFill>
              </a:rPr>
            </a:br>
            <a:r>
              <a:rPr lang="uk-UA" b="1" dirty="0" smtClean="0">
                <a:solidFill>
                  <a:srgbClr val="1A10E0"/>
                </a:solidFill>
              </a:rPr>
              <a:t> </a:t>
            </a:r>
            <a:r>
              <a:rPr lang="ru-RU" sz="3200" dirty="0" smtClean="0">
                <a:solidFill>
                  <a:srgbClr val="C00000"/>
                </a:solidFill>
              </a:rPr>
              <a:t>ф</a:t>
            </a:r>
            <a:r>
              <a:rPr lang="ru-RU" sz="3200" dirty="0" smtClean="0">
                <a:solidFill>
                  <a:srgbClr val="C00000"/>
                </a:solidFill>
              </a:rPr>
              <a:t>аза </a:t>
            </a:r>
            <a:r>
              <a:rPr lang="ru-RU" sz="3200" dirty="0" err="1">
                <a:solidFill>
                  <a:srgbClr val="C00000"/>
                </a:solidFill>
              </a:rPr>
              <a:t>десквамації</a:t>
            </a:r>
            <a:endParaRPr lang="ru-RU" b="1" dirty="0">
              <a:solidFill>
                <a:srgbClr val="C00000"/>
              </a:solidFill>
            </a:endParaRPr>
          </a:p>
        </p:txBody>
      </p:sp>
      <p:sp>
        <p:nvSpPr>
          <p:cNvPr id="3" name="Объект 2"/>
          <p:cNvSpPr>
            <a:spLocks noGrp="1"/>
          </p:cNvSpPr>
          <p:nvPr>
            <p:ph idx="1"/>
          </p:nvPr>
        </p:nvSpPr>
        <p:spPr>
          <a:xfrm>
            <a:off x="395536" y="1052736"/>
            <a:ext cx="8352928" cy="5421216"/>
          </a:xfrm>
        </p:spPr>
        <p:txBody>
          <a:bodyPr rtlCol="0">
            <a:noAutofit/>
          </a:bodyPr>
          <a:lstStyle/>
          <a:p>
            <a:pPr eaLnBrk="1" fontAlgn="auto" hangingPunct="1">
              <a:spcAft>
                <a:spcPts val="0"/>
              </a:spcAft>
              <a:defRPr/>
            </a:pPr>
            <a:r>
              <a:rPr lang="ru-RU" sz="2600" dirty="0" smtClean="0">
                <a:solidFill>
                  <a:schemeClr val="tx1">
                    <a:lumMod val="85000"/>
                    <a:lumOff val="15000"/>
                  </a:schemeClr>
                </a:solidFill>
              </a:rPr>
              <a:t>фаза</a:t>
            </a:r>
            <a:r>
              <a:rPr lang="ru-RU" sz="2600" dirty="0">
                <a:solidFill>
                  <a:schemeClr val="tx1">
                    <a:lumMod val="85000"/>
                    <a:lumOff val="15000"/>
                  </a:schemeClr>
                </a:solidFill>
              </a:rPr>
              <a:t>, </a:t>
            </a:r>
            <a:r>
              <a:rPr lang="ru-RU" sz="2600" dirty="0" err="1">
                <a:solidFill>
                  <a:schemeClr val="tx1">
                    <a:lumMod val="85000"/>
                    <a:lumOff val="15000"/>
                  </a:schemeClr>
                </a:solidFill>
              </a:rPr>
              <a:t>протягом</a:t>
            </a:r>
            <a:r>
              <a:rPr lang="ru-RU" sz="2600" dirty="0">
                <a:solidFill>
                  <a:schemeClr val="tx1">
                    <a:lumMod val="85000"/>
                    <a:lumOff val="15000"/>
                  </a:schemeClr>
                </a:solidFill>
              </a:rPr>
              <a:t> </a:t>
            </a:r>
            <a:r>
              <a:rPr lang="ru-RU" sz="2600" dirty="0" err="1">
                <a:solidFill>
                  <a:schemeClr val="tx1">
                    <a:lumMod val="85000"/>
                    <a:lumOff val="15000"/>
                  </a:schemeClr>
                </a:solidFill>
              </a:rPr>
              <a:t>якої</a:t>
            </a:r>
            <a:r>
              <a:rPr lang="ru-RU" sz="2600" dirty="0">
                <a:solidFill>
                  <a:schemeClr val="tx1">
                    <a:lumMod val="85000"/>
                    <a:lumOff val="15000"/>
                  </a:schemeClr>
                </a:solidFill>
              </a:rPr>
              <a:t> </a:t>
            </a:r>
            <a:r>
              <a:rPr lang="ru-RU" sz="2600" dirty="0" err="1">
                <a:solidFill>
                  <a:schemeClr val="tx1">
                    <a:lumMod val="85000"/>
                    <a:lumOff val="15000"/>
                  </a:schemeClr>
                </a:solidFill>
              </a:rPr>
              <a:t>йде</a:t>
            </a:r>
            <a:r>
              <a:rPr lang="ru-RU" sz="2600" dirty="0">
                <a:solidFill>
                  <a:schemeClr val="tx1">
                    <a:lumMod val="85000"/>
                    <a:lumOff val="15000"/>
                  </a:schemeClr>
                </a:solidFill>
              </a:rPr>
              <a:t> </a:t>
            </a:r>
            <a:endParaRPr lang="ru-RU" sz="2600" dirty="0" smtClean="0">
              <a:solidFill>
                <a:schemeClr val="tx1">
                  <a:lumMod val="85000"/>
                  <a:lumOff val="15000"/>
                </a:schemeClr>
              </a:solidFill>
            </a:endParaRPr>
          </a:p>
          <a:p>
            <a:pPr marL="0" indent="0" eaLnBrk="1" fontAlgn="auto" hangingPunct="1">
              <a:spcAft>
                <a:spcPts val="0"/>
              </a:spcAft>
              <a:buNone/>
              <a:defRPr/>
            </a:pPr>
            <a:r>
              <a:rPr lang="ru-RU" sz="2600" dirty="0" err="1" smtClean="0">
                <a:solidFill>
                  <a:schemeClr val="tx1">
                    <a:lumMod val="85000"/>
                    <a:lumOff val="15000"/>
                  </a:schemeClr>
                </a:solidFill>
              </a:rPr>
              <a:t>відторгнення</a:t>
            </a:r>
            <a:r>
              <a:rPr lang="ru-RU" sz="2600" dirty="0" smtClean="0">
                <a:solidFill>
                  <a:schemeClr val="tx1">
                    <a:lumMod val="85000"/>
                    <a:lumOff val="15000"/>
                  </a:schemeClr>
                </a:solidFill>
              </a:rPr>
              <a:t> </a:t>
            </a:r>
            <a:r>
              <a:rPr lang="ru-RU" sz="2600" dirty="0" err="1">
                <a:solidFill>
                  <a:schemeClr val="tx1">
                    <a:lumMod val="85000"/>
                    <a:lumOff val="15000"/>
                  </a:schemeClr>
                </a:solidFill>
              </a:rPr>
              <a:t>слизової</a:t>
            </a:r>
            <a:r>
              <a:rPr lang="ru-RU" sz="2600" dirty="0">
                <a:solidFill>
                  <a:schemeClr val="tx1">
                    <a:lumMod val="85000"/>
                    <a:lumOff val="15000"/>
                  </a:schemeClr>
                </a:solidFill>
              </a:rPr>
              <a:t> </a:t>
            </a:r>
            <a:r>
              <a:rPr lang="ru-RU" sz="2600" dirty="0" err="1" smtClean="0">
                <a:solidFill>
                  <a:schemeClr val="tx1">
                    <a:lumMod val="85000"/>
                    <a:lumOff val="15000"/>
                  </a:schemeClr>
                </a:solidFill>
              </a:rPr>
              <a:t>оболонки</a:t>
            </a:r>
            <a:endParaRPr lang="ru-RU" sz="2600" dirty="0" smtClean="0">
              <a:solidFill>
                <a:schemeClr val="tx1">
                  <a:lumMod val="85000"/>
                  <a:lumOff val="15000"/>
                </a:schemeClr>
              </a:solidFill>
            </a:endParaRPr>
          </a:p>
          <a:p>
            <a:pPr marL="0" indent="0" eaLnBrk="1" fontAlgn="auto" hangingPunct="1">
              <a:spcAft>
                <a:spcPts val="0"/>
              </a:spcAft>
              <a:buNone/>
              <a:defRPr/>
            </a:pPr>
            <a:r>
              <a:rPr lang="ru-RU" sz="2600" dirty="0" smtClean="0">
                <a:solidFill>
                  <a:schemeClr val="tx1">
                    <a:lumMod val="85000"/>
                    <a:lumOff val="15000"/>
                  </a:schemeClr>
                </a:solidFill>
              </a:rPr>
              <a:t>- </a:t>
            </a:r>
            <a:r>
              <a:rPr lang="ru-RU" sz="2600" b="1" dirty="0" err="1" smtClean="0">
                <a:solidFill>
                  <a:srgbClr val="0070C0"/>
                </a:solidFill>
              </a:rPr>
              <a:t>власне</a:t>
            </a:r>
            <a:r>
              <a:rPr lang="ru-RU" sz="2600" b="1" dirty="0" smtClean="0">
                <a:solidFill>
                  <a:srgbClr val="0070C0"/>
                </a:solidFill>
              </a:rPr>
              <a:t> </a:t>
            </a:r>
            <a:r>
              <a:rPr lang="ru-RU" sz="2600" b="1" dirty="0" err="1" smtClean="0">
                <a:solidFill>
                  <a:srgbClr val="0070C0"/>
                </a:solidFill>
              </a:rPr>
              <a:t>менструація</a:t>
            </a:r>
            <a:endParaRPr lang="ru-RU" sz="2600" b="1" dirty="0" smtClean="0">
              <a:solidFill>
                <a:srgbClr val="0070C0"/>
              </a:solidFill>
            </a:endParaRPr>
          </a:p>
          <a:p>
            <a:pPr eaLnBrk="1" fontAlgn="auto" hangingPunct="1">
              <a:spcAft>
                <a:spcPts val="0"/>
              </a:spcAft>
              <a:defRPr/>
            </a:pPr>
            <a:r>
              <a:rPr lang="ru-RU" sz="2600" dirty="0" smtClean="0">
                <a:solidFill>
                  <a:schemeClr val="tx1">
                    <a:lumMod val="85000"/>
                    <a:lumOff val="15000"/>
                  </a:schemeClr>
                </a:solidFill>
              </a:rPr>
              <a:t>в </a:t>
            </a:r>
            <a:r>
              <a:rPr lang="ru-RU" sz="2600" dirty="0" err="1">
                <a:solidFill>
                  <a:schemeClr val="tx1">
                    <a:lumMod val="85000"/>
                    <a:lumOff val="15000"/>
                  </a:schemeClr>
                </a:solidFill>
              </a:rPr>
              <a:t>середньому</a:t>
            </a:r>
            <a:r>
              <a:rPr lang="ru-RU" sz="2600" dirty="0">
                <a:solidFill>
                  <a:schemeClr val="tx1">
                    <a:lumMod val="85000"/>
                    <a:lumOff val="15000"/>
                  </a:schemeClr>
                </a:solidFill>
              </a:rPr>
              <a:t> </a:t>
            </a:r>
            <a:r>
              <a:rPr lang="ru-RU" sz="2600" dirty="0" err="1" smtClean="0">
                <a:solidFill>
                  <a:schemeClr val="tx1">
                    <a:lumMod val="85000"/>
                    <a:lumOff val="15000"/>
                  </a:schemeClr>
                </a:solidFill>
              </a:rPr>
              <a:t>триває</a:t>
            </a:r>
            <a:r>
              <a:rPr lang="ru-RU" sz="2600" dirty="0" smtClean="0">
                <a:solidFill>
                  <a:schemeClr val="tx1">
                    <a:lumMod val="85000"/>
                    <a:lumOff val="15000"/>
                  </a:schemeClr>
                </a:solidFill>
              </a:rPr>
              <a:t> </a:t>
            </a:r>
            <a:r>
              <a:rPr lang="ru-RU" sz="2600" dirty="0" err="1" smtClean="0">
                <a:solidFill>
                  <a:schemeClr val="tx1">
                    <a:lumMod val="85000"/>
                    <a:lumOff val="15000"/>
                  </a:schemeClr>
                </a:solidFill>
              </a:rPr>
              <a:t>п’ять</a:t>
            </a:r>
            <a:r>
              <a:rPr lang="ru-RU" sz="2600" dirty="0" smtClean="0">
                <a:solidFill>
                  <a:schemeClr val="tx1">
                    <a:lumMod val="85000"/>
                    <a:lumOff val="15000"/>
                  </a:schemeClr>
                </a:solidFill>
              </a:rPr>
              <a:t> </a:t>
            </a:r>
            <a:r>
              <a:rPr lang="ru-RU" sz="2600" dirty="0" err="1">
                <a:solidFill>
                  <a:schemeClr val="tx1">
                    <a:lumMod val="85000"/>
                    <a:lumOff val="15000"/>
                  </a:schemeClr>
                </a:solidFill>
              </a:rPr>
              <a:t>днів</a:t>
            </a:r>
            <a:r>
              <a:rPr lang="ru-RU" sz="2600" dirty="0" smtClean="0">
                <a:solidFill>
                  <a:schemeClr val="tx1">
                    <a:lumMod val="85000"/>
                    <a:lumOff val="15000"/>
                  </a:schemeClr>
                </a:solidFill>
              </a:rPr>
              <a:t>,</a:t>
            </a:r>
          </a:p>
          <a:p>
            <a:pPr marL="0" indent="0" eaLnBrk="1" fontAlgn="auto" hangingPunct="1">
              <a:spcAft>
                <a:spcPts val="0"/>
              </a:spcAft>
              <a:buNone/>
              <a:defRPr/>
            </a:pPr>
            <a:r>
              <a:rPr lang="ru-RU" sz="2600" dirty="0" err="1" smtClean="0">
                <a:solidFill>
                  <a:schemeClr val="tx1">
                    <a:lumMod val="85000"/>
                    <a:lumOff val="15000"/>
                  </a:schemeClr>
                </a:solidFill>
              </a:rPr>
              <a:t>може</a:t>
            </a:r>
            <a:r>
              <a:rPr lang="ru-RU" sz="2600" dirty="0" smtClean="0">
                <a:solidFill>
                  <a:schemeClr val="tx1">
                    <a:lumMod val="85000"/>
                    <a:lumOff val="15000"/>
                  </a:schemeClr>
                </a:solidFill>
              </a:rPr>
              <a:t> бути </a:t>
            </a:r>
            <a:r>
              <a:rPr lang="ru-RU" sz="2600" dirty="0" err="1" smtClean="0">
                <a:solidFill>
                  <a:schemeClr val="tx1">
                    <a:lumMod val="85000"/>
                    <a:lumOff val="15000"/>
                  </a:schemeClr>
                </a:solidFill>
              </a:rPr>
              <a:t>від</a:t>
            </a:r>
            <a:r>
              <a:rPr lang="ru-RU" sz="2600" dirty="0" smtClean="0">
                <a:solidFill>
                  <a:schemeClr val="tx1">
                    <a:lumMod val="85000"/>
                    <a:lumOff val="15000"/>
                  </a:schemeClr>
                </a:solidFill>
              </a:rPr>
              <a:t> 3-5 до 8 </a:t>
            </a:r>
            <a:r>
              <a:rPr lang="ru-RU" sz="2600" dirty="0" err="1" smtClean="0">
                <a:solidFill>
                  <a:schemeClr val="tx1">
                    <a:lumMod val="85000"/>
                    <a:lumOff val="15000"/>
                  </a:schemeClr>
                </a:solidFill>
              </a:rPr>
              <a:t>днів</a:t>
            </a:r>
            <a:endParaRPr lang="ru-RU" sz="2600" dirty="0" smtClean="0">
              <a:solidFill>
                <a:schemeClr val="tx1">
                  <a:lumMod val="85000"/>
                  <a:lumOff val="15000"/>
                </a:schemeClr>
              </a:solidFill>
            </a:endParaRPr>
          </a:p>
          <a:p>
            <a:pPr eaLnBrk="1" fontAlgn="auto" hangingPunct="1">
              <a:spcAft>
                <a:spcPts val="0"/>
              </a:spcAft>
              <a:defRPr/>
            </a:pPr>
            <a:r>
              <a:rPr lang="ru-RU" sz="2600" dirty="0" smtClean="0">
                <a:solidFill>
                  <a:schemeClr val="tx1">
                    <a:lumMod val="85000"/>
                    <a:lumOff val="15000"/>
                  </a:schemeClr>
                </a:solidFill>
              </a:rPr>
              <a:t>на </a:t>
            </a:r>
            <a:r>
              <a:rPr lang="ru-RU" sz="2600" dirty="0" err="1">
                <a:solidFill>
                  <a:schemeClr val="tx1">
                    <a:lumMod val="85000"/>
                    <a:lumOff val="15000"/>
                  </a:schemeClr>
                </a:solidFill>
              </a:rPr>
              <a:t>перші</a:t>
            </a:r>
            <a:r>
              <a:rPr lang="ru-RU" sz="2600" dirty="0">
                <a:solidFill>
                  <a:schemeClr val="tx1">
                    <a:lumMod val="85000"/>
                    <a:lumOff val="15000"/>
                  </a:schemeClr>
                </a:solidFill>
              </a:rPr>
              <a:t> </a:t>
            </a:r>
            <a:r>
              <a:rPr lang="ru-RU" sz="2600" dirty="0" err="1">
                <a:solidFill>
                  <a:schemeClr val="tx1">
                    <a:lumMod val="85000"/>
                    <a:lumOff val="15000"/>
                  </a:schemeClr>
                </a:solidFill>
              </a:rPr>
              <a:t>дні</a:t>
            </a:r>
            <a:r>
              <a:rPr lang="ru-RU" sz="2600" dirty="0">
                <a:solidFill>
                  <a:schemeClr val="tx1">
                    <a:lumMod val="85000"/>
                    <a:lumOff val="15000"/>
                  </a:schemeClr>
                </a:solidFill>
              </a:rPr>
              <a:t> </a:t>
            </a:r>
            <a:r>
              <a:rPr lang="ru-RU" sz="2600" dirty="0" err="1">
                <a:solidFill>
                  <a:schemeClr val="tx1">
                    <a:lumMod val="85000"/>
                    <a:lumOff val="15000"/>
                  </a:schemeClr>
                </a:solidFill>
              </a:rPr>
              <a:t>фолікулярної</a:t>
            </a:r>
            <a:r>
              <a:rPr lang="ru-RU" sz="2600" dirty="0">
                <a:solidFill>
                  <a:schemeClr val="tx1">
                    <a:lumMod val="85000"/>
                    <a:lumOff val="15000"/>
                  </a:schemeClr>
                </a:solidFill>
              </a:rPr>
              <a:t> </a:t>
            </a:r>
            <a:r>
              <a:rPr lang="ru-RU" sz="2600" dirty="0" err="1">
                <a:solidFill>
                  <a:schemeClr val="tx1">
                    <a:lumMod val="85000"/>
                    <a:lumOff val="15000"/>
                  </a:schemeClr>
                </a:solidFill>
              </a:rPr>
              <a:t>фази</a:t>
            </a:r>
            <a:r>
              <a:rPr lang="ru-RU" sz="2600" dirty="0">
                <a:solidFill>
                  <a:schemeClr val="tx1">
                    <a:lumMod val="85000"/>
                    <a:lumOff val="15000"/>
                  </a:schemeClr>
                </a:solidFill>
              </a:rPr>
              <a:t> </a:t>
            </a:r>
            <a:r>
              <a:rPr lang="ru-RU" sz="2600" dirty="0" err="1">
                <a:solidFill>
                  <a:schemeClr val="tx1">
                    <a:lumMod val="85000"/>
                    <a:lumOff val="15000"/>
                  </a:schemeClr>
                </a:solidFill>
              </a:rPr>
              <a:t>яєчникового</a:t>
            </a:r>
            <a:r>
              <a:rPr lang="ru-RU" sz="2600" dirty="0">
                <a:solidFill>
                  <a:schemeClr val="tx1">
                    <a:lumMod val="85000"/>
                    <a:lumOff val="15000"/>
                  </a:schemeClr>
                </a:solidFill>
              </a:rPr>
              <a:t> циклу, коли </a:t>
            </a:r>
            <a:r>
              <a:rPr lang="ru-RU" sz="2600" dirty="0" err="1">
                <a:solidFill>
                  <a:schemeClr val="tx1">
                    <a:lumMod val="85000"/>
                    <a:lumOff val="15000"/>
                  </a:schemeClr>
                </a:solidFill>
              </a:rPr>
              <a:t>рівні</a:t>
            </a:r>
            <a:r>
              <a:rPr lang="ru-RU" sz="2600" dirty="0">
                <a:solidFill>
                  <a:schemeClr val="tx1">
                    <a:lumMod val="85000"/>
                    <a:lumOff val="15000"/>
                  </a:schemeClr>
                </a:solidFill>
              </a:rPr>
              <a:t> прогестерону, ФСГ та ЛГ </a:t>
            </a:r>
            <a:r>
              <a:rPr lang="ru-RU" sz="2600" dirty="0" err="1" smtClean="0">
                <a:solidFill>
                  <a:schemeClr val="tx1">
                    <a:lumMod val="85000"/>
                    <a:lumOff val="15000"/>
                  </a:schemeClr>
                </a:solidFill>
              </a:rPr>
              <a:t>низькі</a:t>
            </a:r>
            <a:endParaRPr lang="ru-RU" sz="2600" dirty="0" smtClean="0">
              <a:solidFill>
                <a:schemeClr val="tx1">
                  <a:lumMod val="85000"/>
                  <a:lumOff val="15000"/>
                </a:schemeClr>
              </a:solidFill>
            </a:endParaRPr>
          </a:p>
          <a:p>
            <a:pPr eaLnBrk="1" fontAlgn="auto" hangingPunct="1">
              <a:spcAft>
                <a:spcPts val="0"/>
              </a:spcAft>
              <a:defRPr/>
            </a:pPr>
            <a:r>
              <a:rPr lang="ru-RU" sz="2600" dirty="0" err="1" smtClean="0">
                <a:solidFill>
                  <a:schemeClr val="tx1">
                    <a:lumMod val="85000"/>
                    <a:lumOff val="15000"/>
                  </a:schemeClr>
                </a:solidFill>
              </a:rPr>
              <a:t>концентрація</a:t>
            </a:r>
            <a:r>
              <a:rPr lang="ru-RU" sz="2600" dirty="0" smtClean="0">
                <a:solidFill>
                  <a:schemeClr val="tx1">
                    <a:lumMod val="85000"/>
                    <a:lumOff val="15000"/>
                  </a:schemeClr>
                </a:solidFill>
              </a:rPr>
              <a:t> </a:t>
            </a:r>
            <a:r>
              <a:rPr lang="ru-RU" sz="2600" dirty="0">
                <a:solidFill>
                  <a:schemeClr val="tx1">
                    <a:lumMod val="85000"/>
                    <a:lumOff val="15000"/>
                  </a:schemeClr>
                </a:solidFill>
              </a:rPr>
              <a:t>прогестерону </a:t>
            </a:r>
            <a:r>
              <a:rPr lang="ru-RU" sz="2600" dirty="0" err="1">
                <a:solidFill>
                  <a:schemeClr val="tx1">
                    <a:lumMod val="85000"/>
                    <a:lumOff val="15000"/>
                  </a:schemeClr>
                </a:solidFill>
              </a:rPr>
              <a:t>знижується</a:t>
            </a:r>
            <a:r>
              <a:rPr lang="ru-RU" sz="2600" dirty="0">
                <a:solidFill>
                  <a:schemeClr val="tx1">
                    <a:lumMod val="85000"/>
                    <a:lumOff val="15000"/>
                  </a:schemeClr>
                </a:solidFill>
              </a:rPr>
              <a:t> в </a:t>
            </a:r>
            <a:r>
              <a:rPr lang="ru-RU" sz="2600" dirty="0" err="1">
                <a:solidFill>
                  <a:schemeClr val="tx1">
                    <a:lumMod val="85000"/>
                    <a:lumOff val="15000"/>
                  </a:schemeClr>
                </a:solidFill>
              </a:rPr>
              <a:t>результаті</a:t>
            </a:r>
            <a:r>
              <a:rPr lang="ru-RU" sz="2600" dirty="0">
                <a:solidFill>
                  <a:schemeClr val="tx1">
                    <a:lumMod val="85000"/>
                    <a:lumOff val="15000"/>
                  </a:schemeClr>
                </a:solidFill>
              </a:rPr>
              <a:t> </a:t>
            </a:r>
            <a:r>
              <a:rPr lang="ru-RU" sz="2600" dirty="0" err="1">
                <a:solidFill>
                  <a:schemeClr val="tx1">
                    <a:lumMod val="85000"/>
                    <a:lumOff val="15000"/>
                  </a:schemeClr>
                </a:solidFill>
              </a:rPr>
              <a:t>деградації</a:t>
            </a:r>
            <a:r>
              <a:rPr lang="ru-RU" sz="2600" dirty="0">
                <a:solidFill>
                  <a:schemeClr val="tx1">
                    <a:lumMod val="85000"/>
                    <a:lumOff val="15000"/>
                  </a:schemeClr>
                </a:solidFill>
              </a:rPr>
              <a:t> </a:t>
            </a:r>
            <a:r>
              <a:rPr lang="ru-RU" sz="2600" dirty="0" err="1">
                <a:solidFill>
                  <a:schemeClr val="tx1">
                    <a:lumMod val="85000"/>
                    <a:lumOff val="15000"/>
                  </a:schemeClr>
                </a:solidFill>
              </a:rPr>
              <a:t>жовтого</a:t>
            </a:r>
            <a:r>
              <a:rPr lang="ru-RU" sz="2600" dirty="0">
                <a:solidFill>
                  <a:schemeClr val="tx1">
                    <a:lumMod val="85000"/>
                    <a:lumOff val="15000"/>
                  </a:schemeClr>
                </a:solidFill>
              </a:rPr>
              <a:t> </a:t>
            </a:r>
            <a:r>
              <a:rPr lang="ru-RU" sz="2600" dirty="0" err="1">
                <a:solidFill>
                  <a:schemeClr val="tx1">
                    <a:lumMod val="85000"/>
                    <a:lumOff val="15000"/>
                  </a:schemeClr>
                </a:solidFill>
              </a:rPr>
              <a:t>тіла</a:t>
            </a:r>
            <a:r>
              <a:rPr lang="ru-RU" sz="2600" dirty="0">
                <a:solidFill>
                  <a:schemeClr val="tx1">
                    <a:lumMod val="85000"/>
                    <a:lumOff val="15000"/>
                  </a:schemeClr>
                </a:solidFill>
              </a:rPr>
              <a:t>, </a:t>
            </a:r>
            <a:r>
              <a:rPr lang="ru-RU" sz="2600" dirty="0" err="1">
                <a:solidFill>
                  <a:schemeClr val="tx1">
                    <a:lumMod val="85000"/>
                    <a:lumOff val="15000"/>
                  </a:schemeClr>
                </a:solidFill>
              </a:rPr>
              <a:t>що</a:t>
            </a:r>
            <a:r>
              <a:rPr lang="ru-RU" sz="2600" dirty="0">
                <a:solidFill>
                  <a:schemeClr val="tx1">
                    <a:lumMod val="85000"/>
                    <a:lumOff val="15000"/>
                  </a:schemeClr>
                </a:solidFill>
              </a:rPr>
              <a:t> </a:t>
            </a:r>
            <a:r>
              <a:rPr lang="ru-RU" sz="2600" dirty="0" err="1">
                <a:solidFill>
                  <a:schemeClr val="tx1">
                    <a:lumMod val="85000"/>
                    <a:lumOff val="15000"/>
                  </a:schemeClr>
                </a:solidFill>
              </a:rPr>
              <a:t>знаменує</a:t>
            </a:r>
            <a:r>
              <a:rPr lang="ru-RU" sz="2600" dirty="0">
                <a:solidFill>
                  <a:schemeClr val="tx1">
                    <a:lumMod val="85000"/>
                    <a:lumOff val="15000"/>
                  </a:schemeClr>
                </a:solidFill>
              </a:rPr>
              <a:t> </a:t>
            </a:r>
            <a:r>
              <a:rPr lang="ru-RU" sz="2600" dirty="0" err="1">
                <a:solidFill>
                  <a:schemeClr val="tx1">
                    <a:lumMod val="85000"/>
                    <a:lumOff val="15000"/>
                  </a:schemeClr>
                </a:solidFill>
              </a:rPr>
              <a:t>кінець</a:t>
            </a:r>
            <a:r>
              <a:rPr lang="ru-RU" sz="2600" dirty="0">
                <a:solidFill>
                  <a:schemeClr val="tx1">
                    <a:lumMod val="85000"/>
                    <a:lumOff val="15000"/>
                  </a:schemeClr>
                </a:solidFill>
              </a:rPr>
              <a:t> </a:t>
            </a:r>
            <a:r>
              <a:rPr lang="ru-RU" sz="2600" dirty="0" err="1">
                <a:solidFill>
                  <a:schemeClr val="tx1">
                    <a:lumMod val="85000"/>
                    <a:lumOff val="15000"/>
                  </a:schemeClr>
                </a:solidFill>
              </a:rPr>
              <a:t>лютеїнової</a:t>
            </a:r>
            <a:r>
              <a:rPr lang="ru-RU" sz="2600" dirty="0">
                <a:solidFill>
                  <a:schemeClr val="tx1">
                    <a:lumMod val="85000"/>
                    <a:lumOff val="15000"/>
                  </a:schemeClr>
                </a:solidFill>
              </a:rPr>
              <a:t> </a:t>
            </a:r>
            <a:r>
              <a:rPr lang="ru-RU" sz="2600" dirty="0" err="1" smtClean="0">
                <a:solidFill>
                  <a:schemeClr val="tx1">
                    <a:lumMod val="85000"/>
                    <a:lumOff val="15000"/>
                  </a:schemeClr>
                </a:solidFill>
              </a:rPr>
              <a:t>фази</a:t>
            </a:r>
            <a:endParaRPr lang="ru-RU" sz="2600" dirty="0" smtClean="0">
              <a:solidFill>
                <a:schemeClr val="tx1">
                  <a:lumMod val="85000"/>
                  <a:lumOff val="15000"/>
                </a:schemeClr>
              </a:solidFill>
            </a:endParaRPr>
          </a:p>
          <a:p>
            <a:pPr eaLnBrk="1" fontAlgn="auto" hangingPunct="1">
              <a:spcAft>
                <a:spcPts val="0"/>
              </a:spcAft>
              <a:defRPr/>
            </a:pPr>
            <a:r>
              <a:rPr lang="ru-RU" sz="2600" dirty="0" err="1">
                <a:solidFill>
                  <a:schemeClr val="tx1">
                    <a:lumMod val="85000"/>
                    <a:lumOff val="15000"/>
                  </a:schemeClr>
                </a:solidFill>
              </a:rPr>
              <a:t>з</a:t>
            </a:r>
            <a:r>
              <a:rPr lang="ru-RU" sz="2600" dirty="0" err="1" smtClean="0">
                <a:solidFill>
                  <a:schemeClr val="tx1">
                    <a:lumMod val="85000"/>
                    <a:lumOff val="15000"/>
                  </a:schemeClr>
                </a:solidFill>
              </a:rPr>
              <a:t>ниження</a:t>
            </a:r>
            <a:r>
              <a:rPr lang="ru-RU" sz="2600" dirty="0" smtClean="0">
                <a:solidFill>
                  <a:schemeClr val="tx1">
                    <a:lumMod val="85000"/>
                    <a:lumOff val="15000"/>
                  </a:schemeClr>
                </a:solidFill>
              </a:rPr>
              <a:t> </a:t>
            </a:r>
            <a:r>
              <a:rPr lang="ru-RU" sz="2600" dirty="0" err="1">
                <a:solidFill>
                  <a:schemeClr val="tx1">
                    <a:lumMod val="85000"/>
                    <a:lumOff val="15000"/>
                  </a:schemeClr>
                </a:solidFill>
              </a:rPr>
              <a:t>рівня</a:t>
            </a:r>
            <a:r>
              <a:rPr lang="ru-RU" sz="2600" dirty="0">
                <a:solidFill>
                  <a:schemeClr val="tx1">
                    <a:lumMod val="85000"/>
                    <a:lumOff val="15000"/>
                  </a:schemeClr>
                </a:solidFill>
              </a:rPr>
              <a:t> прогестерону </a:t>
            </a:r>
            <a:r>
              <a:rPr lang="ru-RU" sz="2600" dirty="0" err="1">
                <a:solidFill>
                  <a:schemeClr val="tx1">
                    <a:lumMod val="85000"/>
                    <a:lumOff val="15000"/>
                  </a:schemeClr>
                </a:solidFill>
              </a:rPr>
              <a:t>викликає</a:t>
            </a:r>
            <a:r>
              <a:rPr lang="ru-RU" sz="2600" dirty="0">
                <a:solidFill>
                  <a:schemeClr val="tx1">
                    <a:lumMod val="85000"/>
                    <a:lumOff val="15000"/>
                  </a:schemeClr>
                </a:solidFill>
              </a:rPr>
              <a:t> </a:t>
            </a:r>
            <a:r>
              <a:rPr lang="ru-RU" sz="2600" dirty="0" err="1">
                <a:solidFill>
                  <a:schemeClr val="tx1">
                    <a:lumMod val="85000"/>
                    <a:lumOff val="15000"/>
                  </a:schemeClr>
                </a:solidFill>
              </a:rPr>
              <a:t>відторгнення</a:t>
            </a:r>
            <a:r>
              <a:rPr lang="ru-RU" sz="2600" dirty="0">
                <a:solidFill>
                  <a:schemeClr val="tx1">
                    <a:lumMod val="85000"/>
                    <a:lumOff val="15000"/>
                  </a:schemeClr>
                </a:solidFill>
              </a:rPr>
              <a:t> </a:t>
            </a:r>
            <a:r>
              <a:rPr lang="ru-RU" sz="2600" dirty="0" err="1">
                <a:solidFill>
                  <a:schemeClr val="tx1">
                    <a:lumMod val="85000"/>
                    <a:lumOff val="15000"/>
                  </a:schemeClr>
                </a:solidFill>
              </a:rPr>
              <a:t>функціонального</a:t>
            </a:r>
            <a:r>
              <a:rPr lang="ru-RU" sz="2600" dirty="0">
                <a:solidFill>
                  <a:schemeClr val="tx1">
                    <a:lumMod val="85000"/>
                    <a:lumOff val="15000"/>
                  </a:schemeClr>
                </a:solidFill>
              </a:rPr>
              <a:t> шару </a:t>
            </a:r>
            <a:r>
              <a:rPr lang="ru-RU" sz="2600" dirty="0" err="1" smtClean="0">
                <a:solidFill>
                  <a:schemeClr val="tx1">
                    <a:lumMod val="85000"/>
                    <a:lumOff val="15000"/>
                  </a:schemeClr>
                </a:solidFill>
              </a:rPr>
              <a:t>ендометрію</a:t>
            </a:r>
            <a:endParaRPr lang="ru-RU" sz="2600" dirty="0">
              <a:solidFill>
                <a:schemeClr val="tx1">
                  <a:lumMod val="85000"/>
                  <a:lumOff val="15000"/>
                </a:schemeClr>
              </a:solidFill>
            </a:endParaRPr>
          </a:p>
        </p:txBody>
      </p:sp>
      <p:pic>
        <p:nvPicPr>
          <p:cNvPr id="2050" name="Picture 2" descr="https://profihealth.org.ua/wp-content/uploads/2017/04/im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908721"/>
            <a:ext cx="2736304" cy="2592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516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16632"/>
            <a:ext cx="8460940" cy="1008112"/>
          </a:xfrm>
        </p:spPr>
        <p:txBody>
          <a:bodyPr>
            <a:noAutofit/>
          </a:bodyPr>
          <a:lstStyle/>
          <a:p>
            <a:pPr algn="ctr">
              <a:defRPr/>
            </a:pPr>
            <a:r>
              <a:rPr lang="uk-UA" sz="3200" b="1" dirty="0">
                <a:solidFill>
                  <a:srgbClr val="1A10E0"/>
                </a:solidFill>
              </a:rPr>
              <a:t>Фази менструального </a:t>
            </a:r>
            <a:r>
              <a:rPr lang="uk-UA" sz="3200" b="1" dirty="0" smtClean="0">
                <a:solidFill>
                  <a:srgbClr val="1A10E0"/>
                </a:solidFill>
              </a:rPr>
              <a:t>циклу </a:t>
            </a:r>
            <a:r>
              <a:rPr lang="uk-UA" sz="3200" b="1" dirty="0" smtClean="0">
                <a:solidFill>
                  <a:srgbClr val="1A10E0"/>
                </a:solidFill>
              </a:rPr>
              <a:t/>
            </a:r>
            <a:br>
              <a:rPr lang="uk-UA" sz="3200" b="1" dirty="0" smtClean="0">
                <a:solidFill>
                  <a:srgbClr val="1A10E0"/>
                </a:solidFill>
              </a:rPr>
            </a:br>
            <a:r>
              <a:rPr lang="uk-UA" sz="3200" dirty="0">
                <a:solidFill>
                  <a:srgbClr val="C00000"/>
                </a:solidFill>
              </a:rPr>
              <a:t>ф</a:t>
            </a:r>
            <a:r>
              <a:rPr lang="uk-UA" sz="3200" dirty="0" smtClean="0">
                <a:solidFill>
                  <a:srgbClr val="C00000"/>
                </a:solidFill>
              </a:rPr>
              <a:t>аза проліферації</a:t>
            </a:r>
            <a:endParaRPr lang="ru-RU" sz="3200" dirty="0">
              <a:solidFill>
                <a:srgbClr val="C00000"/>
              </a:solidFill>
            </a:endParaRPr>
          </a:p>
        </p:txBody>
      </p:sp>
      <p:sp>
        <p:nvSpPr>
          <p:cNvPr id="3" name="Объект 2"/>
          <p:cNvSpPr>
            <a:spLocks noGrp="1"/>
          </p:cNvSpPr>
          <p:nvPr>
            <p:ph idx="1"/>
          </p:nvPr>
        </p:nvSpPr>
        <p:spPr>
          <a:xfrm>
            <a:off x="179512" y="1196752"/>
            <a:ext cx="8784976" cy="5508848"/>
          </a:xfrm>
        </p:spPr>
        <p:txBody>
          <a:bodyPr rtlCol="0">
            <a:normAutofit fontScale="92500" lnSpcReduction="20000"/>
          </a:bodyPr>
          <a:lstStyle/>
          <a:p>
            <a:pPr eaLnBrk="1" fontAlgn="auto" hangingPunct="1">
              <a:spcAft>
                <a:spcPts val="0"/>
              </a:spcAft>
              <a:defRPr/>
            </a:pPr>
            <a:r>
              <a:rPr lang="ru-RU" dirty="0" err="1" smtClean="0"/>
              <a:t>ендометрій</a:t>
            </a:r>
            <a:r>
              <a:rPr lang="ru-RU" dirty="0" smtClean="0"/>
              <a:t> </a:t>
            </a:r>
            <a:r>
              <a:rPr lang="ru-RU" dirty="0" err="1" smtClean="0"/>
              <a:t>починає</a:t>
            </a:r>
            <a:r>
              <a:rPr lang="ru-RU" dirty="0" smtClean="0"/>
              <a:t> </a:t>
            </a:r>
            <a:r>
              <a:rPr lang="ru-RU" dirty="0" err="1"/>
              <a:t>наростати</a:t>
            </a:r>
            <a:r>
              <a:rPr lang="ru-RU" dirty="0"/>
              <a:t>, </a:t>
            </a:r>
            <a:r>
              <a:rPr lang="ru-RU" dirty="0" err="1"/>
              <a:t>що</a:t>
            </a:r>
            <a:r>
              <a:rPr lang="ru-RU" dirty="0"/>
              <a:t> </a:t>
            </a:r>
            <a:r>
              <a:rPr lang="ru-RU" dirty="0" err="1"/>
              <a:t>означає</a:t>
            </a:r>
            <a:r>
              <a:rPr lang="ru-RU" dirty="0"/>
              <a:t> початок </a:t>
            </a:r>
            <a:r>
              <a:rPr lang="ru-RU" dirty="0" err="1"/>
              <a:t>проліферативної</a:t>
            </a:r>
            <a:r>
              <a:rPr lang="ru-RU" dirty="0"/>
              <a:t> </a:t>
            </a:r>
            <a:r>
              <a:rPr lang="ru-RU" dirty="0" err="1"/>
              <a:t>фази</a:t>
            </a:r>
            <a:r>
              <a:rPr lang="ru-RU" dirty="0"/>
              <a:t> менструального </a:t>
            </a:r>
            <a:r>
              <a:rPr lang="ru-RU" dirty="0" smtClean="0"/>
              <a:t>циклу</a:t>
            </a:r>
          </a:p>
          <a:p>
            <a:pPr eaLnBrk="1" fontAlgn="auto" hangingPunct="1">
              <a:spcAft>
                <a:spcPts val="0"/>
              </a:spcAft>
              <a:defRPr/>
            </a:pPr>
            <a:r>
              <a:rPr lang="ru-RU" dirty="0" err="1" smtClean="0">
                <a:solidFill>
                  <a:srgbClr val="C00000"/>
                </a:solidFill>
              </a:rPr>
              <a:t>гранульозні</a:t>
            </a:r>
            <a:r>
              <a:rPr lang="ru-RU" dirty="0" smtClean="0"/>
              <a:t> </a:t>
            </a:r>
            <a:r>
              <a:rPr lang="ru-RU" dirty="0"/>
              <a:t>та </a:t>
            </a:r>
            <a:r>
              <a:rPr lang="ru-RU" dirty="0" err="1">
                <a:solidFill>
                  <a:srgbClr val="C00000"/>
                </a:solidFill>
              </a:rPr>
              <a:t>тека-клітини</a:t>
            </a:r>
            <a:r>
              <a:rPr lang="ru-RU" dirty="0">
                <a:solidFill>
                  <a:srgbClr val="C00000"/>
                </a:solidFill>
              </a:rPr>
              <a:t> </a:t>
            </a:r>
            <a:r>
              <a:rPr lang="ru-RU" dirty="0" err="1"/>
              <a:t>третинних</a:t>
            </a:r>
            <a:r>
              <a:rPr lang="ru-RU" dirty="0"/>
              <a:t> </a:t>
            </a:r>
            <a:r>
              <a:rPr lang="ru-RU" dirty="0" err="1"/>
              <a:t>фолікулів</a:t>
            </a:r>
            <a:r>
              <a:rPr lang="ru-RU" dirty="0"/>
              <a:t> </a:t>
            </a:r>
            <a:r>
              <a:rPr lang="ru-RU" dirty="0" err="1"/>
              <a:t>починають</a:t>
            </a:r>
            <a:r>
              <a:rPr lang="ru-RU" dirty="0"/>
              <a:t> </a:t>
            </a:r>
            <a:r>
              <a:rPr lang="ru-RU" dirty="0" err="1"/>
              <a:t>виробляти</a:t>
            </a:r>
            <a:r>
              <a:rPr lang="ru-RU" dirty="0"/>
              <a:t> </a:t>
            </a:r>
            <a:r>
              <a:rPr lang="ru-RU" dirty="0" err="1"/>
              <a:t>підвищену</a:t>
            </a:r>
            <a:r>
              <a:rPr lang="ru-RU" dirty="0"/>
              <a:t> </a:t>
            </a:r>
            <a:r>
              <a:rPr lang="ru-RU" dirty="0" err="1"/>
              <a:t>кількість</a:t>
            </a:r>
            <a:r>
              <a:rPr lang="ru-RU" dirty="0"/>
              <a:t> </a:t>
            </a:r>
            <a:r>
              <a:rPr lang="ru-RU" dirty="0" err="1" smtClean="0">
                <a:solidFill>
                  <a:srgbClr val="C00000"/>
                </a:solidFill>
              </a:rPr>
              <a:t>естрогенів</a:t>
            </a:r>
            <a:r>
              <a:rPr lang="ru-RU" dirty="0" smtClean="0">
                <a:solidFill>
                  <a:srgbClr val="C00000"/>
                </a:solidFill>
              </a:rPr>
              <a:t>, </a:t>
            </a:r>
            <a:r>
              <a:rPr lang="ru-RU" dirty="0" err="1" smtClean="0"/>
              <a:t>які</a:t>
            </a:r>
            <a:r>
              <a:rPr lang="ru-RU" dirty="0" smtClean="0"/>
              <a:t> </a:t>
            </a:r>
            <a:r>
              <a:rPr lang="ru-RU" dirty="0" err="1"/>
              <a:t>стимулюють</a:t>
            </a:r>
            <a:r>
              <a:rPr lang="ru-RU" dirty="0"/>
              <a:t> </a:t>
            </a:r>
            <a:r>
              <a:rPr lang="ru-RU" dirty="0" err="1"/>
              <a:t>відновлення</a:t>
            </a:r>
            <a:r>
              <a:rPr lang="ru-RU" dirty="0"/>
              <a:t> </a:t>
            </a:r>
            <a:r>
              <a:rPr lang="ru-RU" dirty="0" err="1" smtClean="0"/>
              <a:t>ендометрію</a:t>
            </a:r>
            <a:endParaRPr lang="ru-RU" dirty="0" smtClean="0"/>
          </a:p>
          <a:p>
            <a:pPr eaLnBrk="1" fontAlgn="auto" hangingPunct="1">
              <a:spcAft>
                <a:spcPts val="0"/>
              </a:spcAft>
              <a:defRPr/>
            </a:pPr>
            <a:r>
              <a:rPr lang="ru-RU" dirty="0" err="1"/>
              <a:t>в</a:t>
            </a:r>
            <a:r>
              <a:rPr lang="ru-RU" dirty="0" err="1" smtClean="0"/>
              <a:t>исока</a:t>
            </a:r>
            <a:r>
              <a:rPr lang="ru-RU" dirty="0" smtClean="0"/>
              <a:t> </a:t>
            </a:r>
            <a:r>
              <a:rPr lang="ru-RU" dirty="0" err="1"/>
              <a:t>концентрація</a:t>
            </a:r>
            <a:r>
              <a:rPr lang="ru-RU" dirty="0"/>
              <a:t> </a:t>
            </a:r>
            <a:r>
              <a:rPr lang="ru-RU" dirty="0" err="1"/>
              <a:t>естрогену</a:t>
            </a:r>
            <a:r>
              <a:rPr lang="ru-RU" dirty="0"/>
              <a:t> </a:t>
            </a:r>
            <a:r>
              <a:rPr lang="ru-RU" dirty="0" err="1" smtClean="0"/>
              <a:t>призводить</a:t>
            </a:r>
            <a:r>
              <a:rPr lang="ru-RU" dirty="0" smtClean="0"/>
              <a:t> </a:t>
            </a:r>
            <a:r>
              <a:rPr lang="ru-RU" dirty="0"/>
              <a:t>до </a:t>
            </a:r>
            <a:r>
              <a:rPr lang="ru-RU" dirty="0" err="1"/>
              <a:t>зниження</a:t>
            </a:r>
            <a:r>
              <a:rPr lang="ru-RU" dirty="0"/>
              <a:t> ФСГ в </a:t>
            </a:r>
            <a:r>
              <a:rPr lang="ru-RU" dirty="0" err="1"/>
              <a:t>результаті</a:t>
            </a:r>
            <a:r>
              <a:rPr lang="ru-RU" dirty="0"/>
              <a:t> негативного </a:t>
            </a:r>
            <a:r>
              <a:rPr lang="ru-RU" dirty="0" err="1"/>
              <a:t>зворотного</a:t>
            </a:r>
            <a:r>
              <a:rPr lang="ru-RU" dirty="0"/>
              <a:t> </a:t>
            </a:r>
            <a:r>
              <a:rPr lang="ru-RU" dirty="0" err="1"/>
              <a:t>зв’язку</a:t>
            </a:r>
            <a:r>
              <a:rPr lang="ru-RU" dirty="0"/>
              <a:t>, </a:t>
            </a:r>
            <a:r>
              <a:rPr lang="ru-RU" dirty="0" err="1"/>
              <a:t>що</a:t>
            </a:r>
            <a:r>
              <a:rPr lang="ru-RU" dirty="0"/>
              <a:t> </a:t>
            </a:r>
            <a:r>
              <a:rPr lang="ru-RU" dirty="0" err="1" smtClean="0"/>
              <a:t>призводить</a:t>
            </a:r>
            <a:r>
              <a:rPr lang="ru-RU" dirty="0" smtClean="0"/>
              <a:t> </a:t>
            </a:r>
            <a:r>
              <a:rPr lang="ru-RU" dirty="0"/>
              <a:t>до </a:t>
            </a:r>
            <a:r>
              <a:rPr lang="ru-RU" dirty="0" err="1"/>
              <a:t>атрезії</a:t>
            </a:r>
            <a:r>
              <a:rPr lang="ru-RU" dirty="0"/>
              <a:t> </a:t>
            </a:r>
            <a:r>
              <a:rPr lang="ru-RU" dirty="0" err="1"/>
              <a:t>всіх</a:t>
            </a:r>
            <a:r>
              <a:rPr lang="ru-RU" dirty="0"/>
              <a:t> </a:t>
            </a:r>
            <a:r>
              <a:rPr lang="ru-RU" dirty="0" err="1"/>
              <a:t>третинних</a:t>
            </a:r>
            <a:r>
              <a:rPr lang="ru-RU" dirty="0"/>
              <a:t> </a:t>
            </a:r>
            <a:r>
              <a:rPr lang="ru-RU" dirty="0" err="1"/>
              <a:t>фолікулів</a:t>
            </a:r>
            <a:r>
              <a:rPr lang="ru-RU" dirty="0"/>
              <a:t>, </a:t>
            </a:r>
            <a:r>
              <a:rPr lang="ru-RU" dirty="0" err="1" smtClean="0"/>
              <a:t>які</a:t>
            </a:r>
            <a:r>
              <a:rPr lang="ru-RU" dirty="0" smtClean="0"/>
              <a:t> </a:t>
            </a:r>
            <a:r>
              <a:rPr lang="ru-RU" dirty="0" err="1"/>
              <a:t>розвиваються</a:t>
            </a:r>
            <a:r>
              <a:rPr lang="ru-RU" dirty="0"/>
              <a:t>, </a:t>
            </a:r>
            <a:r>
              <a:rPr lang="ru-RU" b="1" dirty="0" err="1">
                <a:solidFill>
                  <a:srgbClr val="0070C0"/>
                </a:solidFill>
              </a:rPr>
              <a:t>крім</a:t>
            </a:r>
            <a:r>
              <a:rPr lang="ru-RU" b="1" dirty="0">
                <a:solidFill>
                  <a:srgbClr val="0070C0"/>
                </a:solidFill>
              </a:rPr>
              <a:t> </a:t>
            </a:r>
            <a:r>
              <a:rPr lang="ru-RU" b="1" dirty="0" smtClean="0">
                <a:solidFill>
                  <a:srgbClr val="0070C0"/>
                </a:solidFill>
              </a:rPr>
              <a:t>одного</a:t>
            </a:r>
          </a:p>
          <a:p>
            <a:pPr eaLnBrk="1" fontAlgn="auto" hangingPunct="1">
              <a:spcAft>
                <a:spcPts val="0"/>
              </a:spcAft>
              <a:defRPr/>
            </a:pPr>
            <a:r>
              <a:rPr lang="ru-RU" dirty="0" err="1" smtClean="0"/>
              <a:t>перехід</a:t>
            </a:r>
            <a:r>
              <a:rPr lang="ru-RU" dirty="0" smtClean="0"/>
              <a:t> </a:t>
            </a:r>
            <a:r>
              <a:rPr lang="ru-RU" dirty="0"/>
              <a:t>до позитивного </a:t>
            </a:r>
            <a:r>
              <a:rPr lang="ru-RU" dirty="0" err="1"/>
              <a:t>зворотного</a:t>
            </a:r>
            <a:r>
              <a:rPr lang="ru-RU" dirty="0"/>
              <a:t> </a:t>
            </a:r>
            <a:r>
              <a:rPr lang="ru-RU" dirty="0" err="1" smtClean="0"/>
              <a:t>зв’язку</a:t>
            </a:r>
            <a:r>
              <a:rPr lang="ru-RU" dirty="0" smtClean="0"/>
              <a:t>: </a:t>
            </a:r>
            <a:r>
              <a:rPr lang="ru-RU" dirty="0" err="1" smtClean="0"/>
              <a:t>підвищене</a:t>
            </a:r>
            <a:r>
              <a:rPr lang="ru-RU" dirty="0" smtClean="0"/>
              <a:t> </a:t>
            </a:r>
            <a:r>
              <a:rPr lang="ru-RU" dirty="0" err="1" smtClean="0"/>
              <a:t>вироблення</a:t>
            </a:r>
            <a:r>
              <a:rPr lang="ru-RU" dirty="0" smtClean="0"/>
              <a:t> </a:t>
            </a:r>
            <a:r>
              <a:rPr lang="ru-RU" dirty="0" err="1"/>
              <a:t>естрогену</a:t>
            </a:r>
            <a:r>
              <a:rPr lang="ru-RU" dirty="0"/>
              <a:t> з </a:t>
            </a:r>
            <a:r>
              <a:rPr lang="ru-RU" dirty="0" err="1"/>
              <a:t>домінантного</a:t>
            </a:r>
            <a:r>
              <a:rPr lang="ru-RU" dirty="0"/>
              <a:t> </a:t>
            </a:r>
            <a:r>
              <a:rPr lang="ru-RU" dirty="0" err="1"/>
              <a:t>фолікула</a:t>
            </a:r>
            <a:r>
              <a:rPr lang="ru-RU" dirty="0"/>
              <a:t>, </a:t>
            </a:r>
            <a:r>
              <a:rPr lang="ru-RU" dirty="0" err="1" smtClean="0"/>
              <a:t>стимулює</a:t>
            </a:r>
            <a:r>
              <a:rPr lang="ru-RU" dirty="0" smtClean="0"/>
              <a:t> </a:t>
            </a:r>
            <a:r>
              <a:rPr lang="ru-RU" dirty="0" err="1"/>
              <a:t>вихід</a:t>
            </a:r>
            <a:r>
              <a:rPr lang="ru-RU" dirty="0"/>
              <a:t> ЛГ (за </a:t>
            </a:r>
            <a:r>
              <a:rPr lang="ru-RU" dirty="0" err="1"/>
              <a:t>допомогою</a:t>
            </a:r>
            <a:r>
              <a:rPr lang="ru-RU" dirty="0"/>
              <a:t> </a:t>
            </a:r>
            <a:r>
              <a:rPr lang="ru-RU" dirty="0" err="1"/>
              <a:t>лютеїнового</a:t>
            </a:r>
            <a:r>
              <a:rPr lang="ru-RU" dirty="0"/>
              <a:t> </a:t>
            </a:r>
            <a:r>
              <a:rPr lang="ru-RU" dirty="0" err="1"/>
              <a:t>рилізінг</a:t>
            </a:r>
            <a:r>
              <a:rPr lang="ru-RU" dirty="0"/>
              <a:t>-фактора), </a:t>
            </a:r>
            <a:r>
              <a:rPr lang="ru-RU" dirty="0" err="1"/>
              <a:t>який</a:t>
            </a:r>
            <a:r>
              <a:rPr lang="ru-RU" dirty="0"/>
              <a:t> </a:t>
            </a:r>
            <a:r>
              <a:rPr lang="ru-RU" dirty="0" err="1"/>
              <a:t>ініціює</a:t>
            </a:r>
            <a:r>
              <a:rPr lang="ru-RU" dirty="0"/>
              <a:t> </a:t>
            </a:r>
            <a:r>
              <a:rPr lang="ru-RU" dirty="0" err="1" smtClean="0"/>
              <a:t>овуляцію</a:t>
            </a:r>
            <a:endParaRPr lang="ru-RU" dirty="0"/>
          </a:p>
          <a:p>
            <a:pPr eaLnBrk="1" fontAlgn="auto" hangingPunct="1">
              <a:spcAft>
                <a:spcPts val="0"/>
              </a:spcAft>
              <a:defRPr/>
            </a:pPr>
            <a:r>
              <a:rPr lang="ru-RU" dirty="0" smtClean="0"/>
              <a:t>у </a:t>
            </a:r>
            <a:r>
              <a:rPr lang="ru-RU" dirty="0" smtClean="0"/>
              <a:t>типовому </a:t>
            </a:r>
            <a:r>
              <a:rPr lang="ru-RU" dirty="0">
                <a:solidFill>
                  <a:srgbClr val="C00000"/>
                </a:solidFill>
              </a:rPr>
              <a:t>28-денному</a:t>
            </a:r>
            <a:r>
              <a:rPr lang="ru-RU" dirty="0"/>
              <a:t> менструальному </a:t>
            </a:r>
            <a:r>
              <a:rPr lang="ru-RU" dirty="0" err="1"/>
              <a:t>циклі</a:t>
            </a:r>
            <a:r>
              <a:rPr lang="ru-RU" dirty="0"/>
              <a:t> </a:t>
            </a:r>
            <a:r>
              <a:rPr lang="ru-RU" dirty="0" err="1">
                <a:solidFill>
                  <a:srgbClr val="C00000"/>
                </a:solidFill>
              </a:rPr>
              <a:t>овуляція</a:t>
            </a:r>
            <a:r>
              <a:rPr lang="ru-RU" dirty="0"/>
              <a:t> </a:t>
            </a:r>
            <a:r>
              <a:rPr lang="ru-RU" dirty="0" err="1"/>
              <a:t>відбувається</a:t>
            </a:r>
            <a:r>
              <a:rPr lang="ru-RU" dirty="0"/>
              <a:t> на </a:t>
            </a:r>
            <a:r>
              <a:rPr lang="ru-RU" dirty="0">
                <a:solidFill>
                  <a:srgbClr val="C00000"/>
                </a:solidFill>
              </a:rPr>
              <a:t>14 </a:t>
            </a:r>
            <a:r>
              <a:rPr lang="ru-RU" dirty="0" smtClean="0">
                <a:solidFill>
                  <a:srgbClr val="C00000"/>
                </a:solidFill>
              </a:rPr>
              <a:t>день</a:t>
            </a:r>
          </a:p>
          <a:p>
            <a:pPr eaLnBrk="1" fontAlgn="auto" hangingPunct="1">
              <a:spcAft>
                <a:spcPts val="0"/>
              </a:spcAft>
              <a:defRPr/>
            </a:pPr>
            <a:r>
              <a:rPr lang="ru-RU" dirty="0" err="1"/>
              <a:t>о</a:t>
            </a:r>
            <a:r>
              <a:rPr lang="ru-RU" dirty="0" err="1" smtClean="0"/>
              <a:t>вуляція</a:t>
            </a:r>
            <a:r>
              <a:rPr lang="ru-RU" dirty="0" smtClean="0"/>
              <a:t> </a:t>
            </a:r>
            <a:r>
              <a:rPr lang="ru-RU" dirty="0" err="1"/>
              <a:t>знаменує</a:t>
            </a:r>
            <a:r>
              <a:rPr lang="ru-RU" dirty="0"/>
              <a:t> </a:t>
            </a:r>
            <a:r>
              <a:rPr lang="ru-RU" dirty="0" err="1"/>
              <a:t>кінець</a:t>
            </a:r>
            <a:r>
              <a:rPr lang="ru-RU" dirty="0"/>
              <a:t> </a:t>
            </a:r>
            <a:r>
              <a:rPr lang="ru-RU" dirty="0" err="1"/>
              <a:t>проліферативної</a:t>
            </a:r>
            <a:r>
              <a:rPr lang="ru-RU" dirty="0"/>
              <a:t> </a:t>
            </a:r>
            <a:r>
              <a:rPr lang="ru-RU" dirty="0" err="1"/>
              <a:t>фази</a:t>
            </a:r>
            <a:r>
              <a:rPr lang="ru-RU" dirty="0"/>
              <a:t> </a:t>
            </a:r>
            <a:r>
              <a:rPr lang="ru-RU" dirty="0" err="1"/>
              <a:t>маткового</a:t>
            </a:r>
            <a:r>
              <a:rPr lang="ru-RU" dirty="0"/>
              <a:t> </a:t>
            </a:r>
            <a:r>
              <a:rPr lang="ru-RU" dirty="0" smtClean="0"/>
              <a:t>циклу </a:t>
            </a:r>
            <a:r>
              <a:rPr lang="ru-RU" dirty="0" smtClean="0"/>
              <a:t>та  </a:t>
            </a:r>
            <a:r>
              <a:rPr lang="ru-RU" dirty="0" err="1"/>
              <a:t>фолікулярної</a:t>
            </a:r>
            <a:r>
              <a:rPr lang="ru-RU" dirty="0"/>
              <a:t> </a:t>
            </a:r>
            <a:r>
              <a:rPr lang="ru-RU" dirty="0" err="1"/>
              <a:t>фази</a:t>
            </a:r>
            <a:r>
              <a:rPr lang="ru-RU" dirty="0"/>
              <a:t> </a:t>
            </a:r>
            <a:r>
              <a:rPr lang="ru-RU" dirty="0" err="1"/>
              <a:t>яєчникового</a:t>
            </a:r>
            <a:r>
              <a:rPr lang="ru-RU" dirty="0"/>
              <a:t> циклу</a:t>
            </a:r>
          </a:p>
        </p:txBody>
      </p:sp>
    </p:spTree>
    <p:extLst>
      <p:ext uri="{BB962C8B-B14F-4D97-AF65-F5344CB8AC3E}">
        <p14:creationId xmlns:p14="http://schemas.microsoft.com/office/powerpoint/2010/main" val="37720786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0549" y="332656"/>
            <a:ext cx="6705600" cy="675928"/>
          </a:xfrm>
        </p:spPr>
        <p:txBody>
          <a:bodyPr>
            <a:normAutofit fontScale="90000"/>
          </a:bodyPr>
          <a:lstStyle/>
          <a:p>
            <a:pPr algn="ctr">
              <a:defRPr/>
            </a:pPr>
            <a:r>
              <a:rPr lang="uk-UA" b="1" dirty="0">
                <a:solidFill>
                  <a:srgbClr val="1A10E0"/>
                </a:solidFill>
              </a:rPr>
              <a:t>Фази менструального </a:t>
            </a:r>
            <a:r>
              <a:rPr lang="uk-UA" b="1" dirty="0" smtClean="0">
                <a:solidFill>
                  <a:srgbClr val="1A10E0"/>
                </a:solidFill>
              </a:rPr>
              <a:t>циклу</a:t>
            </a:r>
            <a:br>
              <a:rPr lang="uk-UA" b="1" dirty="0" smtClean="0">
                <a:solidFill>
                  <a:srgbClr val="1A10E0"/>
                </a:solidFill>
              </a:rPr>
            </a:br>
            <a:r>
              <a:rPr lang="uk-UA" b="1" dirty="0" smtClean="0">
                <a:solidFill>
                  <a:srgbClr val="1A10E0"/>
                </a:solidFill>
              </a:rPr>
              <a:t> </a:t>
            </a:r>
            <a:r>
              <a:rPr lang="ru-RU" sz="3100" dirty="0">
                <a:solidFill>
                  <a:srgbClr val="C00000"/>
                </a:solidFill>
              </a:rPr>
              <a:t>фаза </a:t>
            </a:r>
            <a:r>
              <a:rPr lang="uk-UA" sz="3100" dirty="0" smtClean="0">
                <a:solidFill>
                  <a:srgbClr val="C00000"/>
                </a:solidFill>
              </a:rPr>
              <a:t>с</a:t>
            </a:r>
            <a:r>
              <a:rPr lang="uk-UA" sz="3100" dirty="0" smtClean="0">
                <a:solidFill>
                  <a:srgbClr val="C00000"/>
                </a:solidFill>
              </a:rPr>
              <a:t>екреції</a:t>
            </a:r>
            <a:endParaRPr lang="ru-RU" sz="3100" dirty="0">
              <a:solidFill>
                <a:srgbClr val="C00000"/>
              </a:solidFill>
            </a:endParaRPr>
          </a:p>
        </p:txBody>
      </p:sp>
      <p:sp>
        <p:nvSpPr>
          <p:cNvPr id="3" name="Объект 2"/>
          <p:cNvSpPr>
            <a:spLocks noGrp="1"/>
          </p:cNvSpPr>
          <p:nvPr>
            <p:ph idx="1"/>
          </p:nvPr>
        </p:nvSpPr>
        <p:spPr>
          <a:xfrm>
            <a:off x="251520" y="1008584"/>
            <a:ext cx="8496944" cy="5660776"/>
          </a:xfrm>
        </p:spPr>
        <p:txBody>
          <a:bodyPr rtlCol="0">
            <a:normAutofit fontScale="70000" lnSpcReduction="20000"/>
          </a:bodyPr>
          <a:lstStyle/>
          <a:p>
            <a:pPr eaLnBrk="1" fontAlgn="auto" hangingPunct="1">
              <a:spcAft>
                <a:spcPts val="0"/>
              </a:spcAft>
              <a:defRPr/>
            </a:pPr>
            <a:r>
              <a:rPr lang="ru-RU" dirty="0">
                <a:solidFill>
                  <a:schemeClr val="tx1">
                    <a:lumMod val="85000"/>
                    <a:lumOff val="15000"/>
                  </a:schemeClr>
                </a:solidFill>
              </a:rPr>
              <a:t>На </a:t>
            </a:r>
            <a:r>
              <a:rPr lang="ru-RU" dirty="0" err="1">
                <a:solidFill>
                  <a:schemeClr val="tx1">
                    <a:lumMod val="85000"/>
                    <a:lumOff val="15000"/>
                  </a:schemeClr>
                </a:solidFill>
              </a:rPr>
              <a:t>додаток</a:t>
            </a:r>
            <a:r>
              <a:rPr lang="ru-RU" dirty="0">
                <a:solidFill>
                  <a:schemeClr val="tx1">
                    <a:lumMod val="85000"/>
                    <a:lumOff val="15000"/>
                  </a:schemeClr>
                </a:solidFill>
              </a:rPr>
              <a:t> до </a:t>
            </a:r>
            <a:r>
              <a:rPr lang="ru-RU" dirty="0" err="1">
                <a:solidFill>
                  <a:schemeClr val="tx1">
                    <a:lumMod val="85000"/>
                    <a:lumOff val="15000"/>
                  </a:schemeClr>
                </a:solidFill>
              </a:rPr>
              <a:t>виходу</a:t>
            </a:r>
            <a:r>
              <a:rPr lang="ru-RU" dirty="0">
                <a:solidFill>
                  <a:schemeClr val="tx1">
                    <a:lumMod val="85000"/>
                    <a:lumOff val="15000"/>
                  </a:schemeClr>
                </a:solidFill>
              </a:rPr>
              <a:t> ЛГ, </a:t>
            </a:r>
            <a:r>
              <a:rPr lang="ru-RU" dirty="0" err="1">
                <a:solidFill>
                  <a:schemeClr val="tx1">
                    <a:lumMod val="85000"/>
                    <a:lumOff val="15000"/>
                  </a:schemeClr>
                </a:solidFill>
              </a:rPr>
              <a:t>високий</a:t>
            </a:r>
            <a:r>
              <a:rPr lang="ru-RU" dirty="0">
                <a:solidFill>
                  <a:schemeClr val="tx1">
                    <a:lumMod val="85000"/>
                    <a:lumOff val="15000"/>
                  </a:schemeClr>
                </a:solidFill>
              </a:rPr>
              <a:t> </a:t>
            </a:r>
            <a:r>
              <a:rPr lang="ru-RU" dirty="0" err="1">
                <a:solidFill>
                  <a:schemeClr val="tx1">
                    <a:lumMod val="85000"/>
                    <a:lumOff val="15000"/>
                  </a:schemeClr>
                </a:solidFill>
              </a:rPr>
              <a:t>рівень</a:t>
            </a:r>
            <a:r>
              <a:rPr lang="ru-RU" dirty="0">
                <a:solidFill>
                  <a:schemeClr val="tx1">
                    <a:lumMod val="85000"/>
                    <a:lumOff val="15000"/>
                  </a:schemeClr>
                </a:solidFill>
              </a:rPr>
              <a:t> </a:t>
            </a:r>
            <a:r>
              <a:rPr lang="ru-RU" dirty="0" err="1">
                <a:solidFill>
                  <a:schemeClr val="tx1">
                    <a:lumMod val="85000"/>
                    <a:lumOff val="15000"/>
                  </a:schemeClr>
                </a:solidFill>
              </a:rPr>
              <a:t>естрогену</a:t>
            </a:r>
            <a:r>
              <a:rPr lang="ru-RU" dirty="0">
                <a:solidFill>
                  <a:schemeClr val="tx1">
                    <a:lumMod val="85000"/>
                    <a:lumOff val="15000"/>
                  </a:schemeClr>
                </a:solidFill>
              </a:rPr>
              <a:t> </a:t>
            </a:r>
            <a:r>
              <a:rPr lang="ru-RU" dirty="0" err="1">
                <a:solidFill>
                  <a:schemeClr val="tx1">
                    <a:lumMod val="85000"/>
                    <a:lumOff val="15000"/>
                  </a:schemeClr>
                </a:solidFill>
              </a:rPr>
              <a:t>посилює</a:t>
            </a:r>
            <a:r>
              <a:rPr lang="ru-RU" dirty="0">
                <a:solidFill>
                  <a:schemeClr val="tx1">
                    <a:lumMod val="85000"/>
                    <a:lumOff val="15000"/>
                  </a:schemeClr>
                </a:solidFill>
              </a:rPr>
              <a:t> </a:t>
            </a:r>
            <a:r>
              <a:rPr lang="ru-RU" dirty="0" err="1">
                <a:solidFill>
                  <a:schemeClr val="tx1">
                    <a:lumMod val="85000"/>
                    <a:lumOff val="15000"/>
                  </a:schemeClr>
                </a:solidFill>
              </a:rPr>
              <a:t>скорочення</a:t>
            </a:r>
            <a:r>
              <a:rPr lang="ru-RU" dirty="0">
                <a:solidFill>
                  <a:schemeClr val="tx1">
                    <a:lumMod val="85000"/>
                    <a:lumOff val="15000"/>
                  </a:schemeClr>
                </a:solidFill>
              </a:rPr>
              <a:t> </a:t>
            </a:r>
            <a:r>
              <a:rPr lang="ru-RU" dirty="0" err="1">
                <a:solidFill>
                  <a:schemeClr val="tx1">
                    <a:lumMod val="85000"/>
                    <a:lumOff val="15000"/>
                  </a:schemeClr>
                </a:solidFill>
              </a:rPr>
              <a:t>маткової</a:t>
            </a:r>
            <a:r>
              <a:rPr lang="ru-RU" dirty="0">
                <a:solidFill>
                  <a:schemeClr val="tx1">
                    <a:lumMod val="85000"/>
                    <a:lumOff val="15000"/>
                  </a:schemeClr>
                </a:solidFill>
              </a:rPr>
              <a:t> труби, </a:t>
            </a:r>
            <a:r>
              <a:rPr lang="ru-RU" dirty="0" err="1">
                <a:solidFill>
                  <a:schemeClr val="tx1">
                    <a:lumMod val="85000"/>
                    <a:lumOff val="15000"/>
                  </a:schemeClr>
                </a:solidFill>
              </a:rPr>
              <a:t>що</a:t>
            </a:r>
            <a:r>
              <a:rPr lang="ru-RU" dirty="0">
                <a:solidFill>
                  <a:schemeClr val="tx1">
                    <a:lumMod val="85000"/>
                    <a:lumOff val="15000"/>
                  </a:schemeClr>
                </a:solidFill>
              </a:rPr>
              <a:t> </a:t>
            </a:r>
            <a:r>
              <a:rPr lang="ru-RU" dirty="0" err="1">
                <a:solidFill>
                  <a:schemeClr val="tx1">
                    <a:lumMod val="85000"/>
                    <a:lumOff val="15000"/>
                  </a:schemeClr>
                </a:solidFill>
              </a:rPr>
              <a:t>полегшує</a:t>
            </a:r>
            <a:r>
              <a:rPr lang="ru-RU" dirty="0">
                <a:solidFill>
                  <a:schemeClr val="tx1">
                    <a:lumMod val="85000"/>
                    <a:lumOff val="15000"/>
                  </a:schemeClr>
                </a:solidFill>
              </a:rPr>
              <a:t> </a:t>
            </a:r>
            <a:r>
              <a:rPr lang="ru-RU" dirty="0" err="1">
                <a:solidFill>
                  <a:schemeClr val="tx1">
                    <a:lumMod val="85000"/>
                    <a:lumOff val="15000"/>
                  </a:schemeClr>
                </a:solidFill>
              </a:rPr>
              <a:t>перенесення</a:t>
            </a:r>
            <a:r>
              <a:rPr lang="ru-RU" dirty="0">
                <a:solidFill>
                  <a:schemeClr val="tx1">
                    <a:lumMod val="85000"/>
                    <a:lumOff val="15000"/>
                  </a:schemeClr>
                </a:solidFill>
              </a:rPr>
              <a:t> </a:t>
            </a:r>
            <a:r>
              <a:rPr lang="ru-RU" dirty="0" smtClean="0">
                <a:solidFill>
                  <a:schemeClr val="tx1">
                    <a:lumMod val="85000"/>
                    <a:lumOff val="15000"/>
                  </a:schemeClr>
                </a:solidFill>
              </a:rPr>
              <a:t>ооцита</a:t>
            </a:r>
          </a:p>
          <a:p>
            <a:pPr eaLnBrk="1" fontAlgn="auto" hangingPunct="1">
              <a:spcAft>
                <a:spcPts val="0"/>
              </a:spcAft>
              <a:defRPr/>
            </a:pPr>
            <a:r>
              <a:rPr lang="ru-RU" dirty="0" err="1" smtClean="0">
                <a:solidFill>
                  <a:schemeClr val="tx1">
                    <a:lumMod val="85000"/>
                    <a:lumOff val="15000"/>
                  </a:schemeClr>
                </a:solidFill>
              </a:rPr>
              <a:t>Високий</a:t>
            </a:r>
            <a:r>
              <a:rPr lang="ru-RU" dirty="0" smtClean="0">
                <a:solidFill>
                  <a:schemeClr val="tx1">
                    <a:lumMod val="85000"/>
                    <a:lumOff val="15000"/>
                  </a:schemeClr>
                </a:solidFill>
              </a:rPr>
              <a:t> </a:t>
            </a:r>
            <a:r>
              <a:rPr lang="ru-RU" dirty="0" err="1">
                <a:solidFill>
                  <a:schemeClr val="tx1">
                    <a:lumMod val="85000"/>
                    <a:lumOff val="15000"/>
                  </a:schemeClr>
                </a:solidFill>
              </a:rPr>
              <a:t>рівень</a:t>
            </a:r>
            <a:r>
              <a:rPr lang="ru-RU" dirty="0">
                <a:solidFill>
                  <a:schemeClr val="tx1">
                    <a:lumMod val="85000"/>
                    <a:lumOff val="15000"/>
                  </a:schemeClr>
                </a:solidFill>
              </a:rPr>
              <a:t> </a:t>
            </a:r>
            <a:r>
              <a:rPr lang="ru-RU" dirty="0" err="1">
                <a:solidFill>
                  <a:schemeClr val="tx1">
                    <a:lumMod val="85000"/>
                    <a:lumOff val="15000"/>
                  </a:schemeClr>
                </a:solidFill>
              </a:rPr>
              <a:t>естрогену</a:t>
            </a:r>
            <a:r>
              <a:rPr lang="ru-RU" dirty="0">
                <a:solidFill>
                  <a:schemeClr val="tx1">
                    <a:lumMod val="85000"/>
                    <a:lumOff val="15000"/>
                  </a:schemeClr>
                </a:solidFill>
              </a:rPr>
              <a:t> </a:t>
            </a:r>
            <a:r>
              <a:rPr lang="ru-RU" dirty="0" err="1" smtClean="0">
                <a:solidFill>
                  <a:schemeClr val="tx1">
                    <a:lumMod val="85000"/>
                    <a:lumOff val="15000"/>
                  </a:schemeClr>
                </a:solidFill>
              </a:rPr>
              <a:t>дещо</a:t>
            </a:r>
            <a:r>
              <a:rPr lang="ru-RU" dirty="0" smtClean="0">
                <a:solidFill>
                  <a:schemeClr val="tx1">
                    <a:lumMod val="85000"/>
                    <a:lumOff val="15000"/>
                  </a:schemeClr>
                </a:solidFill>
              </a:rPr>
              <a:t> </a:t>
            </a:r>
            <a:r>
              <a:rPr lang="ru-RU" dirty="0" err="1" smtClean="0">
                <a:solidFill>
                  <a:schemeClr val="tx1">
                    <a:lumMod val="85000"/>
                    <a:lumOff val="15000"/>
                  </a:schemeClr>
                </a:solidFill>
              </a:rPr>
              <a:t>знижує</a:t>
            </a:r>
            <a:r>
              <a:rPr lang="ru-RU" dirty="0" smtClean="0">
                <a:solidFill>
                  <a:schemeClr val="tx1">
                    <a:lumMod val="85000"/>
                    <a:lumOff val="15000"/>
                  </a:schemeClr>
                </a:solidFill>
              </a:rPr>
              <a:t> </a:t>
            </a:r>
            <a:r>
              <a:rPr lang="ru-RU" dirty="0" err="1">
                <a:solidFill>
                  <a:schemeClr val="tx1">
                    <a:lumMod val="85000"/>
                    <a:lumOff val="15000"/>
                  </a:schemeClr>
                </a:solidFill>
              </a:rPr>
              <a:t>кислотність</a:t>
            </a:r>
            <a:r>
              <a:rPr lang="ru-RU" dirty="0">
                <a:solidFill>
                  <a:schemeClr val="tx1">
                    <a:lumMod val="85000"/>
                    <a:lumOff val="15000"/>
                  </a:schemeClr>
                </a:solidFill>
              </a:rPr>
              <a:t> </a:t>
            </a:r>
            <a:r>
              <a:rPr lang="ru-RU" dirty="0" err="1">
                <a:solidFill>
                  <a:schemeClr val="tx1">
                    <a:lumMod val="85000"/>
                    <a:lumOff val="15000"/>
                  </a:schemeClr>
                </a:solidFill>
              </a:rPr>
              <a:t>піхви</a:t>
            </a:r>
            <a:r>
              <a:rPr lang="ru-RU" dirty="0">
                <a:solidFill>
                  <a:schemeClr val="tx1">
                    <a:lumMod val="85000"/>
                    <a:lumOff val="15000"/>
                  </a:schemeClr>
                </a:solidFill>
              </a:rPr>
              <a:t>, </a:t>
            </a:r>
            <a:r>
              <a:rPr lang="ru-RU" dirty="0" err="1">
                <a:solidFill>
                  <a:schemeClr val="tx1">
                    <a:lumMod val="85000"/>
                    <a:lumOff val="15000"/>
                  </a:schemeClr>
                </a:solidFill>
              </a:rPr>
              <a:t>що</a:t>
            </a:r>
            <a:r>
              <a:rPr lang="ru-RU" dirty="0">
                <a:solidFill>
                  <a:schemeClr val="tx1">
                    <a:lumMod val="85000"/>
                    <a:lumOff val="15000"/>
                  </a:schemeClr>
                </a:solidFill>
              </a:rPr>
              <a:t> робить </a:t>
            </a:r>
            <a:r>
              <a:rPr lang="ru-RU" dirty="0" err="1">
                <a:solidFill>
                  <a:schemeClr val="tx1">
                    <a:lumMod val="85000"/>
                    <a:lumOff val="15000"/>
                  </a:schemeClr>
                </a:solidFill>
              </a:rPr>
              <a:t>її</a:t>
            </a:r>
            <a:r>
              <a:rPr lang="ru-RU" dirty="0">
                <a:solidFill>
                  <a:schemeClr val="tx1">
                    <a:lumMod val="85000"/>
                    <a:lumOff val="15000"/>
                  </a:schemeClr>
                </a:solidFill>
              </a:rPr>
              <a:t> </a:t>
            </a:r>
            <a:r>
              <a:rPr lang="ru-RU" dirty="0" err="1">
                <a:solidFill>
                  <a:schemeClr val="tx1">
                    <a:lumMod val="85000"/>
                    <a:lumOff val="15000"/>
                  </a:schemeClr>
                </a:solidFill>
              </a:rPr>
              <a:t>більш</a:t>
            </a:r>
            <a:r>
              <a:rPr lang="ru-RU" dirty="0">
                <a:solidFill>
                  <a:schemeClr val="tx1">
                    <a:lumMod val="85000"/>
                    <a:lumOff val="15000"/>
                  </a:schemeClr>
                </a:solidFill>
              </a:rPr>
              <a:t> </a:t>
            </a:r>
            <a:r>
              <a:rPr lang="ru-RU" dirty="0" err="1">
                <a:solidFill>
                  <a:schemeClr val="tx1">
                    <a:lumMod val="85000"/>
                    <a:lumOff val="15000"/>
                  </a:schemeClr>
                </a:solidFill>
              </a:rPr>
              <a:t>сприятливою</a:t>
            </a:r>
            <a:r>
              <a:rPr lang="ru-RU" dirty="0">
                <a:solidFill>
                  <a:schemeClr val="tx1">
                    <a:lumMod val="85000"/>
                    <a:lumOff val="15000"/>
                  </a:schemeClr>
                </a:solidFill>
              </a:rPr>
              <a:t> для </a:t>
            </a:r>
            <a:r>
              <a:rPr lang="ru-RU" dirty="0" err="1" smtClean="0">
                <a:solidFill>
                  <a:schemeClr val="tx1">
                    <a:lumMod val="85000"/>
                    <a:lumOff val="15000"/>
                  </a:schemeClr>
                </a:solidFill>
              </a:rPr>
              <a:t>сперматозоїдів</a:t>
            </a:r>
            <a:endParaRPr lang="ru-RU" dirty="0" smtClean="0">
              <a:solidFill>
                <a:schemeClr val="tx1">
                  <a:lumMod val="85000"/>
                  <a:lumOff val="15000"/>
                </a:schemeClr>
              </a:solidFill>
            </a:endParaRPr>
          </a:p>
          <a:p>
            <a:pPr eaLnBrk="1" fontAlgn="auto" hangingPunct="1">
              <a:spcAft>
                <a:spcPts val="0"/>
              </a:spcAft>
              <a:defRPr/>
            </a:pPr>
            <a:r>
              <a:rPr lang="ru-RU" dirty="0" smtClean="0">
                <a:solidFill>
                  <a:schemeClr val="tx1">
                    <a:lumMod val="85000"/>
                    <a:lumOff val="15000"/>
                  </a:schemeClr>
                </a:solidFill>
              </a:rPr>
              <a:t>У </a:t>
            </a:r>
            <a:r>
              <a:rPr lang="ru-RU" dirty="0" err="1">
                <a:solidFill>
                  <a:schemeClr val="tx1">
                    <a:lumMod val="85000"/>
                    <a:lumOff val="15000"/>
                  </a:schemeClr>
                </a:solidFill>
              </a:rPr>
              <a:t>яєчнику</a:t>
            </a:r>
            <a:r>
              <a:rPr lang="ru-RU" dirty="0">
                <a:solidFill>
                  <a:schemeClr val="tx1">
                    <a:lumMod val="85000"/>
                    <a:lumOff val="15000"/>
                  </a:schemeClr>
                </a:solidFill>
              </a:rPr>
              <a:t> </a:t>
            </a:r>
            <a:r>
              <a:rPr lang="ru-RU" dirty="0" err="1">
                <a:solidFill>
                  <a:schemeClr val="tx1">
                    <a:lumMod val="85000"/>
                    <a:lumOff val="15000"/>
                  </a:schemeClr>
                </a:solidFill>
              </a:rPr>
              <a:t>із</a:t>
            </a:r>
            <a:r>
              <a:rPr lang="ru-RU" dirty="0">
                <a:solidFill>
                  <a:schemeClr val="tx1">
                    <a:lumMod val="85000"/>
                    <a:lumOff val="15000"/>
                  </a:schemeClr>
                </a:solidFill>
              </a:rPr>
              <a:t> </a:t>
            </a:r>
            <a:r>
              <a:rPr lang="ru-RU" dirty="0" err="1">
                <a:solidFill>
                  <a:schemeClr val="tx1">
                    <a:lumMod val="85000"/>
                    <a:lumOff val="15000"/>
                  </a:schemeClr>
                </a:solidFill>
              </a:rPr>
              <a:t>клітин</a:t>
            </a:r>
            <a:r>
              <a:rPr lang="ru-RU" dirty="0">
                <a:solidFill>
                  <a:schemeClr val="tx1">
                    <a:lumMod val="85000"/>
                    <a:lumOff val="15000"/>
                  </a:schemeClr>
                </a:solidFill>
              </a:rPr>
              <a:t> </a:t>
            </a:r>
            <a:r>
              <a:rPr lang="ru-RU" dirty="0" err="1">
                <a:solidFill>
                  <a:schemeClr val="tx1">
                    <a:lumMod val="85000"/>
                    <a:lumOff val="15000"/>
                  </a:schemeClr>
                </a:solidFill>
              </a:rPr>
              <a:t>зруйнованого</a:t>
            </a:r>
            <a:r>
              <a:rPr lang="ru-RU" dirty="0">
                <a:solidFill>
                  <a:schemeClr val="tx1">
                    <a:lumMod val="85000"/>
                    <a:lumOff val="15000"/>
                  </a:schemeClr>
                </a:solidFill>
              </a:rPr>
              <a:t> </a:t>
            </a:r>
            <a:r>
              <a:rPr lang="ru-RU" dirty="0" err="1">
                <a:solidFill>
                  <a:schemeClr val="tx1">
                    <a:lumMod val="85000"/>
                    <a:lumOff val="15000"/>
                  </a:schemeClr>
                </a:solidFill>
              </a:rPr>
              <a:t>фолікула</a:t>
            </a:r>
            <a:r>
              <a:rPr lang="ru-RU" dirty="0">
                <a:solidFill>
                  <a:schemeClr val="tx1">
                    <a:lumMod val="85000"/>
                    <a:lumOff val="15000"/>
                  </a:schemeClr>
                </a:solidFill>
              </a:rPr>
              <a:t> </a:t>
            </a:r>
            <a:r>
              <a:rPr lang="ru-RU" dirty="0" err="1">
                <a:solidFill>
                  <a:schemeClr val="tx1">
                    <a:lumMod val="85000"/>
                    <a:lumOff val="15000"/>
                  </a:schemeClr>
                </a:solidFill>
              </a:rPr>
              <a:t>утворюється</a:t>
            </a:r>
            <a:r>
              <a:rPr lang="ru-RU" dirty="0">
                <a:solidFill>
                  <a:schemeClr val="tx1">
                    <a:lumMod val="85000"/>
                    <a:lumOff val="15000"/>
                  </a:schemeClr>
                </a:solidFill>
              </a:rPr>
              <a:t> </a:t>
            </a:r>
            <a:r>
              <a:rPr lang="ru-RU" dirty="0" err="1">
                <a:solidFill>
                  <a:schemeClr val="tx1">
                    <a:lumMod val="85000"/>
                    <a:lumOff val="15000"/>
                  </a:schemeClr>
                </a:solidFill>
              </a:rPr>
              <a:t>жовте</a:t>
            </a:r>
            <a:r>
              <a:rPr lang="ru-RU" dirty="0">
                <a:solidFill>
                  <a:schemeClr val="tx1">
                    <a:lumMod val="85000"/>
                    <a:lumOff val="15000"/>
                  </a:schemeClr>
                </a:solidFill>
              </a:rPr>
              <a:t> </a:t>
            </a:r>
            <a:r>
              <a:rPr lang="ru-RU" dirty="0" err="1">
                <a:solidFill>
                  <a:schemeClr val="tx1">
                    <a:lumMod val="85000"/>
                    <a:lumOff val="15000"/>
                  </a:schemeClr>
                </a:solidFill>
              </a:rPr>
              <a:t>тіло</a:t>
            </a:r>
            <a:r>
              <a:rPr lang="ru-RU" dirty="0">
                <a:solidFill>
                  <a:schemeClr val="tx1">
                    <a:lumMod val="85000"/>
                    <a:lumOff val="15000"/>
                  </a:schemeClr>
                </a:solidFill>
              </a:rPr>
              <a:t>, </a:t>
            </a:r>
            <a:r>
              <a:rPr lang="ru-RU" dirty="0" err="1">
                <a:solidFill>
                  <a:schemeClr val="tx1">
                    <a:lumMod val="85000"/>
                    <a:lumOff val="15000"/>
                  </a:schemeClr>
                </a:solidFill>
              </a:rPr>
              <a:t>що</a:t>
            </a:r>
            <a:r>
              <a:rPr lang="ru-RU" dirty="0">
                <a:solidFill>
                  <a:schemeClr val="tx1">
                    <a:lumMod val="85000"/>
                    <a:lumOff val="15000"/>
                  </a:schemeClr>
                </a:solidFill>
              </a:rPr>
              <a:t> </a:t>
            </a:r>
            <a:r>
              <a:rPr lang="ru-RU" dirty="0" err="1">
                <a:solidFill>
                  <a:schemeClr val="tx1">
                    <a:lumMod val="85000"/>
                    <a:lumOff val="15000"/>
                  </a:schemeClr>
                </a:solidFill>
              </a:rPr>
              <a:t>виробляє</a:t>
            </a:r>
            <a:r>
              <a:rPr lang="ru-RU" dirty="0">
                <a:solidFill>
                  <a:schemeClr val="tx1">
                    <a:lumMod val="85000"/>
                    <a:lumOff val="15000"/>
                  </a:schemeClr>
                </a:solidFill>
              </a:rPr>
              <a:t> </a:t>
            </a:r>
            <a:r>
              <a:rPr lang="ru-RU" dirty="0" smtClean="0">
                <a:solidFill>
                  <a:schemeClr val="tx1">
                    <a:lumMod val="85000"/>
                    <a:lumOff val="15000"/>
                  </a:schemeClr>
                </a:solidFill>
              </a:rPr>
              <a:t>прогестерон</a:t>
            </a:r>
          </a:p>
          <a:p>
            <a:pPr eaLnBrk="1" fontAlgn="auto" hangingPunct="1">
              <a:spcAft>
                <a:spcPts val="0"/>
              </a:spcAft>
              <a:defRPr/>
            </a:pPr>
            <a:r>
              <a:rPr lang="ru-RU" dirty="0" err="1" smtClean="0">
                <a:solidFill>
                  <a:schemeClr val="tx1">
                    <a:lumMod val="85000"/>
                    <a:lumOff val="15000"/>
                  </a:schemeClr>
                </a:solidFill>
              </a:rPr>
              <a:t>Це</a:t>
            </a:r>
            <a:r>
              <a:rPr lang="ru-RU" dirty="0" smtClean="0">
                <a:solidFill>
                  <a:schemeClr val="tx1">
                    <a:lumMod val="85000"/>
                    <a:lumOff val="15000"/>
                  </a:schemeClr>
                </a:solidFill>
              </a:rPr>
              <a:t> </a:t>
            </a:r>
            <a:r>
              <a:rPr lang="ru-RU" dirty="0" err="1" smtClean="0">
                <a:solidFill>
                  <a:schemeClr val="tx1">
                    <a:lumMod val="85000"/>
                    <a:lumOff val="15000"/>
                  </a:schemeClr>
                </a:solidFill>
              </a:rPr>
              <a:t>означає</a:t>
            </a:r>
            <a:r>
              <a:rPr lang="ru-RU" dirty="0" smtClean="0">
                <a:solidFill>
                  <a:schemeClr val="tx1">
                    <a:lumMod val="85000"/>
                    <a:lumOff val="15000"/>
                  </a:schemeClr>
                </a:solidFill>
              </a:rPr>
              <a:t>  </a:t>
            </a:r>
            <a:r>
              <a:rPr lang="ru-RU" dirty="0">
                <a:solidFill>
                  <a:schemeClr val="tx1">
                    <a:lumMod val="85000"/>
                    <a:lumOff val="15000"/>
                  </a:schemeClr>
                </a:solidFill>
              </a:rPr>
              <a:t>початок </a:t>
            </a:r>
            <a:r>
              <a:rPr lang="ru-RU" dirty="0" err="1">
                <a:solidFill>
                  <a:schemeClr val="tx1">
                    <a:lumMod val="85000"/>
                    <a:lumOff val="15000"/>
                  </a:schemeClr>
                </a:solidFill>
              </a:rPr>
              <a:t>лютеїнової</a:t>
            </a:r>
            <a:r>
              <a:rPr lang="ru-RU" dirty="0">
                <a:solidFill>
                  <a:schemeClr val="tx1">
                    <a:lumMod val="85000"/>
                    <a:lumOff val="15000"/>
                  </a:schemeClr>
                </a:solidFill>
              </a:rPr>
              <a:t> </a:t>
            </a:r>
            <a:r>
              <a:rPr lang="ru-RU" dirty="0" err="1">
                <a:solidFill>
                  <a:schemeClr val="tx1">
                    <a:lumMod val="85000"/>
                    <a:lumOff val="15000"/>
                  </a:schemeClr>
                </a:solidFill>
              </a:rPr>
              <a:t>фази</a:t>
            </a:r>
            <a:r>
              <a:rPr lang="ru-RU" dirty="0">
                <a:solidFill>
                  <a:schemeClr val="tx1">
                    <a:lumMod val="85000"/>
                    <a:lumOff val="15000"/>
                  </a:schemeClr>
                </a:solidFill>
              </a:rPr>
              <a:t> </a:t>
            </a:r>
            <a:r>
              <a:rPr lang="ru-RU" dirty="0" err="1">
                <a:solidFill>
                  <a:schemeClr val="tx1">
                    <a:lumMod val="85000"/>
                    <a:lumOff val="15000"/>
                  </a:schemeClr>
                </a:solidFill>
              </a:rPr>
              <a:t>яєчникового</a:t>
            </a:r>
            <a:r>
              <a:rPr lang="ru-RU" dirty="0">
                <a:solidFill>
                  <a:schemeClr val="tx1">
                    <a:lumMod val="85000"/>
                    <a:lumOff val="15000"/>
                  </a:schemeClr>
                </a:solidFill>
              </a:rPr>
              <a:t> </a:t>
            </a:r>
            <a:r>
              <a:rPr lang="ru-RU" dirty="0" smtClean="0">
                <a:solidFill>
                  <a:schemeClr val="tx1">
                    <a:lumMod val="85000"/>
                    <a:lumOff val="15000"/>
                  </a:schemeClr>
                </a:solidFill>
              </a:rPr>
              <a:t>циклу</a:t>
            </a:r>
          </a:p>
          <a:p>
            <a:pPr eaLnBrk="1" fontAlgn="auto" hangingPunct="1">
              <a:spcAft>
                <a:spcPts val="0"/>
              </a:spcAft>
              <a:defRPr/>
            </a:pPr>
            <a:r>
              <a:rPr lang="ru-RU" dirty="0" smtClean="0">
                <a:solidFill>
                  <a:schemeClr val="tx1">
                    <a:lumMod val="85000"/>
                    <a:lumOff val="15000"/>
                  </a:schemeClr>
                </a:solidFill>
              </a:rPr>
              <a:t>У </a:t>
            </a:r>
            <a:r>
              <a:rPr lang="ru-RU" dirty="0" err="1">
                <a:solidFill>
                  <a:schemeClr val="tx1">
                    <a:lumMod val="85000"/>
                    <a:lumOff val="15000"/>
                  </a:schemeClr>
                </a:solidFill>
              </a:rPr>
              <a:t>матці</a:t>
            </a:r>
            <a:r>
              <a:rPr lang="ru-RU" dirty="0">
                <a:solidFill>
                  <a:schemeClr val="tx1">
                    <a:lumMod val="85000"/>
                    <a:lumOff val="15000"/>
                  </a:schemeClr>
                </a:solidFill>
              </a:rPr>
              <a:t> прогестерон з </a:t>
            </a:r>
            <a:r>
              <a:rPr lang="ru-RU" dirty="0" err="1">
                <a:solidFill>
                  <a:schemeClr val="tx1">
                    <a:lumMod val="85000"/>
                    <a:lumOff val="15000"/>
                  </a:schemeClr>
                </a:solidFill>
              </a:rPr>
              <a:t>жовтого</a:t>
            </a:r>
            <a:r>
              <a:rPr lang="ru-RU" dirty="0">
                <a:solidFill>
                  <a:schemeClr val="tx1">
                    <a:lumMod val="85000"/>
                    <a:lumOff val="15000"/>
                  </a:schemeClr>
                </a:solidFill>
              </a:rPr>
              <a:t> </a:t>
            </a:r>
            <a:r>
              <a:rPr lang="ru-RU" dirty="0" err="1">
                <a:solidFill>
                  <a:schemeClr val="tx1">
                    <a:lumMod val="85000"/>
                    <a:lumOff val="15000"/>
                  </a:schemeClr>
                </a:solidFill>
              </a:rPr>
              <a:t>тіла</a:t>
            </a:r>
            <a:r>
              <a:rPr lang="ru-RU" dirty="0">
                <a:solidFill>
                  <a:schemeClr val="tx1">
                    <a:lumMod val="85000"/>
                    <a:lumOff val="15000"/>
                  </a:schemeClr>
                </a:solidFill>
              </a:rPr>
              <a:t> </a:t>
            </a:r>
            <a:r>
              <a:rPr lang="ru-RU" dirty="0" err="1">
                <a:solidFill>
                  <a:schemeClr val="tx1">
                    <a:lumMod val="85000"/>
                    <a:lumOff val="15000"/>
                  </a:schemeClr>
                </a:solidFill>
              </a:rPr>
              <a:t>починає</a:t>
            </a:r>
            <a:r>
              <a:rPr lang="ru-RU" dirty="0">
                <a:solidFill>
                  <a:schemeClr val="tx1">
                    <a:lumMod val="85000"/>
                    <a:lumOff val="15000"/>
                  </a:schemeClr>
                </a:solidFill>
              </a:rPr>
              <a:t> </a:t>
            </a:r>
            <a:r>
              <a:rPr lang="ru-RU" dirty="0" err="1">
                <a:solidFill>
                  <a:schemeClr val="tx1">
                    <a:lumMod val="85000"/>
                    <a:lumOff val="15000"/>
                  </a:schemeClr>
                </a:solidFill>
              </a:rPr>
              <a:t>секреторну</a:t>
            </a:r>
            <a:r>
              <a:rPr lang="ru-RU" dirty="0">
                <a:solidFill>
                  <a:schemeClr val="tx1">
                    <a:lumMod val="85000"/>
                    <a:lumOff val="15000"/>
                  </a:schemeClr>
                </a:solidFill>
              </a:rPr>
              <a:t> фазу менструального </a:t>
            </a:r>
            <a:r>
              <a:rPr lang="ru-RU" dirty="0" smtClean="0">
                <a:solidFill>
                  <a:schemeClr val="tx1">
                    <a:lumMod val="85000"/>
                    <a:lumOff val="15000"/>
                  </a:schemeClr>
                </a:solidFill>
              </a:rPr>
              <a:t>циклу, </a:t>
            </a:r>
            <a:r>
              <a:rPr lang="ru-RU" dirty="0" err="1">
                <a:solidFill>
                  <a:schemeClr val="tx1">
                    <a:lumMod val="85000"/>
                    <a:lumOff val="15000"/>
                  </a:schemeClr>
                </a:solidFill>
              </a:rPr>
              <a:t>під</a:t>
            </a:r>
            <a:r>
              <a:rPr lang="ru-RU" dirty="0">
                <a:solidFill>
                  <a:schemeClr val="tx1">
                    <a:lumMod val="85000"/>
                    <a:lumOff val="15000"/>
                  </a:schemeClr>
                </a:solidFill>
              </a:rPr>
              <a:t> час </a:t>
            </a:r>
            <a:r>
              <a:rPr lang="ru-RU" dirty="0" err="1">
                <a:solidFill>
                  <a:schemeClr val="tx1">
                    <a:lumMod val="85000"/>
                    <a:lumOff val="15000"/>
                  </a:schemeClr>
                </a:solidFill>
              </a:rPr>
              <a:t>якої</a:t>
            </a:r>
            <a:r>
              <a:rPr lang="ru-RU" dirty="0">
                <a:solidFill>
                  <a:schemeClr val="tx1">
                    <a:lumMod val="85000"/>
                    <a:lumOff val="15000"/>
                  </a:schemeClr>
                </a:solidFill>
              </a:rPr>
              <a:t> </a:t>
            </a:r>
            <a:r>
              <a:rPr lang="ru-RU" dirty="0" err="1">
                <a:solidFill>
                  <a:schemeClr val="tx1">
                    <a:lumMod val="85000"/>
                    <a:lumOff val="15000"/>
                  </a:schemeClr>
                </a:solidFill>
              </a:rPr>
              <a:t>оболонка</a:t>
            </a:r>
            <a:r>
              <a:rPr lang="ru-RU" dirty="0">
                <a:solidFill>
                  <a:schemeClr val="tx1">
                    <a:lumMod val="85000"/>
                    <a:lumOff val="15000"/>
                  </a:schemeClr>
                </a:solidFill>
              </a:rPr>
              <a:t> </a:t>
            </a:r>
            <a:r>
              <a:rPr lang="ru-RU" dirty="0" err="1">
                <a:solidFill>
                  <a:schemeClr val="tx1">
                    <a:lumMod val="85000"/>
                    <a:lumOff val="15000"/>
                  </a:schemeClr>
                </a:solidFill>
              </a:rPr>
              <a:t>ендометрію</a:t>
            </a:r>
            <a:r>
              <a:rPr lang="ru-RU" dirty="0">
                <a:solidFill>
                  <a:schemeClr val="tx1">
                    <a:lumMod val="85000"/>
                    <a:lumOff val="15000"/>
                  </a:schemeClr>
                </a:solidFill>
              </a:rPr>
              <a:t> </a:t>
            </a:r>
            <a:r>
              <a:rPr lang="ru-RU" dirty="0" err="1">
                <a:solidFill>
                  <a:schemeClr val="tx1">
                    <a:lumMod val="85000"/>
                    <a:lumOff val="15000"/>
                  </a:schemeClr>
                </a:solidFill>
              </a:rPr>
              <a:t>готується</a:t>
            </a:r>
            <a:r>
              <a:rPr lang="ru-RU" dirty="0">
                <a:solidFill>
                  <a:schemeClr val="tx1">
                    <a:lumMod val="85000"/>
                    <a:lumOff val="15000"/>
                  </a:schemeClr>
                </a:solidFill>
              </a:rPr>
              <a:t> до </a:t>
            </a:r>
            <a:r>
              <a:rPr lang="ru-RU" dirty="0" err="1" smtClean="0">
                <a:solidFill>
                  <a:schemeClr val="tx1">
                    <a:lumMod val="85000"/>
                    <a:lumOff val="15000"/>
                  </a:schemeClr>
                </a:solidFill>
              </a:rPr>
              <a:t>імплантації</a:t>
            </a:r>
            <a:endParaRPr lang="ru-RU" dirty="0" smtClean="0">
              <a:solidFill>
                <a:schemeClr val="tx1">
                  <a:lumMod val="85000"/>
                  <a:lumOff val="15000"/>
                </a:schemeClr>
              </a:solidFill>
            </a:endParaRPr>
          </a:p>
          <a:p>
            <a:pPr eaLnBrk="1" fontAlgn="auto" hangingPunct="1">
              <a:spcAft>
                <a:spcPts val="0"/>
              </a:spcAft>
              <a:defRPr/>
            </a:pPr>
            <a:r>
              <a:rPr lang="ru-RU" dirty="0" err="1" smtClean="0">
                <a:solidFill>
                  <a:schemeClr val="tx1">
                    <a:lumMod val="85000"/>
                    <a:lumOff val="15000"/>
                  </a:schemeClr>
                </a:solidFill>
              </a:rPr>
              <a:t>Протягом</a:t>
            </a:r>
            <a:r>
              <a:rPr lang="ru-RU" dirty="0" smtClean="0">
                <a:solidFill>
                  <a:schemeClr val="tx1">
                    <a:lumMod val="85000"/>
                    <a:lumOff val="15000"/>
                  </a:schemeClr>
                </a:solidFill>
              </a:rPr>
              <a:t> </a:t>
            </a:r>
            <a:r>
              <a:rPr lang="ru-RU" dirty="0" err="1">
                <a:solidFill>
                  <a:schemeClr val="tx1">
                    <a:lumMod val="85000"/>
                    <a:lumOff val="15000"/>
                  </a:schemeClr>
                </a:solidFill>
              </a:rPr>
              <a:t>наступних</a:t>
            </a:r>
            <a:r>
              <a:rPr lang="ru-RU" dirty="0">
                <a:solidFill>
                  <a:schemeClr val="tx1">
                    <a:lumMod val="85000"/>
                    <a:lumOff val="15000"/>
                  </a:schemeClr>
                </a:solidFill>
              </a:rPr>
              <a:t> </a:t>
            </a:r>
            <a:r>
              <a:rPr lang="ru-RU" dirty="0">
                <a:solidFill>
                  <a:srgbClr val="C00000"/>
                </a:solidFill>
              </a:rPr>
              <a:t>10-12 </a:t>
            </a:r>
            <a:r>
              <a:rPr lang="ru-RU" dirty="0" err="1">
                <a:solidFill>
                  <a:srgbClr val="C00000"/>
                </a:solidFill>
              </a:rPr>
              <a:t>днів</a:t>
            </a:r>
            <a:r>
              <a:rPr lang="ru-RU" dirty="0">
                <a:solidFill>
                  <a:srgbClr val="C00000"/>
                </a:solidFill>
              </a:rPr>
              <a:t> </a:t>
            </a:r>
            <a:r>
              <a:rPr lang="ru-RU" dirty="0" err="1">
                <a:solidFill>
                  <a:schemeClr val="tx1">
                    <a:lumMod val="85000"/>
                    <a:lumOff val="15000"/>
                  </a:schemeClr>
                </a:solidFill>
              </a:rPr>
              <a:t>ендометріальні</a:t>
            </a:r>
            <a:r>
              <a:rPr lang="ru-RU" dirty="0">
                <a:solidFill>
                  <a:schemeClr val="tx1">
                    <a:lumMod val="85000"/>
                    <a:lumOff val="15000"/>
                  </a:schemeClr>
                </a:solidFill>
              </a:rPr>
              <a:t> </a:t>
            </a:r>
            <a:r>
              <a:rPr lang="ru-RU" dirty="0" err="1">
                <a:solidFill>
                  <a:schemeClr val="tx1">
                    <a:lumMod val="85000"/>
                    <a:lumOff val="15000"/>
                  </a:schemeClr>
                </a:solidFill>
              </a:rPr>
              <a:t>залози</a:t>
            </a:r>
            <a:r>
              <a:rPr lang="ru-RU" dirty="0">
                <a:solidFill>
                  <a:schemeClr val="tx1">
                    <a:lumMod val="85000"/>
                    <a:lumOff val="15000"/>
                  </a:schemeClr>
                </a:solidFill>
              </a:rPr>
              <a:t> </a:t>
            </a:r>
            <a:r>
              <a:rPr lang="ru-RU" dirty="0" err="1">
                <a:solidFill>
                  <a:schemeClr val="tx1">
                    <a:lumMod val="85000"/>
                    <a:lumOff val="15000"/>
                  </a:schemeClr>
                </a:solidFill>
              </a:rPr>
              <a:t>виділяють</a:t>
            </a:r>
            <a:r>
              <a:rPr lang="ru-RU" dirty="0">
                <a:solidFill>
                  <a:schemeClr val="tx1">
                    <a:lumMod val="85000"/>
                    <a:lumOff val="15000"/>
                  </a:schemeClr>
                </a:solidFill>
              </a:rPr>
              <a:t> </a:t>
            </a:r>
            <a:r>
              <a:rPr lang="ru-RU" dirty="0" err="1">
                <a:solidFill>
                  <a:srgbClr val="C00000"/>
                </a:solidFill>
              </a:rPr>
              <a:t>рідину</a:t>
            </a:r>
            <a:r>
              <a:rPr lang="ru-RU" dirty="0">
                <a:solidFill>
                  <a:srgbClr val="C00000"/>
                </a:solidFill>
              </a:rPr>
              <a:t>, </a:t>
            </a:r>
            <a:r>
              <a:rPr lang="ru-RU" dirty="0" err="1">
                <a:solidFill>
                  <a:srgbClr val="C00000"/>
                </a:solidFill>
              </a:rPr>
              <a:t>багату</a:t>
            </a:r>
            <a:r>
              <a:rPr lang="ru-RU" dirty="0">
                <a:solidFill>
                  <a:srgbClr val="C00000"/>
                </a:solidFill>
              </a:rPr>
              <a:t> </a:t>
            </a:r>
            <a:r>
              <a:rPr lang="ru-RU" dirty="0" err="1" smtClean="0">
                <a:solidFill>
                  <a:srgbClr val="C00000"/>
                </a:solidFill>
              </a:rPr>
              <a:t>глікогеном</a:t>
            </a:r>
            <a:endParaRPr lang="ru-RU" dirty="0" smtClean="0">
              <a:solidFill>
                <a:srgbClr val="C00000"/>
              </a:solidFill>
            </a:endParaRPr>
          </a:p>
          <a:p>
            <a:pPr eaLnBrk="1" fontAlgn="auto" hangingPunct="1">
              <a:spcAft>
                <a:spcPts val="0"/>
              </a:spcAft>
              <a:defRPr/>
            </a:pPr>
            <a:r>
              <a:rPr lang="ru-RU" dirty="0" err="1" smtClean="0">
                <a:solidFill>
                  <a:schemeClr val="tx1">
                    <a:lumMod val="85000"/>
                    <a:lumOff val="15000"/>
                  </a:schemeClr>
                </a:solidFill>
              </a:rPr>
              <a:t>Якщо</a:t>
            </a:r>
            <a:r>
              <a:rPr lang="ru-RU" dirty="0" smtClean="0">
                <a:solidFill>
                  <a:schemeClr val="tx1">
                    <a:lumMod val="85000"/>
                    <a:lumOff val="15000"/>
                  </a:schemeClr>
                </a:solidFill>
              </a:rPr>
              <a:t> </a:t>
            </a:r>
            <a:r>
              <a:rPr lang="ru-RU" dirty="0" err="1">
                <a:solidFill>
                  <a:schemeClr val="tx1">
                    <a:lumMod val="85000"/>
                    <a:lumOff val="15000"/>
                  </a:schemeClr>
                </a:solidFill>
              </a:rPr>
              <a:t>запліднення</a:t>
            </a:r>
            <a:r>
              <a:rPr lang="ru-RU" dirty="0">
                <a:solidFill>
                  <a:schemeClr val="tx1">
                    <a:lumMod val="85000"/>
                    <a:lumOff val="15000"/>
                  </a:schemeClr>
                </a:solidFill>
              </a:rPr>
              <a:t> </a:t>
            </a:r>
            <a:r>
              <a:rPr lang="ru-RU" dirty="0" err="1">
                <a:solidFill>
                  <a:schemeClr val="tx1">
                    <a:lumMod val="85000"/>
                    <a:lumOff val="15000"/>
                  </a:schemeClr>
                </a:solidFill>
              </a:rPr>
              <a:t>відбулося</a:t>
            </a:r>
            <a:r>
              <a:rPr lang="ru-RU" dirty="0">
                <a:solidFill>
                  <a:schemeClr val="tx1">
                    <a:lumMod val="85000"/>
                    <a:lumOff val="15000"/>
                  </a:schemeClr>
                </a:solidFill>
              </a:rPr>
              <a:t>, </a:t>
            </a:r>
            <a:r>
              <a:rPr lang="ru-RU" dirty="0" err="1">
                <a:solidFill>
                  <a:schemeClr val="tx1">
                    <a:lumMod val="85000"/>
                    <a:lumOff val="15000"/>
                  </a:schemeClr>
                </a:solidFill>
              </a:rPr>
              <a:t>ця</a:t>
            </a:r>
            <a:r>
              <a:rPr lang="ru-RU" dirty="0">
                <a:solidFill>
                  <a:schemeClr val="tx1">
                    <a:lumMod val="85000"/>
                    <a:lumOff val="15000"/>
                  </a:schemeClr>
                </a:solidFill>
              </a:rPr>
              <a:t> </a:t>
            </a:r>
            <a:r>
              <a:rPr lang="ru-RU" dirty="0" err="1">
                <a:solidFill>
                  <a:schemeClr val="tx1">
                    <a:lumMod val="85000"/>
                    <a:lumOff val="15000"/>
                  </a:schemeClr>
                </a:solidFill>
              </a:rPr>
              <a:t>рідина</a:t>
            </a:r>
            <a:r>
              <a:rPr lang="ru-RU" dirty="0">
                <a:solidFill>
                  <a:schemeClr val="tx1">
                    <a:lumMod val="85000"/>
                    <a:lumOff val="15000"/>
                  </a:schemeClr>
                </a:solidFill>
              </a:rPr>
              <a:t> буде </a:t>
            </a:r>
            <a:r>
              <a:rPr lang="ru-RU" dirty="0" err="1">
                <a:solidFill>
                  <a:schemeClr val="tx1">
                    <a:lumMod val="85000"/>
                    <a:lumOff val="15000"/>
                  </a:schemeClr>
                </a:solidFill>
              </a:rPr>
              <a:t>живити</a:t>
            </a:r>
            <a:r>
              <a:rPr lang="ru-RU" dirty="0">
                <a:solidFill>
                  <a:schemeClr val="tx1">
                    <a:lumMod val="85000"/>
                    <a:lumOff val="15000"/>
                  </a:schemeClr>
                </a:solidFill>
              </a:rPr>
              <a:t> </a:t>
            </a:r>
            <a:r>
              <a:rPr lang="ru-RU" dirty="0" err="1">
                <a:solidFill>
                  <a:schemeClr val="tx1">
                    <a:lumMod val="85000"/>
                    <a:lumOff val="15000"/>
                  </a:schemeClr>
                </a:solidFill>
              </a:rPr>
              <a:t>клітини</a:t>
            </a:r>
            <a:r>
              <a:rPr lang="ru-RU" dirty="0">
                <a:solidFill>
                  <a:schemeClr val="tx1">
                    <a:lumMod val="85000"/>
                    <a:lumOff val="15000"/>
                  </a:schemeClr>
                </a:solidFill>
              </a:rPr>
              <a:t>, </a:t>
            </a:r>
            <a:r>
              <a:rPr lang="ru-RU" dirty="0" err="1">
                <a:solidFill>
                  <a:schemeClr val="tx1">
                    <a:lumMod val="85000"/>
                    <a:lumOff val="15000"/>
                  </a:schemeClr>
                </a:solidFill>
              </a:rPr>
              <a:t>які</a:t>
            </a:r>
            <a:r>
              <a:rPr lang="ru-RU" dirty="0">
                <a:solidFill>
                  <a:schemeClr val="tx1">
                    <a:lumMod val="85000"/>
                    <a:lumOff val="15000"/>
                  </a:schemeClr>
                </a:solidFill>
              </a:rPr>
              <a:t> </a:t>
            </a:r>
            <a:r>
              <a:rPr lang="ru-RU" dirty="0" err="1" smtClean="0">
                <a:solidFill>
                  <a:schemeClr val="tx1">
                    <a:lumMod val="85000"/>
                    <a:lumOff val="15000"/>
                  </a:schemeClr>
                </a:solidFill>
              </a:rPr>
              <a:t>розвиваються</a:t>
            </a:r>
            <a:r>
              <a:rPr lang="ru-RU" dirty="0" smtClean="0">
                <a:solidFill>
                  <a:schemeClr val="tx1">
                    <a:lumMod val="85000"/>
                    <a:lumOff val="15000"/>
                  </a:schemeClr>
                </a:solidFill>
              </a:rPr>
              <a:t> </a:t>
            </a:r>
            <a:r>
              <a:rPr lang="ru-RU" dirty="0" err="1">
                <a:solidFill>
                  <a:schemeClr val="tx1">
                    <a:lumMod val="85000"/>
                    <a:lumOff val="15000"/>
                  </a:schemeClr>
                </a:solidFill>
              </a:rPr>
              <a:t>із</a:t>
            </a:r>
            <a:r>
              <a:rPr lang="ru-RU" dirty="0">
                <a:solidFill>
                  <a:schemeClr val="tx1">
                    <a:lumMod val="85000"/>
                    <a:lumOff val="15000"/>
                  </a:schemeClr>
                </a:solidFill>
              </a:rPr>
              <a:t> </a:t>
            </a:r>
            <a:r>
              <a:rPr lang="ru-RU" dirty="0" err="1" smtClean="0">
                <a:solidFill>
                  <a:schemeClr val="tx1">
                    <a:lumMod val="85000"/>
                    <a:lumOff val="15000"/>
                  </a:schemeClr>
                </a:solidFill>
              </a:rPr>
              <a:t>зиготи</a:t>
            </a:r>
            <a:endParaRPr lang="ru-RU" dirty="0" smtClean="0">
              <a:solidFill>
                <a:schemeClr val="tx1">
                  <a:lumMod val="85000"/>
                  <a:lumOff val="15000"/>
                </a:schemeClr>
              </a:solidFill>
            </a:endParaRPr>
          </a:p>
          <a:p>
            <a:pPr eaLnBrk="1" fontAlgn="auto" hangingPunct="1">
              <a:spcAft>
                <a:spcPts val="0"/>
              </a:spcAft>
              <a:defRPr/>
            </a:pPr>
            <a:r>
              <a:rPr lang="ru-RU" dirty="0" smtClean="0">
                <a:solidFill>
                  <a:schemeClr val="tx1">
                    <a:lumMod val="85000"/>
                    <a:lumOff val="15000"/>
                  </a:schemeClr>
                </a:solidFill>
              </a:rPr>
              <a:t>У </a:t>
            </a:r>
            <a:r>
              <a:rPr lang="ru-RU" dirty="0">
                <a:solidFill>
                  <a:schemeClr val="tx1">
                    <a:lumMod val="85000"/>
                    <a:lumOff val="15000"/>
                  </a:schemeClr>
                </a:solidFill>
              </a:rPr>
              <a:t>той же час </a:t>
            </a:r>
            <a:r>
              <a:rPr lang="ru-RU" dirty="0" err="1">
                <a:solidFill>
                  <a:schemeClr val="tx1">
                    <a:lumMod val="85000"/>
                    <a:lumOff val="15000"/>
                  </a:schemeClr>
                </a:solidFill>
              </a:rPr>
              <a:t>розвиваються</a:t>
            </a:r>
            <a:r>
              <a:rPr lang="ru-RU" dirty="0">
                <a:solidFill>
                  <a:schemeClr val="tx1">
                    <a:lumMod val="85000"/>
                    <a:lumOff val="15000"/>
                  </a:schemeClr>
                </a:solidFill>
              </a:rPr>
              <a:t> </a:t>
            </a:r>
            <a:r>
              <a:rPr lang="ru-RU" dirty="0" err="1">
                <a:solidFill>
                  <a:schemeClr val="tx1">
                    <a:lumMod val="85000"/>
                    <a:lumOff val="15000"/>
                  </a:schemeClr>
                </a:solidFill>
              </a:rPr>
              <a:t>спіральні</a:t>
            </a:r>
            <a:r>
              <a:rPr lang="ru-RU" dirty="0">
                <a:solidFill>
                  <a:schemeClr val="tx1">
                    <a:lumMod val="85000"/>
                    <a:lumOff val="15000"/>
                  </a:schemeClr>
                </a:solidFill>
              </a:rPr>
              <a:t> </a:t>
            </a:r>
            <a:r>
              <a:rPr lang="ru-RU" dirty="0" err="1">
                <a:solidFill>
                  <a:schemeClr val="tx1">
                    <a:lumMod val="85000"/>
                    <a:lumOff val="15000"/>
                  </a:schemeClr>
                </a:solidFill>
              </a:rPr>
              <a:t>артерії</a:t>
            </a:r>
            <a:r>
              <a:rPr lang="ru-RU" dirty="0">
                <a:solidFill>
                  <a:schemeClr val="tx1">
                    <a:lumMod val="85000"/>
                    <a:lumOff val="15000"/>
                  </a:schemeClr>
                </a:solidFill>
              </a:rPr>
              <a:t>, </a:t>
            </a:r>
            <a:r>
              <a:rPr lang="ru-RU" dirty="0" err="1">
                <a:solidFill>
                  <a:schemeClr val="tx1">
                    <a:lumMod val="85000"/>
                    <a:lumOff val="15000"/>
                  </a:schemeClr>
                </a:solidFill>
              </a:rPr>
              <a:t>які</a:t>
            </a:r>
            <a:r>
              <a:rPr lang="ru-RU" dirty="0">
                <a:solidFill>
                  <a:schemeClr val="tx1">
                    <a:lumMod val="85000"/>
                    <a:lumOff val="15000"/>
                  </a:schemeClr>
                </a:solidFill>
              </a:rPr>
              <a:t> </a:t>
            </a:r>
            <a:r>
              <a:rPr lang="ru-RU" dirty="0" err="1">
                <a:solidFill>
                  <a:schemeClr val="tx1">
                    <a:lumMod val="85000"/>
                    <a:lumOff val="15000"/>
                  </a:schemeClr>
                </a:solidFill>
              </a:rPr>
              <a:t>забезпечують</a:t>
            </a:r>
            <a:r>
              <a:rPr lang="ru-RU" dirty="0">
                <a:solidFill>
                  <a:schemeClr val="tx1">
                    <a:lumMod val="85000"/>
                    <a:lumOff val="15000"/>
                  </a:schemeClr>
                </a:solidFill>
              </a:rPr>
              <a:t> </a:t>
            </a:r>
            <a:r>
              <a:rPr lang="ru-RU" dirty="0" err="1">
                <a:solidFill>
                  <a:schemeClr val="tx1">
                    <a:lumMod val="85000"/>
                    <a:lumOff val="15000"/>
                  </a:schemeClr>
                </a:solidFill>
              </a:rPr>
              <a:t>кров’ю</a:t>
            </a:r>
            <a:r>
              <a:rPr lang="ru-RU" dirty="0">
                <a:solidFill>
                  <a:schemeClr val="tx1">
                    <a:lumMod val="85000"/>
                    <a:lumOff val="15000"/>
                  </a:schemeClr>
                </a:solidFill>
              </a:rPr>
              <a:t> </a:t>
            </a:r>
            <a:r>
              <a:rPr lang="ru-RU" dirty="0" err="1">
                <a:solidFill>
                  <a:schemeClr val="tx1">
                    <a:lumMod val="85000"/>
                    <a:lumOff val="15000"/>
                  </a:schemeClr>
                </a:solidFill>
              </a:rPr>
              <a:t>потовщений</a:t>
            </a:r>
            <a:r>
              <a:rPr lang="ru-RU" dirty="0">
                <a:solidFill>
                  <a:schemeClr val="tx1">
                    <a:lumMod val="85000"/>
                    <a:lumOff val="15000"/>
                  </a:schemeClr>
                </a:solidFill>
              </a:rPr>
              <a:t> </a:t>
            </a:r>
            <a:r>
              <a:rPr lang="ru-RU" dirty="0" err="1">
                <a:solidFill>
                  <a:schemeClr val="tx1">
                    <a:lumMod val="85000"/>
                    <a:lumOff val="15000"/>
                  </a:schemeClr>
                </a:solidFill>
              </a:rPr>
              <a:t>функціональний</a:t>
            </a:r>
            <a:r>
              <a:rPr lang="ru-RU" dirty="0">
                <a:solidFill>
                  <a:schemeClr val="tx1">
                    <a:lumMod val="85000"/>
                    <a:lumOff val="15000"/>
                  </a:schemeClr>
                </a:solidFill>
              </a:rPr>
              <a:t> </a:t>
            </a:r>
            <a:r>
              <a:rPr lang="ru-RU" dirty="0" smtClean="0">
                <a:solidFill>
                  <a:schemeClr val="tx1">
                    <a:lumMod val="85000"/>
                    <a:lumOff val="15000"/>
                  </a:schemeClr>
                </a:solidFill>
              </a:rPr>
              <a:t>шар</a:t>
            </a:r>
            <a:endParaRPr lang="ru-RU" dirty="0">
              <a:solidFill>
                <a:schemeClr val="tx1">
                  <a:lumMod val="85000"/>
                  <a:lumOff val="15000"/>
                </a:schemeClr>
              </a:solidFill>
            </a:endParaRPr>
          </a:p>
          <a:p>
            <a:pPr eaLnBrk="1" fontAlgn="auto" hangingPunct="1">
              <a:spcAft>
                <a:spcPts val="0"/>
              </a:spcAft>
              <a:defRPr/>
            </a:pPr>
            <a:r>
              <a:rPr lang="ru-RU" dirty="0" err="1">
                <a:solidFill>
                  <a:schemeClr val="tx1">
                    <a:lumMod val="85000"/>
                    <a:lumOff val="15000"/>
                  </a:schemeClr>
                </a:solidFill>
              </a:rPr>
              <a:t>Якщо</a:t>
            </a:r>
            <a:r>
              <a:rPr lang="ru-RU" dirty="0">
                <a:solidFill>
                  <a:schemeClr val="tx1">
                    <a:lumMod val="85000"/>
                    <a:lumOff val="15000"/>
                  </a:schemeClr>
                </a:solidFill>
              </a:rPr>
              <a:t> </a:t>
            </a:r>
            <a:r>
              <a:rPr lang="ru-RU" dirty="0" err="1">
                <a:solidFill>
                  <a:schemeClr val="tx1">
                    <a:lumMod val="85000"/>
                    <a:lumOff val="15000"/>
                  </a:schemeClr>
                </a:solidFill>
              </a:rPr>
              <a:t>протягом</a:t>
            </a:r>
            <a:r>
              <a:rPr lang="ru-RU" dirty="0">
                <a:solidFill>
                  <a:schemeClr val="tx1">
                    <a:lumMod val="85000"/>
                    <a:lumOff val="15000"/>
                  </a:schemeClr>
                </a:solidFill>
              </a:rPr>
              <a:t> </a:t>
            </a:r>
            <a:r>
              <a:rPr lang="ru-RU" dirty="0" smtClean="0">
                <a:solidFill>
                  <a:srgbClr val="C00000"/>
                </a:solidFill>
              </a:rPr>
              <a:t>10-12 </a:t>
            </a:r>
            <a:r>
              <a:rPr lang="ru-RU" dirty="0" err="1">
                <a:solidFill>
                  <a:srgbClr val="C00000"/>
                </a:solidFill>
              </a:rPr>
              <a:t>днів</a:t>
            </a:r>
            <a:r>
              <a:rPr lang="ru-RU" dirty="0">
                <a:solidFill>
                  <a:srgbClr val="C00000"/>
                </a:solidFill>
              </a:rPr>
              <a:t> </a:t>
            </a:r>
            <a:r>
              <a:rPr lang="ru-RU" dirty="0" err="1">
                <a:solidFill>
                  <a:srgbClr val="C00000"/>
                </a:solidFill>
              </a:rPr>
              <a:t>вагітність</a:t>
            </a:r>
            <a:r>
              <a:rPr lang="ru-RU" dirty="0">
                <a:solidFill>
                  <a:srgbClr val="C00000"/>
                </a:solidFill>
              </a:rPr>
              <a:t> не </a:t>
            </a:r>
            <a:r>
              <a:rPr lang="ru-RU" dirty="0" err="1">
                <a:solidFill>
                  <a:srgbClr val="C00000"/>
                </a:solidFill>
              </a:rPr>
              <a:t>настає</a:t>
            </a:r>
            <a:r>
              <a:rPr lang="ru-RU" dirty="0">
                <a:solidFill>
                  <a:schemeClr val="tx1">
                    <a:lumMod val="85000"/>
                    <a:lumOff val="15000"/>
                  </a:schemeClr>
                </a:solidFill>
              </a:rPr>
              <a:t>, </a:t>
            </a:r>
            <a:r>
              <a:rPr lang="ru-RU" dirty="0" err="1">
                <a:solidFill>
                  <a:schemeClr val="tx1">
                    <a:lumMod val="85000"/>
                    <a:lumOff val="15000"/>
                  </a:schemeClr>
                </a:solidFill>
              </a:rPr>
              <a:t>жовте</a:t>
            </a:r>
            <a:r>
              <a:rPr lang="ru-RU" dirty="0">
                <a:solidFill>
                  <a:schemeClr val="tx1">
                    <a:lumMod val="85000"/>
                    <a:lumOff val="15000"/>
                  </a:schemeClr>
                </a:solidFill>
              </a:rPr>
              <a:t> </a:t>
            </a:r>
            <a:r>
              <a:rPr lang="ru-RU" dirty="0" err="1">
                <a:solidFill>
                  <a:schemeClr val="tx1">
                    <a:lumMod val="85000"/>
                    <a:lumOff val="15000"/>
                  </a:schemeClr>
                </a:solidFill>
              </a:rPr>
              <a:t>тіло</a:t>
            </a:r>
            <a:r>
              <a:rPr lang="ru-RU" dirty="0">
                <a:solidFill>
                  <a:schemeClr val="tx1">
                    <a:lumMod val="85000"/>
                    <a:lumOff val="15000"/>
                  </a:schemeClr>
                </a:solidFill>
              </a:rPr>
              <a:t> </a:t>
            </a:r>
            <a:r>
              <a:rPr lang="ru-RU" dirty="0" err="1">
                <a:solidFill>
                  <a:schemeClr val="tx1">
                    <a:lumMod val="85000"/>
                    <a:lumOff val="15000"/>
                  </a:schemeClr>
                </a:solidFill>
              </a:rPr>
              <a:t>перетвориться</a:t>
            </a:r>
            <a:r>
              <a:rPr lang="ru-RU" dirty="0">
                <a:solidFill>
                  <a:schemeClr val="tx1">
                    <a:lumMod val="85000"/>
                    <a:lumOff val="15000"/>
                  </a:schemeClr>
                </a:solidFill>
              </a:rPr>
              <a:t> на </a:t>
            </a:r>
            <a:r>
              <a:rPr lang="ru-RU" dirty="0" err="1">
                <a:solidFill>
                  <a:srgbClr val="C00000"/>
                </a:solidFill>
              </a:rPr>
              <a:t>біле</a:t>
            </a:r>
            <a:r>
              <a:rPr lang="ru-RU" dirty="0">
                <a:solidFill>
                  <a:srgbClr val="C00000"/>
                </a:solidFill>
              </a:rPr>
              <a:t> </a:t>
            </a:r>
            <a:r>
              <a:rPr lang="ru-RU" dirty="0" err="1" smtClean="0">
                <a:solidFill>
                  <a:srgbClr val="C00000"/>
                </a:solidFill>
              </a:rPr>
              <a:t>тіло</a:t>
            </a:r>
            <a:endParaRPr lang="ru-RU" dirty="0" smtClean="0">
              <a:solidFill>
                <a:srgbClr val="C00000"/>
              </a:solidFill>
            </a:endParaRPr>
          </a:p>
          <a:p>
            <a:pPr eaLnBrk="1" fontAlgn="auto" hangingPunct="1">
              <a:spcAft>
                <a:spcPts val="0"/>
              </a:spcAft>
              <a:defRPr/>
            </a:pPr>
            <a:r>
              <a:rPr lang="ru-RU" dirty="0" err="1" smtClean="0">
                <a:solidFill>
                  <a:schemeClr val="tx1">
                    <a:lumMod val="85000"/>
                    <a:lumOff val="15000"/>
                  </a:schemeClr>
                </a:solidFill>
              </a:rPr>
              <a:t>Рівні</a:t>
            </a:r>
            <a:r>
              <a:rPr lang="ru-RU" dirty="0" smtClean="0">
                <a:solidFill>
                  <a:schemeClr val="tx1">
                    <a:lumMod val="85000"/>
                    <a:lumOff val="15000"/>
                  </a:schemeClr>
                </a:solidFill>
              </a:rPr>
              <a:t> </a:t>
            </a:r>
            <a:r>
              <a:rPr lang="ru-RU" dirty="0">
                <a:solidFill>
                  <a:schemeClr val="tx1">
                    <a:lumMod val="85000"/>
                    <a:lumOff val="15000"/>
                  </a:schemeClr>
                </a:solidFill>
              </a:rPr>
              <a:t>як </a:t>
            </a:r>
            <a:r>
              <a:rPr lang="ru-RU" dirty="0" err="1">
                <a:solidFill>
                  <a:schemeClr val="tx1">
                    <a:lumMod val="85000"/>
                    <a:lumOff val="15000"/>
                  </a:schemeClr>
                </a:solidFill>
              </a:rPr>
              <a:t>естрогену</a:t>
            </a:r>
            <a:r>
              <a:rPr lang="ru-RU" dirty="0">
                <a:solidFill>
                  <a:schemeClr val="tx1">
                    <a:lumMod val="85000"/>
                    <a:lumOff val="15000"/>
                  </a:schemeClr>
                </a:solidFill>
              </a:rPr>
              <a:t>, так і прогестерону </a:t>
            </a:r>
            <a:r>
              <a:rPr lang="ru-RU" dirty="0" err="1">
                <a:solidFill>
                  <a:schemeClr val="tx1">
                    <a:lumMod val="85000"/>
                    <a:lumOff val="15000"/>
                  </a:schemeClr>
                </a:solidFill>
              </a:rPr>
              <a:t>впадуть</a:t>
            </a:r>
            <a:r>
              <a:rPr lang="ru-RU" dirty="0">
                <a:solidFill>
                  <a:schemeClr val="tx1">
                    <a:lumMod val="85000"/>
                    <a:lumOff val="15000"/>
                  </a:schemeClr>
                </a:solidFill>
              </a:rPr>
              <a:t>, а </a:t>
            </a:r>
            <a:r>
              <a:rPr lang="ru-RU" dirty="0" err="1">
                <a:solidFill>
                  <a:schemeClr val="tx1">
                    <a:lumMod val="85000"/>
                    <a:lumOff val="15000"/>
                  </a:schemeClr>
                </a:solidFill>
              </a:rPr>
              <a:t>ендометрій</a:t>
            </a:r>
            <a:r>
              <a:rPr lang="ru-RU" dirty="0">
                <a:solidFill>
                  <a:schemeClr val="tx1">
                    <a:lumMod val="85000"/>
                    <a:lumOff val="15000"/>
                  </a:schemeClr>
                </a:solidFill>
              </a:rPr>
              <a:t> стане </a:t>
            </a:r>
            <a:r>
              <a:rPr lang="ru-RU" dirty="0" err="1" smtClean="0">
                <a:solidFill>
                  <a:schemeClr val="tx1">
                    <a:lumMod val="85000"/>
                    <a:lumOff val="15000"/>
                  </a:schemeClr>
                </a:solidFill>
              </a:rPr>
              <a:t>тоншим</a:t>
            </a:r>
            <a:endParaRPr lang="ru-RU" dirty="0" smtClean="0">
              <a:solidFill>
                <a:schemeClr val="tx1">
                  <a:lumMod val="85000"/>
                  <a:lumOff val="15000"/>
                </a:schemeClr>
              </a:solidFill>
            </a:endParaRPr>
          </a:p>
          <a:p>
            <a:pPr eaLnBrk="1" fontAlgn="auto" hangingPunct="1">
              <a:spcAft>
                <a:spcPts val="0"/>
              </a:spcAft>
              <a:defRPr/>
            </a:pPr>
            <a:r>
              <a:rPr lang="ru-RU" dirty="0" err="1" smtClean="0">
                <a:solidFill>
                  <a:schemeClr val="tx1">
                    <a:lumMod val="85000"/>
                    <a:lumOff val="15000"/>
                  </a:schemeClr>
                </a:solidFill>
              </a:rPr>
              <a:t>Виділяються</a:t>
            </a:r>
            <a:r>
              <a:rPr lang="ru-RU" dirty="0" smtClean="0">
                <a:solidFill>
                  <a:schemeClr val="tx1">
                    <a:lumMod val="85000"/>
                    <a:lumOff val="15000"/>
                  </a:schemeClr>
                </a:solidFill>
              </a:rPr>
              <a:t> </a:t>
            </a:r>
            <a:r>
              <a:rPr lang="ru-RU" dirty="0" err="1">
                <a:solidFill>
                  <a:schemeClr val="tx1">
                    <a:lumMod val="85000"/>
                    <a:lumOff val="15000"/>
                  </a:schemeClr>
                </a:solidFill>
              </a:rPr>
              <a:t>простагландини</a:t>
            </a:r>
            <a:r>
              <a:rPr lang="ru-RU" dirty="0">
                <a:solidFill>
                  <a:schemeClr val="tx1">
                    <a:lumMod val="85000"/>
                    <a:lumOff val="15000"/>
                  </a:schemeClr>
                </a:solidFill>
              </a:rPr>
              <a:t>, </a:t>
            </a:r>
            <a:r>
              <a:rPr lang="ru-RU" dirty="0" err="1">
                <a:solidFill>
                  <a:schemeClr val="tx1">
                    <a:lumMod val="85000"/>
                    <a:lumOff val="15000"/>
                  </a:schemeClr>
                </a:solidFill>
              </a:rPr>
              <a:t>які</a:t>
            </a:r>
            <a:r>
              <a:rPr lang="ru-RU" dirty="0">
                <a:solidFill>
                  <a:schemeClr val="tx1">
                    <a:lumMod val="85000"/>
                    <a:lumOff val="15000"/>
                  </a:schemeClr>
                </a:solidFill>
              </a:rPr>
              <a:t> </a:t>
            </a:r>
            <a:r>
              <a:rPr lang="ru-RU" dirty="0" err="1">
                <a:solidFill>
                  <a:schemeClr val="tx1">
                    <a:lumMod val="85000"/>
                    <a:lumOff val="15000"/>
                  </a:schemeClr>
                </a:solidFill>
              </a:rPr>
              <a:t>викликають</a:t>
            </a:r>
            <a:r>
              <a:rPr lang="ru-RU" dirty="0">
                <a:solidFill>
                  <a:schemeClr val="tx1">
                    <a:lumMod val="85000"/>
                    <a:lumOff val="15000"/>
                  </a:schemeClr>
                </a:solidFill>
              </a:rPr>
              <a:t> </a:t>
            </a:r>
            <a:r>
              <a:rPr lang="ru-RU" dirty="0" err="1">
                <a:solidFill>
                  <a:schemeClr val="tx1">
                    <a:lumMod val="85000"/>
                    <a:lumOff val="15000"/>
                  </a:schemeClr>
                </a:solidFill>
              </a:rPr>
              <a:t>звуження</a:t>
            </a:r>
            <a:r>
              <a:rPr lang="ru-RU" dirty="0">
                <a:solidFill>
                  <a:schemeClr val="tx1">
                    <a:lumMod val="85000"/>
                    <a:lumOff val="15000"/>
                  </a:schemeClr>
                </a:solidFill>
              </a:rPr>
              <a:t> </a:t>
            </a:r>
            <a:r>
              <a:rPr lang="ru-RU" dirty="0" err="1">
                <a:solidFill>
                  <a:schemeClr val="tx1">
                    <a:lumMod val="85000"/>
                    <a:lumOff val="15000"/>
                  </a:schemeClr>
                </a:solidFill>
              </a:rPr>
              <a:t>спіральних</a:t>
            </a:r>
            <a:r>
              <a:rPr lang="ru-RU" dirty="0">
                <a:solidFill>
                  <a:schemeClr val="tx1">
                    <a:lumMod val="85000"/>
                    <a:lumOff val="15000"/>
                  </a:schemeClr>
                </a:solidFill>
              </a:rPr>
              <a:t> </a:t>
            </a:r>
            <a:r>
              <a:rPr lang="ru-RU" dirty="0" err="1">
                <a:solidFill>
                  <a:schemeClr val="tx1">
                    <a:lumMod val="85000"/>
                    <a:lumOff val="15000"/>
                  </a:schemeClr>
                </a:solidFill>
              </a:rPr>
              <a:t>артерій</a:t>
            </a:r>
            <a:r>
              <a:rPr lang="ru-RU" dirty="0">
                <a:solidFill>
                  <a:schemeClr val="tx1">
                    <a:lumMod val="85000"/>
                    <a:lumOff val="15000"/>
                  </a:schemeClr>
                </a:solidFill>
              </a:rPr>
              <a:t>, </a:t>
            </a:r>
            <a:r>
              <a:rPr lang="ru-RU" dirty="0" err="1">
                <a:solidFill>
                  <a:schemeClr val="tx1">
                    <a:lumMod val="85000"/>
                    <a:lumOff val="15000"/>
                  </a:schemeClr>
                </a:solidFill>
              </a:rPr>
              <a:t>зменшуючи</a:t>
            </a:r>
            <a:r>
              <a:rPr lang="ru-RU" dirty="0">
                <a:solidFill>
                  <a:schemeClr val="tx1">
                    <a:lumMod val="85000"/>
                    <a:lumOff val="15000"/>
                  </a:schemeClr>
                </a:solidFill>
              </a:rPr>
              <a:t> </a:t>
            </a:r>
            <a:r>
              <a:rPr lang="ru-RU" dirty="0" err="1">
                <a:solidFill>
                  <a:schemeClr val="tx1">
                    <a:lumMod val="85000"/>
                    <a:lumOff val="15000"/>
                  </a:schemeClr>
                </a:solidFill>
              </a:rPr>
              <a:t>постачання</a:t>
            </a:r>
            <a:r>
              <a:rPr lang="ru-RU" dirty="0">
                <a:solidFill>
                  <a:schemeClr val="tx1">
                    <a:lumMod val="85000"/>
                    <a:lumOff val="15000"/>
                  </a:schemeClr>
                </a:solidFill>
              </a:rPr>
              <a:t> </a:t>
            </a:r>
            <a:r>
              <a:rPr lang="ru-RU" dirty="0" smtClean="0">
                <a:solidFill>
                  <a:schemeClr val="tx1">
                    <a:lumMod val="85000"/>
                    <a:lumOff val="15000"/>
                  </a:schemeClr>
                </a:solidFill>
              </a:rPr>
              <a:t>киснем</a:t>
            </a:r>
          </a:p>
          <a:p>
            <a:pPr eaLnBrk="1" fontAlgn="auto" hangingPunct="1">
              <a:spcAft>
                <a:spcPts val="0"/>
              </a:spcAft>
              <a:defRPr/>
            </a:pPr>
            <a:r>
              <a:rPr lang="ru-RU" dirty="0" smtClean="0">
                <a:solidFill>
                  <a:schemeClr val="tx1">
                    <a:lumMod val="85000"/>
                    <a:lumOff val="15000"/>
                  </a:schemeClr>
                </a:solidFill>
              </a:rPr>
              <a:t>Тканина </a:t>
            </a:r>
            <a:r>
              <a:rPr lang="ru-RU" dirty="0" err="1">
                <a:solidFill>
                  <a:schemeClr val="tx1">
                    <a:lumMod val="85000"/>
                    <a:lumOff val="15000"/>
                  </a:schemeClr>
                </a:solidFill>
              </a:rPr>
              <a:t>ендометрію</a:t>
            </a:r>
            <a:r>
              <a:rPr lang="ru-RU" dirty="0">
                <a:solidFill>
                  <a:schemeClr val="tx1">
                    <a:lumMod val="85000"/>
                    <a:lumOff val="15000"/>
                  </a:schemeClr>
                </a:solidFill>
              </a:rPr>
              <a:t> </a:t>
            </a:r>
            <a:r>
              <a:rPr lang="ru-RU" dirty="0" err="1">
                <a:solidFill>
                  <a:schemeClr val="tx1">
                    <a:lumMod val="85000"/>
                    <a:lumOff val="15000"/>
                  </a:schemeClr>
                </a:solidFill>
              </a:rPr>
              <a:t>некротизується</a:t>
            </a:r>
            <a:r>
              <a:rPr lang="ru-RU" dirty="0">
                <a:solidFill>
                  <a:schemeClr val="tx1">
                    <a:lumMod val="85000"/>
                    <a:lumOff val="15000"/>
                  </a:schemeClr>
                </a:solidFill>
              </a:rPr>
              <a:t>, </a:t>
            </a:r>
            <a:r>
              <a:rPr lang="ru-RU" dirty="0" err="1">
                <a:solidFill>
                  <a:schemeClr val="tx1">
                    <a:lumMod val="85000"/>
                    <a:lumOff val="15000"/>
                  </a:schemeClr>
                </a:solidFill>
              </a:rPr>
              <a:t>що</a:t>
            </a:r>
            <a:r>
              <a:rPr lang="ru-RU" dirty="0">
                <a:solidFill>
                  <a:schemeClr val="tx1">
                    <a:lumMod val="85000"/>
                    <a:lumOff val="15000"/>
                  </a:schemeClr>
                </a:solidFill>
              </a:rPr>
              <a:t> </a:t>
            </a:r>
            <a:r>
              <a:rPr lang="ru-RU" dirty="0" err="1" smtClean="0">
                <a:solidFill>
                  <a:schemeClr val="tx1">
                    <a:lumMod val="85000"/>
                    <a:lumOff val="15000"/>
                  </a:schemeClr>
                </a:solidFill>
              </a:rPr>
              <a:t>призводть</a:t>
            </a:r>
            <a:r>
              <a:rPr lang="ru-RU" dirty="0" smtClean="0">
                <a:solidFill>
                  <a:schemeClr val="tx1">
                    <a:lumMod val="85000"/>
                    <a:lumOff val="15000"/>
                  </a:schemeClr>
                </a:solidFill>
              </a:rPr>
              <a:t> </a:t>
            </a:r>
            <a:r>
              <a:rPr lang="ru-RU" dirty="0">
                <a:solidFill>
                  <a:schemeClr val="tx1">
                    <a:lumMod val="85000"/>
                    <a:lumOff val="15000"/>
                  </a:schemeClr>
                </a:solidFill>
              </a:rPr>
              <a:t>до </a:t>
            </a:r>
            <a:r>
              <a:rPr lang="ru-RU" dirty="0" err="1">
                <a:solidFill>
                  <a:schemeClr val="tx1">
                    <a:lumMod val="85000"/>
                    <a:lumOff val="15000"/>
                  </a:schemeClr>
                </a:solidFill>
              </a:rPr>
              <a:t>менструації</a:t>
            </a:r>
            <a:r>
              <a:rPr lang="ru-RU" dirty="0">
                <a:solidFill>
                  <a:schemeClr val="tx1">
                    <a:lumMod val="85000"/>
                    <a:lumOff val="15000"/>
                  </a:schemeClr>
                </a:solidFill>
              </a:rPr>
              <a:t> </a:t>
            </a:r>
            <a:r>
              <a:rPr lang="ru-RU" dirty="0" smtClean="0">
                <a:solidFill>
                  <a:schemeClr val="tx1">
                    <a:lumMod val="85000"/>
                    <a:lumOff val="15000"/>
                  </a:schemeClr>
                </a:solidFill>
              </a:rPr>
              <a:t>(</a:t>
            </a:r>
            <a:r>
              <a:rPr lang="ru-RU" dirty="0" err="1" smtClean="0">
                <a:solidFill>
                  <a:schemeClr val="tx1">
                    <a:lumMod val="85000"/>
                    <a:lumOff val="15000"/>
                  </a:schemeClr>
                </a:solidFill>
              </a:rPr>
              <a:t>першого</a:t>
            </a:r>
            <a:r>
              <a:rPr lang="ru-RU" dirty="0" smtClean="0">
                <a:solidFill>
                  <a:schemeClr val="tx1">
                    <a:lumMod val="85000"/>
                    <a:lumOff val="15000"/>
                  </a:schemeClr>
                </a:solidFill>
              </a:rPr>
              <a:t> </a:t>
            </a:r>
            <a:r>
              <a:rPr lang="ru-RU" dirty="0">
                <a:solidFill>
                  <a:schemeClr val="tx1">
                    <a:lumMod val="85000"/>
                    <a:lumOff val="15000"/>
                  </a:schemeClr>
                </a:solidFill>
              </a:rPr>
              <a:t>дня </a:t>
            </a:r>
            <a:r>
              <a:rPr lang="ru-RU" dirty="0" err="1">
                <a:solidFill>
                  <a:schemeClr val="tx1">
                    <a:lumMod val="85000"/>
                    <a:lumOff val="15000"/>
                  </a:schemeClr>
                </a:solidFill>
              </a:rPr>
              <a:t>наступного</a:t>
            </a:r>
            <a:r>
              <a:rPr lang="ru-RU" dirty="0">
                <a:solidFill>
                  <a:schemeClr val="tx1">
                    <a:lumMod val="85000"/>
                    <a:lumOff val="15000"/>
                  </a:schemeClr>
                </a:solidFill>
              </a:rPr>
              <a:t> </a:t>
            </a:r>
            <a:r>
              <a:rPr lang="ru-RU" dirty="0" smtClean="0">
                <a:solidFill>
                  <a:schemeClr val="tx1">
                    <a:lumMod val="85000"/>
                    <a:lumOff val="15000"/>
                  </a:schemeClr>
                </a:solidFill>
              </a:rPr>
              <a:t>циклу)</a:t>
            </a:r>
            <a:endParaRPr lang="ru-RU" dirty="0">
              <a:solidFill>
                <a:schemeClr val="tx1">
                  <a:lumMod val="85000"/>
                  <a:lumOff val="15000"/>
                </a:schemeClr>
              </a:solidFill>
            </a:endParaRPr>
          </a:p>
        </p:txBody>
      </p:sp>
    </p:spTree>
    <p:extLst>
      <p:ext uri="{BB962C8B-B14F-4D97-AF65-F5344CB8AC3E}">
        <p14:creationId xmlns:p14="http://schemas.microsoft.com/office/powerpoint/2010/main" val="25889289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The top panel of this image shows the stages in the follicular phase and how one follicle is selected at the end of this phase. The middle part of this image shows the ovarian cycle phases and the uterine cycle phases. The bottom panel shows the levels of different hormones as a function of time.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12700"/>
            <a:ext cx="9144000" cy="6845300"/>
          </a:xfrm>
          <a:noFill/>
        </p:spPr>
      </p:pic>
    </p:spTree>
    <p:extLst>
      <p:ext uri="{BB962C8B-B14F-4D97-AF65-F5344CB8AC3E}">
        <p14:creationId xmlns:p14="http://schemas.microsoft.com/office/powerpoint/2010/main" val="2179496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1259632" y="188640"/>
            <a:ext cx="5328592" cy="1008112"/>
          </a:xfrm>
        </p:spPr>
        <p:txBody>
          <a:bodyPr>
            <a:normAutofit/>
          </a:bodyPr>
          <a:lstStyle/>
          <a:p>
            <a:pPr algn="ctr" eaLnBrk="1" fontAlgn="auto" hangingPunct="1">
              <a:spcAft>
                <a:spcPts val="0"/>
              </a:spcAft>
              <a:buClr>
                <a:schemeClr val="accent6">
                  <a:lumMod val="75000"/>
                </a:schemeClr>
              </a:buClr>
              <a:defRPr/>
            </a:pPr>
            <a:r>
              <a:rPr lang="ru-RU" sz="4000" b="1" dirty="0" err="1" smtClean="0">
                <a:solidFill>
                  <a:srgbClr val="1A10E0"/>
                </a:solidFill>
              </a:rPr>
              <a:t>Шийка</a:t>
            </a:r>
            <a:r>
              <a:rPr lang="ru-RU" sz="4000" b="1" dirty="0" smtClean="0">
                <a:solidFill>
                  <a:srgbClr val="1A10E0"/>
                </a:solidFill>
              </a:rPr>
              <a:t> матки</a:t>
            </a:r>
            <a:endParaRPr lang="ru-RU" sz="4000" b="1" dirty="0">
              <a:solidFill>
                <a:srgbClr val="1A10E0"/>
              </a:solidFill>
            </a:endParaRPr>
          </a:p>
        </p:txBody>
      </p:sp>
      <p:sp>
        <p:nvSpPr>
          <p:cNvPr id="53251" name="Rectangle 3"/>
          <p:cNvSpPr>
            <a:spLocks noGrp="1" noChangeArrowheads="1"/>
          </p:cNvSpPr>
          <p:nvPr>
            <p:ph idx="1"/>
          </p:nvPr>
        </p:nvSpPr>
        <p:spPr>
          <a:xfrm>
            <a:off x="251520" y="1916832"/>
            <a:ext cx="8435280" cy="4209331"/>
          </a:xfrm>
        </p:spPr>
        <p:txBody>
          <a:bodyPr rtlCol="0">
            <a:noAutofit/>
          </a:bodyPr>
          <a:lstStyle/>
          <a:p>
            <a:pPr marL="265176" indent="-182880" eaLnBrk="1" fontAlgn="auto" hangingPunct="1">
              <a:lnSpc>
                <a:spcPct val="90000"/>
              </a:lnSpc>
              <a:spcAft>
                <a:spcPts val="0"/>
              </a:spcAft>
              <a:buClr>
                <a:schemeClr val="accent6">
                  <a:lumMod val="75000"/>
                </a:schemeClr>
              </a:buClr>
              <a:buFont typeface="Wingdings 2"/>
              <a:buChar char=""/>
              <a:defRPr/>
            </a:pPr>
            <a:r>
              <a:rPr lang="ru-RU" sz="2600" dirty="0" err="1">
                <a:solidFill>
                  <a:schemeClr val="tx1">
                    <a:lumMod val="75000"/>
                    <a:lumOff val="25000"/>
                  </a:schemeClr>
                </a:solidFill>
              </a:rPr>
              <a:t>Шийка</a:t>
            </a:r>
            <a:r>
              <a:rPr lang="ru-RU" sz="2600" dirty="0">
                <a:solidFill>
                  <a:schemeClr val="tx1">
                    <a:lumMod val="75000"/>
                    <a:lumOff val="25000"/>
                  </a:schemeClr>
                </a:solidFill>
              </a:rPr>
              <a:t> матки є </a:t>
            </a:r>
            <a:r>
              <a:rPr lang="ru-RU" sz="2600" dirty="0">
                <a:solidFill>
                  <a:srgbClr val="C00000"/>
                </a:solidFill>
              </a:rPr>
              <a:t>«</a:t>
            </a:r>
            <a:r>
              <a:rPr lang="ru-RU" sz="2600" dirty="0" err="1">
                <a:solidFill>
                  <a:srgbClr val="C00000"/>
                </a:solidFill>
              </a:rPr>
              <a:t>біологічним</a:t>
            </a:r>
            <a:r>
              <a:rPr lang="ru-RU" sz="2600" dirty="0">
                <a:solidFill>
                  <a:srgbClr val="C00000"/>
                </a:solidFill>
              </a:rPr>
              <a:t> клапаном», </a:t>
            </a:r>
            <a:r>
              <a:rPr lang="ru-RU" sz="2600" dirty="0" err="1">
                <a:solidFill>
                  <a:schemeClr val="tx1">
                    <a:lumMod val="75000"/>
                    <a:lumOff val="25000"/>
                  </a:schemeClr>
                </a:solidFill>
              </a:rPr>
              <a:t>що</a:t>
            </a:r>
            <a:r>
              <a:rPr lang="ru-RU" sz="2600" dirty="0">
                <a:solidFill>
                  <a:schemeClr val="tx1">
                    <a:lumMod val="75000"/>
                    <a:lumOff val="25000"/>
                  </a:schemeClr>
                </a:solidFill>
              </a:rPr>
              <a:t> </a:t>
            </a:r>
            <a:r>
              <a:rPr lang="ru-RU" sz="2600" dirty="0" err="1">
                <a:solidFill>
                  <a:schemeClr val="tx1">
                    <a:lumMod val="75000"/>
                    <a:lumOff val="25000"/>
                  </a:schemeClr>
                </a:solidFill>
              </a:rPr>
              <a:t>контролює</a:t>
            </a:r>
            <a:r>
              <a:rPr lang="ru-RU" sz="2600" dirty="0">
                <a:solidFill>
                  <a:schemeClr val="tx1">
                    <a:lumMod val="75000"/>
                    <a:lumOff val="25000"/>
                  </a:schemeClr>
                </a:solidFill>
              </a:rPr>
              <a:t> </a:t>
            </a:r>
            <a:r>
              <a:rPr lang="ru-RU" sz="2600" dirty="0" err="1">
                <a:solidFill>
                  <a:schemeClr val="tx1">
                    <a:lumMod val="75000"/>
                    <a:lumOff val="25000"/>
                  </a:schemeClr>
                </a:solidFill>
              </a:rPr>
              <a:t>рух</a:t>
            </a:r>
            <a:r>
              <a:rPr lang="ru-RU" sz="2600" dirty="0">
                <a:solidFill>
                  <a:schemeClr val="tx1">
                    <a:lumMod val="75000"/>
                    <a:lumOff val="25000"/>
                  </a:schemeClr>
                </a:solidFill>
              </a:rPr>
              <a:t> </a:t>
            </a:r>
            <a:r>
              <a:rPr lang="ru-RU" sz="2600" dirty="0" err="1">
                <a:solidFill>
                  <a:schemeClr val="tx1">
                    <a:lumMod val="75000"/>
                    <a:lumOff val="25000"/>
                  </a:schemeClr>
                </a:solidFill>
              </a:rPr>
              <a:t>біологічних</a:t>
            </a:r>
            <a:r>
              <a:rPr lang="ru-RU" sz="2600" dirty="0">
                <a:solidFill>
                  <a:schemeClr val="tx1">
                    <a:lumMod val="75000"/>
                    <a:lumOff val="25000"/>
                  </a:schemeClr>
                </a:solidFill>
              </a:rPr>
              <a:t> </a:t>
            </a:r>
            <a:r>
              <a:rPr lang="ru-RU" sz="2600" dirty="0" err="1">
                <a:solidFill>
                  <a:schemeClr val="tx1">
                    <a:lumMod val="75000"/>
                    <a:lumOff val="25000"/>
                  </a:schemeClr>
                </a:solidFill>
              </a:rPr>
              <a:t>речовин</a:t>
            </a:r>
            <a:r>
              <a:rPr lang="ru-RU" sz="2600" dirty="0">
                <a:solidFill>
                  <a:schemeClr val="tx1">
                    <a:lumMod val="75000"/>
                    <a:lumOff val="25000"/>
                  </a:schemeClr>
                </a:solidFill>
              </a:rPr>
              <a:t> у </a:t>
            </a:r>
            <a:r>
              <a:rPr lang="ru-RU" sz="2600" dirty="0" err="1">
                <a:solidFill>
                  <a:schemeClr val="tx1">
                    <a:lumMod val="75000"/>
                    <a:lumOff val="25000"/>
                  </a:schemeClr>
                </a:solidFill>
              </a:rPr>
              <a:t>порожнину</a:t>
            </a:r>
            <a:r>
              <a:rPr lang="ru-RU" sz="2600" dirty="0">
                <a:solidFill>
                  <a:schemeClr val="tx1">
                    <a:lumMod val="75000"/>
                    <a:lumOff val="25000"/>
                  </a:schemeClr>
                </a:solidFill>
              </a:rPr>
              <a:t> матки та з </a:t>
            </a:r>
            <a:r>
              <a:rPr lang="ru-RU" sz="2600" dirty="0" err="1" smtClean="0">
                <a:solidFill>
                  <a:schemeClr val="tx1">
                    <a:lumMod val="75000"/>
                    <a:lumOff val="25000"/>
                  </a:schemeClr>
                </a:solidFill>
              </a:rPr>
              <a:t>неї</a:t>
            </a:r>
            <a:endParaRPr lang="ru-RU" sz="2600" dirty="0">
              <a:solidFill>
                <a:schemeClr val="tx1">
                  <a:lumMod val="75000"/>
                  <a:lumOff val="25000"/>
                </a:schemeClr>
              </a:solidFill>
            </a:endParaRPr>
          </a:p>
          <a:p>
            <a:pPr marL="265176" indent="-182880" eaLnBrk="1" fontAlgn="auto" hangingPunct="1">
              <a:lnSpc>
                <a:spcPct val="90000"/>
              </a:lnSpc>
              <a:spcAft>
                <a:spcPts val="0"/>
              </a:spcAft>
              <a:buClr>
                <a:schemeClr val="accent6">
                  <a:lumMod val="75000"/>
                </a:schemeClr>
              </a:buClr>
              <a:buFont typeface="Wingdings 2"/>
              <a:buChar char=""/>
              <a:defRPr/>
            </a:pPr>
            <a:r>
              <a:rPr lang="ru-RU" sz="2600" dirty="0" err="1">
                <a:solidFill>
                  <a:schemeClr val="tx1">
                    <a:lumMod val="75000"/>
                    <a:lumOff val="25000"/>
                  </a:schemeClr>
                </a:solidFill>
              </a:rPr>
              <a:t>Цервікальний</a:t>
            </a:r>
            <a:r>
              <a:rPr lang="ru-RU" sz="2600" dirty="0">
                <a:solidFill>
                  <a:schemeClr val="tx1">
                    <a:lumMod val="75000"/>
                    <a:lumOff val="25000"/>
                  </a:schemeClr>
                </a:solidFill>
              </a:rPr>
              <a:t> канал </a:t>
            </a:r>
            <a:r>
              <a:rPr lang="ru-RU" sz="2600" dirty="0" err="1">
                <a:solidFill>
                  <a:schemeClr val="tx1">
                    <a:lumMod val="75000"/>
                    <a:lumOff val="25000"/>
                  </a:schemeClr>
                </a:solidFill>
              </a:rPr>
              <a:t>вистелений</a:t>
            </a:r>
            <a:r>
              <a:rPr lang="ru-RU" sz="2600" dirty="0">
                <a:solidFill>
                  <a:schemeClr val="tx1">
                    <a:lumMod val="75000"/>
                    <a:lumOff val="25000"/>
                  </a:schemeClr>
                </a:solidFill>
              </a:rPr>
              <a:t> </a:t>
            </a:r>
            <a:r>
              <a:rPr lang="ru-RU" sz="2600" dirty="0" err="1">
                <a:solidFill>
                  <a:schemeClr val="tx1">
                    <a:lumMod val="75000"/>
                    <a:lumOff val="25000"/>
                  </a:schemeClr>
                </a:solidFill>
              </a:rPr>
              <a:t>циліндричним</a:t>
            </a:r>
            <a:r>
              <a:rPr lang="ru-RU" sz="2600" dirty="0">
                <a:solidFill>
                  <a:schemeClr val="tx1">
                    <a:lumMod val="75000"/>
                    <a:lumOff val="25000"/>
                  </a:schemeClr>
                </a:solidFill>
              </a:rPr>
              <a:t> </a:t>
            </a:r>
            <a:r>
              <a:rPr lang="ru-RU" sz="2600" dirty="0" err="1">
                <a:solidFill>
                  <a:schemeClr val="tx1">
                    <a:lumMod val="75000"/>
                    <a:lumOff val="25000"/>
                  </a:schemeClr>
                </a:solidFill>
              </a:rPr>
              <a:t>епітелієм</a:t>
            </a:r>
            <a:r>
              <a:rPr lang="ru-RU" sz="2600" dirty="0">
                <a:solidFill>
                  <a:schemeClr val="tx1">
                    <a:lumMod val="75000"/>
                    <a:lumOff val="25000"/>
                  </a:schemeClr>
                </a:solidFill>
              </a:rPr>
              <a:t>, </a:t>
            </a:r>
            <a:r>
              <a:rPr lang="ru-RU" sz="2600" dirty="0" err="1">
                <a:solidFill>
                  <a:schemeClr val="tx1">
                    <a:lumMod val="75000"/>
                    <a:lumOff val="25000"/>
                  </a:schemeClr>
                </a:solidFill>
              </a:rPr>
              <a:t>між</a:t>
            </a:r>
            <a:r>
              <a:rPr lang="ru-RU" sz="2600" dirty="0">
                <a:solidFill>
                  <a:schemeClr val="tx1">
                    <a:lumMod val="75000"/>
                    <a:lumOff val="25000"/>
                  </a:schemeClr>
                </a:solidFill>
              </a:rPr>
              <a:t> </a:t>
            </a:r>
            <a:r>
              <a:rPr lang="ru-RU" sz="2600" dirty="0" err="1">
                <a:solidFill>
                  <a:schemeClr val="tx1">
                    <a:lumMod val="75000"/>
                    <a:lumOff val="25000"/>
                  </a:schemeClr>
                </a:solidFill>
              </a:rPr>
              <a:t>клітинами</a:t>
            </a:r>
            <a:r>
              <a:rPr lang="ru-RU" sz="2600" dirty="0">
                <a:solidFill>
                  <a:schemeClr val="tx1">
                    <a:lumMod val="75000"/>
                    <a:lumOff val="25000"/>
                  </a:schemeClr>
                </a:solidFill>
              </a:rPr>
              <a:t> </a:t>
            </a:r>
            <a:r>
              <a:rPr lang="ru-RU" sz="2600" dirty="0" err="1">
                <a:solidFill>
                  <a:schemeClr val="tx1">
                    <a:lumMod val="75000"/>
                    <a:lumOff val="25000"/>
                  </a:schemeClr>
                </a:solidFill>
              </a:rPr>
              <a:t>якого</a:t>
            </a:r>
            <a:r>
              <a:rPr lang="ru-RU" sz="2600" dirty="0">
                <a:solidFill>
                  <a:schemeClr val="tx1">
                    <a:lumMod val="75000"/>
                    <a:lumOff val="25000"/>
                  </a:schemeClr>
                </a:solidFill>
              </a:rPr>
              <a:t> </a:t>
            </a:r>
            <a:r>
              <a:rPr lang="ru-RU" sz="2600" dirty="0" err="1">
                <a:solidFill>
                  <a:schemeClr val="tx1">
                    <a:lumMod val="75000"/>
                    <a:lumOff val="25000"/>
                  </a:schemeClr>
                </a:solidFill>
              </a:rPr>
              <a:t>розміщені</a:t>
            </a:r>
            <a:r>
              <a:rPr lang="ru-RU" sz="2600" dirty="0">
                <a:solidFill>
                  <a:schemeClr val="tx1">
                    <a:lumMod val="75000"/>
                    <a:lumOff val="25000"/>
                  </a:schemeClr>
                </a:solidFill>
              </a:rPr>
              <a:t> </a:t>
            </a:r>
            <a:r>
              <a:rPr lang="ru-RU" sz="2600" dirty="0" err="1">
                <a:solidFill>
                  <a:schemeClr val="tx1">
                    <a:lumMod val="75000"/>
                    <a:lumOff val="25000"/>
                  </a:schemeClr>
                </a:solidFill>
              </a:rPr>
              <a:t>секреторні</a:t>
            </a:r>
            <a:r>
              <a:rPr lang="ru-RU" sz="2600" dirty="0">
                <a:solidFill>
                  <a:schemeClr val="tx1">
                    <a:lumMod val="75000"/>
                    <a:lumOff val="25000"/>
                  </a:schemeClr>
                </a:solidFill>
              </a:rPr>
              <a:t> </a:t>
            </a:r>
            <a:r>
              <a:rPr lang="ru-RU" sz="2600" dirty="0" err="1">
                <a:solidFill>
                  <a:schemeClr val="tx1">
                    <a:lumMod val="75000"/>
                    <a:lumOff val="25000"/>
                  </a:schemeClr>
                </a:solidFill>
              </a:rPr>
              <a:t>крипти</a:t>
            </a:r>
            <a:r>
              <a:rPr lang="ru-RU" sz="2600" dirty="0">
                <a:solidFill>
                  <a:schemeClr val="tx1">
                    <a:lumMod val="75000"/>
                    <a:lumOff val="25000"/>
                  </a:schemeClr>
                </a:solidFill>
              </a:rPr>
              <a:t>, </a:t>
            </a:r>
            <a:r>
              <a:rPr lang="ru-RU" sz="2600" dirty="0" err="1">
                <a:solidFill>
                  <a:schemeClr val="tx1">
                    <a:lumMod val="75000"/>
                    <a:lumOff val="25000"/>
                  </a:schemeClr>
                </a:solidFill>
              </a:rPr>
              <a:t>що</a:t>
            </a:r>
            <a:r>
              <a:rPr lang="ru-RU" sz="2600" dirty="0">
                <a:solidFill>
                  <a:schemeClr val="tx1">
                    <a:lumMod val="75000"/>
                    <a:lumOff val="25000"/>
                  </a:schemeClr>
                </a:solidFill>
              </a:rPr>
              <a:t> </a:t>
            </a:r>
            <a:r>
              <a:rPr lang="ru-RU" sz="2600" dirty="0" err="1">
                <a:solidFill>
                  <a:schemeClr val="tx1">
                    <a:lumMod val="75000"/>
                    <a:lumOff val="25000"/>
                  </a:schemeClr>
                </a:solidFill>
              </a:rPr>
              <a:t>продукують</a:t>
            </a:r>
            <a:r>
              <a:rPr lang="ru-RU" sz="2600" dirty="0">
                <a:solidFill>
                  <a:schemeClr val="tx1">
                    <a:lumMod val="75000"/>
                    <a:lumOff val="25000"/>
                  </a:schemeClr>
                </a:solidFill>
              </a:rPr>
              <a:t> </a:t>
            </a:r>
            <a:r>
              <a:rPr lang="ru-RU" sz="2600" dirty="0" err="1">
                <a:solidFill>
                  <a:schemeClr val="tx1">
                    <a:lumMod val="75000"/>
                    <a:lumOff val="25000"/>
                  </a:schemeClr>
                </a:solidFill>
              </a:rPr>
              <a:t>цервікальний</a:t>
            </a:r>
            <a:r>
              <a:rPr lang="ru-RU" sz="2600" dirty="0">
                <a:solidFill>
                  <a:schemeClr val="tx1">
                    <a:lumMod val="75000"/>
                    <a:lumOff val="25000"/>
                  </a:schemeClr>
                </a:solidFill>
              </a:rPr>
              <a:t> </a:t>
            </a:r>
            <a:r>
              <a:rPr lang="ru-RU" sz="2600" dirty="0" err="1">
                <a:solidFill>
                  <a:schemeClr val="tx1">
                    <a:lumMod val="75000"/>
                    <a:lumOff val="25000"/>
                  </a:schemeClr>
                </a:solidFill>
              </a:rPr>
              <a:t>слиз</a:t>
            </a:r>
            <a:r>
              <a:rPr lang="ru-RU" sz="2600" dirty="0">
                <a:solidFill>
                  <a:schemeClr val="tx1">
                    <a:lumMod val="75000"/>
                    <a:lumOff val="25000"/>
                  </a:schemeClr>
                </a:solidFill>
              </a:rPr>
              <a:t>, </a:t>
            </a:r>
            <a:r>
              <a:rPr lang="ru-RU" sz="2600" dirty="0" err="1">
                <a:solidFill>
                  <a:schemeClr val="tx1">
                    <a:lumMod val="75000"/>
                    <a:lumOff val="25000"/>
                  </a:schemeClr>
                </a:solidFill>
              </a:rPr>
              <a:t>який</a:t>
            </a:r>
            <a:r>
              <a:rPr lang="ru-RU" sz="2600" dirty="0">
                <a:solidFill>
                  <a:schemeClr val="tx1">
                    <a:lumMod val="75000"/>
                    <a:lumOff val="25000"/>
                  </a:schemeClr>
                </a:solidFill>
              </a:rPr>
              <a:t> </a:t>
            </a:r>
            <a:r>
              <a:rPr lang="ru-RU" sz="2600" dirty="0" err="1" smtClean="0">
                <a:solidFill>
                  <a:schemeClr val="tx1">
                    <a:lumMod val="75000"/>
                    <a:lumOff val="25000"/>
                  </a:schemeClr>
                </a:solidFill>
              </a:rPr>
              <a:t>відіграє</a:t>
            </a:r>
            <a:r>
              <a:rPr lang="ru-RU" sz="2600" dirty="0" smtClean="0">
                <a:solidFill>
                  <a:schemeClr val="tx1">
                    <a:lumMod val="75000"/>
                    <a:lumOff val="25000"/>
                  </a:schemeClr>
                </a:solidFill>
              </a:rPr>
              <a:t> </a:t>
            </a:r>
            <a:r>
              <a:rPr lang="ru-RU" sz="2600" dirty="0" err="1" smtClean="0">
                <a:solidFill>
                  <a:schemeClr val="tx1">
                    <a:lumMod val="75000"/>
                    <a:lumOff val="25000"/>
                  </a:schemeClr>
                </a:solidFill>
              </a:rPr>
              <a:t>важливу</a:t>
            </a:r>
            <a:r>
              <a:rPr lang="ru-RU" sz="2600" dirty="0" smtClean="0">
                <a:solidFill>
                  <a:schemeClr val="tx1">
                    <a:lumMod val="75000"/>
                    <a:lumOff val="25000"/>
                  </a:schemeClr>
                </a:solidFill>
              </a:rPr>
              <a:t> </a:t>
            </a:r>
            <a:r>
              <a:rPr lang="ru-RU" sz="2600" dirty="0">
                <a:solidFill>
                  <a:schemeClr val="tx1">
                    <a:lumMod val="75000"/>
                    <a:lumOff val="25000"/>
                  </a:schemeClr>
                </a:solidFill>
              </a:rPr>
              <a:t>роль в </a:t>
            </a:r>
            <a:r>
              <a:rPr lang="ru-RU" sz="2600" dirty="0" err="1">
                <a:solidFill>
                  <a:schemeClr val="tx1">
                    <a:lumMod val="75000"/>
                    <a:lumOff val="25000"/>
                  </a:schemeClr>
                </a:solidFill>
              </a:rPr>
              <a:t>процесі</a:t>
            </a:r>
            <a:r>
              <a:rPr lang="ru-RU" sz="2600" dirty="0">
                <a:solidFill>
                  <a:schemeClr val="tx1">
                    <a:lumMod val="75000"/>
                    <a:lumOff val="25000"/>
                  </a:schemeClr>
                </a:solidFill>
              </a:rPr>
              <a:t> </a:t>
            </a:r>
            <a:r>
              <a:rPr lang="ru-RU" sz="2600" dirty="0" err="1">
                <a:solidFill>
                  <a:schemeClr val="tx1">
                    <a:lumMod val="75000"/>
                    <a:lumOff val="25000"/>
                  </a:schemeClr>
                </a:solidFill>
              </a:rPr>
              <a:t>запліднення</a:t>
            </a:r>
            <a:endParaRPr lang="ru-RU" sz="2600" dirty="0">
              <a:solidFill>
                <a:schemeClr val="tx1">
                  <a:lumMod val="75000"/>
                  <a:lumOff val="25000"/>
                </a:schemeClr>
              </a:solidFill>
            </a:endParaRPr>
          </a:p>
          <a:p>
            <a:pPr marL="265176" indent="-182880" eaLnBrk="1" fontAlgn="auto" hangingPunct="1">
              <a:lnSpc>
                <a:spcPct val="90000"/>
              </a:lnSpc>
              <a:spcAft>
                <a:spcPts val="0"/>
              </a:spcAft>
              <a:buClr>
                <a:schemeClr val="accent6">
                  <a:lumMod val="75000"/>
                </a:schemeClr>
              </a:buClr>
              <a:buFont typeface="Wingdings 2"/>
              <a:buChar char=""/>
              <a:defRPr/>
            </a:pPr>
            <a:r>
              <a:rPr lang="ru-RU" sz="2600" dirty="0" err="1">
                <a:solidFill>
                  <a:schemeClr val="tx1">
                    <a:lumMod val="75000"/>
                    <a:lumOff val="25000"/>
                  </a:schemeClr>
                </a:solidFill>
              </a:rPr>
              <a:t>Оберігає</a:t>
            </a:r>
            <a:r>
              <a:rPr lang="ru-RU" sz="2600" dirty="0">
                <a:solidFill>
                  <a:schemeClr val="tx1">
                    <a:lumMod val="75000"/>
                    <a:lumOff val="25000"/>
                  </a:schemeClr>
                </a:solidFill>
              </a:rPr>
              <a:t> </a:t>
            </a:r>
            <a:r>
              <a:rPr lang="ru-RU" sz="2600" dirty="0" err="1">
                <a:solidFill>
                  <a:schemeClr val="tx1">
                    <a:lumMod val="75000"/>
                    <a:lumOff val="25000"/>
                  </a:schemeClr>
                </a:solidFill>
              </a:rPr>
              <a:t>порожнину</a:t>
            </a:r>
            <a:r>
              <a:rPr lang="ru-RU" sz="2600" dirty="0">
                <a:solidFill>
                  <a:schemeClr val="tx1">
                    <a:lumMod val="75000"/>
                    <a:lumOff val="25000"/>
                  </a:schemeClr>
                </a:solidFill>
              </a:rPr>
              <a:t> матки </a:t>
            </a:r>
            <a:r>
              <a:rPr lang="ru-RU" sz="2600" dirty="0" err="1">
                <a:solidFill>
                  <a:schemeClr val="tx1">
                    <a:lumMod val="75000"/>
                    <a:lumOff val="25000"/>
                  </a:schemeClr>
                </a:solidFill>
              </a:rPr>
              <a:t>від</a:t>
            </a:r>
            <a:r>
              <a:rPr lang="ru-RU" sz="2600" dirty="0">
                <a:solidFill>
                  <a:schemeClr val="tx1">
                    <a:lumMod val="75000"/>
                    <a:lumOff val="25000"/>
                  </a:schemeClr>
                </a:solidFill>
              </a:rPr>
              <a:t> </a:t>
            </a:r>
            <a:r>
              <a:rPr lang="ru-RU" sz="2600" dirty="0" err="1">
                <a:solidFill>
                  <a:schemeClr val="tx1">
                    <a:lumMod val="75000"/>
                    <a:lumOff val="25000"/>
                  </a:schemeClr>
                </a:solidFill>
              </a:rPr>
              <a:t>проникнення</a:t>
            </a:r>
            <a:r>
              <a:rPr lang="ru-RU" sz="2600" dirty="0">
                <a:solidFill>
                  <a:schemeClr val="tx1">
                    <a:lumMod val="75000"/>
                    <a:lumOff val="25000"/>
                  </a:schemeClr>
                </a:solidFill>
              </a:rPr>
              <a:t> </a:t>
            </a:r>
            <a:r>
              <a:rPr lang="ru-RU" sz="2600" dirty="0" err="1">
                <a:solidFill>
                  <a:schemeClr val="tx1">
                    <a:lumMod val="75000"/>
                    <a:lumOff val="25000"/>
                  </a:schemeClr>
                </a:solidFill>
              </a:rPr>
              <a:t>інфекційних</a:t>
            </a:r>
            <a:r>
              <a:rPr lang="ru-RU" sz="2600" dirty="0">
                <a:solidFill>
                  <a:schemeClr val="tx1">
                    <a:lumMod val="75000"/>
                    <a:lumOff val="25000"/>
                  </a:schemeClr>
                </a:solidFill>
              </a:rPr>
              <a:t> </a:t>
            </a:r>
            <a:r>
              <a:rPr lang="ru-RU" sz="2600" dirty="0" err="1">
                <a:solidFill>
                  <a:schemeClr val="tx1">
                    <a:lumMod val="75000"/>
                    <a:lumOff val="25000"/>
                  </a:schemeClr>
                </a:solidFill>
              </a:rPr>
              <a:t>агентів</a:t>
            </a:r>
            <a:r>
              <a:rPr lang="ru-RU" sz="2600" dirty="0">
                <a:solidFill>
                  <a:schemeClr val="tx1">
                    <a:lumMod val="75000"/>
                    <a:lumOff val="25000"/>
                  </a:schemeClr>
                </a:solidFill>
              </a:rPr>
              <a:t> </a:t>
            </a:r>
          </a:p>
          <a:p>
            <a:pPr marL="265176" indent="-182880" eaLnBrk="1" fontAlgn="auto" hangingPunct="1">
              <a:lnSpc>
                <a:spcPct val="90000"/>
              </a:lnSpc>
              <a:spcAft>
                <a:spcPts val="0"/>
              </a:spcAft>
              <a:buClr>
                <a:schemeClr val="accent6">
                  <a:lumMod val="75000"/>
                </a:schemeClr>
              </a:buClr>
              <a:buFont typeface="Wingdings 2"/>
              <a:buChar char=""/>
              <a:defRPr/>
            </a:pPr>
            <a:r>
              <a:rPr lang="ru-RU" sz="2600" dirty="0" smtClean="0">
                <a:solidFill>
                  <a:schemeClr val="tx1">
                    <a:lumMod val="75000"/>
                    <a:lumOff val="25000"/>
                  </a:schemeClr>
                </a:solidFill>
              </a:rPr>
              <a:t>Служить </a:t>
            </a:r>
            <a:r>
              <a:rPr lang="ru-RU" sz="2600" dirty="0">
                <a:solidFill>
                  <a:schemeClr val="tx1">
                    <a:lumMod val="75000"/>
                    <a:lumOff val="25000"/>
                  </a:schemeClr>
                </a:solidFill>
              </a:rPr>
              <a:t>для </a:t>
            </a:r>
            <a:r>
              <a:rPr lang="ru-RU" sz="2600" dirty="0" err="1">
                <a:solidFill>
                  <a:schemeClr val="tx1">
                    <a:lumMod val="75000"/>
                    <a:lumOff val="25000"/>
                  </a:schemeClr>
                </a:solidFill>
              </a:rPr>
              <a:t>виділення</a:t>
            </a:r>
            <a:r>
              <a:rPr lang="ru-RU" sz="2600" dirty="0">
                <a:solidFill>
                  <a:schemeClr val="tx1">
                    <a:lumMod val="75000"/>
                    <a:lumOff val="25000"/>
                  </a:schemeClr>
                </a:solidFill>
              </a:rPr>
              <a:t> </a:t>
            </a:r>
            <a:r>
              <a:rPr lang="ru-RU" sz="2600" dirty="0" err="1">
                <a:solidFill>
                  <a:schemeClr val="tx1">
                    <a:lumMod val="75000"/>
                    <a:lumOff val="25000"/>
                  </a:schemeClr>
                </a:solidFill>
              </a:rPr>
              <a:t>менструальної</a:t>
            </a:r>
            <a:r>
              <a:rPr lang="ru-RU" sz="2600" dirty="0">
                <a:solidFill>
                  <a:schemeClr val="tx1">
                    <a:lumMod val="75000"/>
                    <a:lumOff val="25000"/>
                  </a:schemeClr>
                </a:solidFill>
              </a:rPr>
              <a:t> </a:t>
            </a:r>
            <a:r>
              <a:rPr lang="ru-RU" sz="2600" dirty="0" err="1">
                <a:solidFill>
                  <a:schemeClr val="tx1">
                    <a:lumMod val="75000"/>
                    <a:lumOff val="25000"/>
                  </a:schemeClr>
                </a:solidFill>
              </a:rPr>
              <a:t>крові</a:t>
            </a:r>
            <a:r>
              <a:rPr lang="ru-RU" sz="2600" dirty="0">
                <a:solidFill>
                  <a:schemeClr val="tx1">
                    <a:lumMod val="75000"/>
                    <a:lumOff val="25000"/>
                  </a:schemeClr>
                </a:solidFill>
              </a:rPr>
              <a:t> та секрету з </a:t>
            </a:r>
            <a:r>
              <a:rPr lang="ru-RU" sz="2600" dirty="0" err="1">
                <a:solidFill>
                  <a:schemeClr val="tx1">
                    <a:lumMod val="75000"/>
                    <a:lumOff val="25000"/>
                  </a:schemeClr>
                </a:solidFill>
              </a:rPr>
              <a:t>порожнини</a:t>
            </a:r>
            <a:r>
              <a:rPr lang="ru-RU" sz="2600" dirty="0">
                <a:solidFill>
                  <a:schemeClr val="tx1">
                    <a:lumMod val="75000"/>
                    <a:lumOff val="25000"/>
                  </a:schemeClr>
                </a:solidFill>
              </a:rPr>
              <a:t> матки </a:t>
            </a:r>
            <a:r>
              <a:rPr lang="ru-RU" sz="2600" dirty="0" err="1">
                <a:solidFill>
                  <a:schemeClr val="tx1">
                    <a:lumMod val="75000"/>
                    <a:lumOff val="25000"/>
                  </a:schemeClr>
                </a:solidFill>
              </a:rPr>
              <a:t>під</a:t>
            </a:r>
            <a:r>
              <a:rPr lang="ru-RU" sz="2600" dirty="0">
                <a:solidFill>
                  <a:schemeClr val="tx1">
                    <a:lumMod val="75000"/>
                    <a:lumOff val="25000"/>
                  </a:schemeClr>
                </a:solidFill>
              </a:rPr>
              <a:t> час </a:t>
            </a:r>
            <a:r>
              <a:rPr lang="ru-RU" sz="2600" dirty="0" err="1">
                <a:solidFill>
                  <a:schemeClr val="tx1">
                    <a:lumMod val="75000"/>
                    <a:lumOff val="25000"/>
                  </a:schemeClr>
                </a:solidFill>
              </a:rPr>
              <a:t>менструації</a:t>
            </a:r>
            <a:endParaRPr lang="ru-RU" sz="2600" dirty="0">
              <a:solidFill>
                <a:schemeClr val="tx1">
                  <a:lumMod val="75000"/>
                  <a:lumOff val="25000"/>
                </a:schemeClr>
              </a:solidFill>
            </a:endParaRPr>
          </a:p>
        </p:txBody>
      </p:sp>
      <p:pic>
        <p:nvPicPr>
          <p:cNvPr id="52228" name="Picture 5" descr="C:\Users\Администратор\Desktop\мал. гін\kolposkopiya-shejki-matki_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88640"/>
            <a:ext cx="1882552" cy="1646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047386666"/>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219200" y="274638"/>
            <a:ext cx="5715000" cy="490066"/>
          </a:xfrm>
        </p:spPr>
        <p:txBody>
          <a:bodyPr>
            <a:normAutofit fontScale="90000"/>
          </a:bodyPr>
          <a:lstStyle/>
          <a:p>
            <a:pPr algn="ctr" eaLnBrk="1" fontAlgn="auto" hangingPunct="1">
              <a:spcAft>
                <a:spcPts val="0"/>
              </a:spcAft>
              <a:buClr>
                <a:schemeClr val="accent6">
                  <a:lumMod val="75000"/>
                </a:schemeClr>
              </a:buClr>
              <a:defRPr/>
            </a:pPr>
            <a:r>
              <a:rPr lang="ru-RU" sz="4000" b="1" dirty="0" smtClean="0">
                <a:solidFill>
                  <a:srgbClr val="1A10E0"/>
                </a:solidFill>
              </a:rPr>
              <a:t/>
            </a:r>
            <a:br>
              <a:rPr lang="ru-RU" sz="4000" b="1" dirty="0" smtClean="0">
                <a:solidFill>
                  <a:srgbClr val="1A10E0"/>
                </a:solidFill>
              </a:rPr>
            </a:br>
            <a:r>
              <a:rPr lang="ru-RU" sz="4000" b="1" dirty="0">
                <a:solidFill>
                  <a:srgbClr val="1A10E0"/>
                </a:solidFill>
              </a:rPr>
              <a:t/>
            </a:r>
            <a:br>
              <a:rPr lang="ru-RU" sz="4000" b="1" dirty="0">
                <a:solidFill>
                  <a:srgbClr val="1A10E0"/>
                </a:solidFill>
              </a:rPr>
            </a:br>
            <a:r>
              <a:rPr lang="ru-RU" sz="4000" b="1" dirty="0" err="1" smtClean="0">
                <a:solidFill>
                  <a:srgbClr val="1A10E0"/>
                </a:solidFill>
              </a:rPr>
              <a:t>Шийка</a:t>
            </a:r>
            <a:r>
              <a:rPr lang="ru-RU" sz="4000" b="1" dirty="0" smtClean="0">
                <a:solidFill>
                  <a:srgbClr val="1A10E0"/>
                </a:solidFill>
              </a:rPr>
              <a:t> </a:t>
            </a:r>
            <a:r>
              <a:rPr lang="ru-RU" sz="4000" b="1" dirty="0">
                <a:solidFill>
                  <a:srgbClr val="1A10E0"/>
                </a:solidFill>
              </a:rPr>
              <a:t>матки</a:t>
            </a:r>
          </a:p>
        </p:txBody>
      </p:sp>
      <p:sp>
        <p:nvSpPr>
          <p:cNvPr id="54275" name="Rectangle 3"/>
          <p:cNvSpPr>
            <a:spLocks noGrp="1" noChangeArrowheads="1"/>
          </p:cNvSpPr>
          <p:nvPr>
            <p:ph idx="1"/>
          </p:nvPr>
        </p:nvSpPr>
        <p:spPr>
          <a:xfrm>
            <a:off x="323528" y="980728"/>
            <a:ext cx="8280920" cy="5496272"/>
          </a:xfrm>
        </p:spPr>
        <p:txBody>
          <a:bodyPr>
            <a:noAutofit/>
          </a:bodyPr>
          <a:lstStyle/>
          <a:p>
            <a:pPr eaLnBrk="1" hangingPunct="1">
              <a:lnSpc>
                <a:spcPct val="80000"/>
              </a:lnSpc>
            </a:pPr>
            <a:r>
              <a:rPr lang="ru-RU" altLang="ru-RU" sz="2600" dirty="0" smtClean="0"/>
              <a:t>У </a:t>
            </a:r>
            <a:r>
              <a:rPr lang="ru-RU" altLang="ru-RU" sz="2600" dirty="0" err="1" smtClean="0"/>
              <a:t>міру</a:t>
            </a:r>
            <a:r>
              <a:rPr lang="ru-RU" altLang="ru-RU" sz="2600" dirty="0" smtClean="0"/>
              <a:t> </a:t>
            </a:r>
            <a:r>
              <a:rPr lang="ru-RU" altLang="ru-RU" sz="2600" dirty="0" err="1" smtClean="0"/>
              <a:t>підвищення</a:t>
            </a:r>
            <a:r>
              <a:rPr lang="ru-RU" altLang="ru-RU" sz="2600" dirty="0" smtClean="0"/>
              <a:t> </a:t>
            </a:r>
            <a:r>
              <a:rPr lang="ru-RU" altLang="ru-RU" sz="2600" dirty="0" err="1" smtClean="0"/>
              <a:t>концентрації</a:t>
            </a:r>
            <a:r>
              <a:rPr lang="ru-RU" altLang="ru-RU" sz="2600" dirty="0" smtClean="0"/>
              <a:t> </a:t>
            </a:r>
            <a:r>
              <a:rPr lang="ru-RU" altLang="ru-RU" sz="2600" dirty="0" err="1" smtClean="0"/>
              <a:t>естрогенів</a:t>
            </a:r>
            <a:r>
              <a:rPr lang="ru-RU" altLang="ru-RU" sz="2600" dirty="0" smtClean="0"/>
              <a:t> </a:t>
            </a:r>
            <a:r>
              <a:rPr lang="ru-RU" altLang="ru-RU" sz="2600" dirty="0" err="1" smtClean="0"/>
              <a:t>збільшується</a:t>
            </a:r>
            <a:r>
              <a:rPr lang="ru-RU" altLang="ru-RU" sz="2600" dirty="0" smtClean="0"/>
              <a:t> </a:t>
            </a:r>
            <a:r>
              <a:rPr lang="ru-RU" altLang="ru-RU" sz="2600" dirty="0" err="1" smtClean="0"/>
              <a:t>секреція</a:t>
            </a:r>
            <a:r>
              <a:rPr lang="ru-RU" altLang="ru-RU" sz="2600" dirty="0" smtClean="0"/>
              <a:t> </a:t>
            </a:r>
            <a:r>
              <a:rPr lang="ru-RU" altLang="ru-RU" sz="2600" dirty="0" err="1" smtClean="0"/>
              <a:t>слизу</a:t>
            </a:r>
            <a:r>
              <a:rPr lang="ru-RU" altLang="ru-RU" sz="2600" dirty="0" smtClean="0"/>
              <a:t> </a:t>
            </a:r>
            <a:r>
              <a:rPr lang="ru-RU" altLang="ru-RU" sz="2600" dirty="0" err="1" smtClean="0"/>
              <a:t>цервікальним</a:t>
            </a:r>
            <a:r>
              <a:rPr lang="ru-RU" altLang="ru-RU" sz="2600" dirty="0" smtClean="0"/>
              <a:t> </a:t>
            </a:r>
            <a:r>
              <a:rPr lang="ru-RU" altLang="ru-RU" sz="2600" dirty="0" err="1" smtClean="0"/>
              <a:t>епітелієм</a:t>
            </a:r>
            <a:endParaRPr lang="ru-RU" altLang="ru-RU" sz="2600" dirty="0" smtClean="0"/>
          </a:p>
          <a:p>
            <a:pPr eaLnBrk="1" hangingPunct="1">
              <a:lnSpc>
                <a:spcPct val="80000"/>
              </a:lnSpc>
            </a:pPr>
            <a:r>
              <a:rPr lang="ru-RU" altLang="ru-RU" sz="2600" dirty="0" err="1" smtClean="0"/>
              <a:t>Цервікальний</a:t>
            </a:r>
            <a:r>
              <a:rPr lang="ru-RU" altLang="ru-RU" sz="2600" dirty="0" smtClean="0"/>
              <a:t> </a:t>
            </a:r>
            <a:r>
              <a:rPr lang="ru-RU" altLang="ru-RU" sz="2600" dirty="0" err="1" smtClean="0"/>
              <a:t>слиз</a:t>
            </a:r>
            <a:r>
              <a:rPr lang="ru-RU" altLang="ru-RU" sz="2600" dirty="0" smtClean="0"/>
              <a:t> </a:t>
            </a:r>
            <a:r>
              <a:rPr lang="ru-RU" altLang="ru-RU" sz="2600" dirty="0" err="1" smtClean="0"/>
              <a:t>багатий</a:t>
            </a:r>
            <a:r>
              <a:rPr lang="ru-RU" altLang="ru-RU" sz="2600" dirty="0" smtClean="0"/>
              <a:t> на муцин, </a:t>
            </a:r>
            <a:r>
              <a:rPr lang="ru-RU" altLang="ru-RU" sz="2600" dirty="0" err="1" smtClean="0"/>
              <a:t>глікопротеїди</a:t>
            </a:r>
            <a:r>
              <a:rPr lang="ru-RU" altLang="ru-RU" sz="2600" dirty="0" smtClean="0"/>
              <a:t>, </a:t>
            </a:r>
            <a:r>
              <a:rPr lang="ru-RU" altLang="ru-RU" sz="2600" dirty="0" err="1" smtClean="0"/>
              <a:t>солі</a:t>
            </a:r>
            <a:r>
              <a:rPr lang="ru-RU" altLang="ru-RU" sz="2600" dirty="0" smtClean="0"/>
              <a:t>, є </a:t>
            </a:r>
            <a:r>
              <a:rPr lang="ru-RU" altLang="ru-RU" sz="2600" dirty="0" err="1" smtClean="0"/>
              <a:t>рідким</a:t>
            </a:r>
            <a:r>
              <a:rPr lang="ru-RU" altLang="ru-RU" sz="2600" dirty="0" smtClean="0"/>
              <a:t>, </a:t>
            </a:r>
            <a:r>
              <a:rPr lang="ru-RU" altLang="ru-RU" sz="2600" dirty="0" err="1" smtClean="0"/>
              <a:t>прозорим</a:t>
            </a:r>
            <a:r>
              <a:rPr lang="ru-RU" altLang="ru-RU" sz="2600" dirty="0" smtClean="0"/>
              <a:t>, тягучим</a:t>
            </a:r>
          </a:p>
          <a:p>
            <a:pPr eaLnBrk="1" hangingPunct="1">
              <a:lnSpc>
                <a:spcPct val="80000"/>
              </a:lnSpc>
            </a:pPr>
            <a:r>
              <a:rPr lang="ru-RU" altLang="ru-RU" sz="2600" dirty="0" smtClean="0"/>
              <a:t>В </a:t>
            </a:r>
            <a:r>
              <a:rPr lang="ru-RU" altLang="ru-RU" sz="2600" dirty="0" err="1" smtClean="0">
                <a:solidFill>
                  <a:srgbClr val="C00000"/>
                </a:solidFill>
              </a:rPr>
              <a:t>периовуляторний</a:t>
            </a:r>
            <a:r>
              <a:rPr lang="ru-RU" altLang="ru-RU" sz="2600" dirty="0" smtClean="0">
                <a:solidFill>
                  <a:srgbClr val="C00000"/>
                </a:solidFill>
              </a:rPr>
              <a:t> </a:t>
            </a:r>
            <a:r>
              <a:rPr lang="ru-RU" altLang="ru-RU" sz="2600" dirty="0" err="1" smtClean="0"/>
              <a:t>період</a:t>
            </a:r>
            <a:r>
              <a:rPr lang="ru-RU" altLang="ru-RU" sz="2600" dirty="0" smtClean="0"/>
              <a:t> </a:t>
            </a:r>
            <a:r>
              <a:rPr lang="ru-RU" altLang="ru-RU" sz="2600" dirty="0" err="1" smtClean="0"/>
              <a:t>під</a:t>
            </a:r>
            <a:r>
              <a:rPr lang="ru-RU" altLang="ru-RU" sz="2600" dirty="0" smtClean="0"/>
              <a:t> </a:t>
            </a:r>
            <a:r>
              <a:rPr lang="ru-RU" altLang="ru-RU" sz="2600" dirty="0" err="1" smtClean="0"/>
              <a:t>впливом</a:t>
            </a:r>
            <a:r>
              <a:rPr lang="ru-RU" altLang="ru-RU" sz="2600" dirty="0" smtClean="0"/>
              <a:t> </a:t>
            </a:r>
            <a:r>
              <a:rPr lang="ru-RU" altLang="ru-RU" sz="2600" dirty="0" err="1" smtClean="0"/>
              <a:t>простагландинів</a:t>
            </a:r>
            <a:r>
              <a:rPr lang="ru-RU" altLang="ru-RU" sz="2600" dirty="0" smtClean="0"/>
              <a:t> і релаксину </a:t>
            </a:r>
            <a:r>
              <a:rPr lang="ru-RU" altLang="ru-RU" sz="2600" dirty="0" err="1" smtClean="0"/>
              <a:t>зовнішнє</a:t>
            </a:r>
            <a:r>
              <a:rPr lang="ru-RU" altLang="ru-RU" sz="2600" dirty="0" smtClean="0"/>
              <a:t> </a:t>
            </a:r>
            <a:r>
              <a:rPr lang="ru-RU" altLang="ru-RU" sz="2600" dirty="0" err="1" smtClean="0"/>
              <a:t>вічко</a:t>
            </a:r>
            <a:r>
              <a:rPr lang="ru-RU" altLang="ru-RU" sz="2600" dirty="0" smtClean="0"/>
              <a:t> </a:t>
            </a:r>
            <a:r>
              <a:rPr lang="ru-RU" altLang="ru-RU" sz="2600" dirty="0" err="1" smtClean="0"/>
              <a:t>цервікального</a:t>
            </a:r>
            <a:r>
              <a:rPr lang="ru-RU" altLang="ru-RU" sz="2600" dirty="0" smtClean="0"/>
              <a:t> каналу </a:t>
            </a:r>
            <a:r>
              <a:rPr lang="ru-RU" altLang="ru-RU" sz="2600" dirty="0" err="1" smtClean="0"/>
              <a:t>розкривається</a:t>
            </a:r>
            <a:r>
              <a:rPr lang="ru-RU" altLang="ru-RU" sz="2600" dirty="0" smtClean="0"/>
              <a:t> (максимально на час </a:t>
            </a:r>
            <a:r>
              <a:rPr lang="ru-RU" altLang="ru-RU" sz="2600" dirty="0" err="1" smtClean="0"/>
              <a:t>овуляції</a:t>
            </a:r>
            <a:r>
              <a:rPr lang="ru-RU" altLang="ru-RU" sz="2600" dirty="0" smtClean="0"/>
              <a:t>), </a:t>
            </a:r>
            <a:r>
              <a:rPr lang="ru-RU" altLang="ru-RU" sz="2600" dirty="0" err="1" smtClean="0"/>
              <a:t>створюються</a:t>
            </a:r>
            <a:r>
              <a:rPr lang="ru-RU" altLang="ru-RU" sz="2600" dirty="0" smtClean="0"/>
              <a:t> </a:t>
            </a:r>
            <a:r>
              <a:rPr lang="ru-RU" altLang="ru-RU" sz="2600" dirty="0" err="1" smtClean="0"/>
              <a:t>мікроканали</a:t>
            </a:r>
            <a:r>
              <a:rPr lang="ru-RU" altLang="ru-RU" sz="2600" dirty="0" smtClean="0"/>
              <a:t>, </a:t>
            </a:r>
            <a:r>
              <a:rPr lang="ru-RU" altLang="ru-RU" sz="2600" dirty="0" err="1" smtClean="0"/>
              <a:t>що</a:t>
            </a:r>
            <a:r>
              <a:rPr lang="ru-RU" altLang="ru-RU" sz="2600" dirty="0" smtClean="0"/>
              <a:t> </a:t>
            </a:r>
            <a:r>
              <a:rPr lang="ru-RU" altLang="ru-RU" sz="2600" dirty="0" err="1" smtClean="0"/>
              <a:t>полегшують</a:t>
            </a:r>
            <a:r>
              <a:rPr lang="ru-RU" altLang="ru-RU" sz="2600" dirty="0" smtClean="0"/>
              <a:t> </a:t>
            </a:r>
            <a:r>
              <a:rPr lang="ru-RU" altLang="ru-RU" sz="2600" dirty="0" err="1" smtClean="0"/>
              <a:t>міграцію</a:t>
            </a:r>
            <a:r>
              <a:rPr lang="ru-RU" altLang="ru-RU" sz="2600" dirty="0" smtClean="0"/>
              <a:t> </a:t>
            </a:r>
            <a:r>
              <a:rPr lang="ru-RU" altLang="ru-RU" sz="2600" dirty="0" err="1" smtClean="0"/>
              <a:t>сперміїв</a:t>
            </a:r>
            <a:r>
              <a:rPr lang="ru-RU" altLang="ru-RU" sz="2600" dirty="0" smtClean="0"/>
              <a:t> </a:t>
            </a:r>
          </a:p>
          <a:p>
            <a:pPr eaLnBrk="1" hangingPunct="1">
              <a:lnSpc>
                <a:spcPct val="80000"/>
              </a:lnSpc>
            </a:pPr>
            <a:r>
              <a:rPr lang="ru-RU" altLang="ru-RU" sz="2600" dirty="0" smtClean="0"/>
              <a:t>У </a:t>
            </a:r>
            <a:r>
              <a:rPr lang="ru-RU" altLang="ru-RU" sz="2600" dirty="0" err="1" smtClean="0"/>
              <a:t>постовуляторному</a:t>
            </a:r>
            <a:r>
              <a:rPr lang="ru-RU" altLang="ru-RU" sz="2600" dirty="0" smtClean="0"/>
              <a:t> </a:t>
            </a:r>
            <a:r>
              <a:rPr lang="ru-RU" altLang="ru-RU" sz="2600" dirty="0" err="1" smtClean="0"/>
              <a:t>періоді</a:t>
            </a:r>
            <a:r>
              <a:rPr lang="ru-RU" altLang="ru-RU" sz="2600" dirty="0" smtClean="0"/>
              <a:t> </a:t>
            </a:r>
            <a:r>
              <a:rPr lang="ru-RU" altLang="ru-RU" sz="2600" dirty="0" err="1" smtClean="0"/>
              <a:t>під</a:t>
            </a:r>
            <a:r>
              <a:rPr lang="ru-RU" altLang="ru-RU" sz="2600" dirty="0" smtClean="0"/>
              <a:t> </a:t>
            </a:r>
            <a:r>
              <a:rPr lang="ru-RU" altLang="ru-RU" sz="2600" dirty="0" err="1" smtClean="0"/>
              <a:t>впливом</a:t>
            </a:r>
            <a:r>
              <a:rPr lang="ru-RU" altLang="ru-RU" sz="2600" dirty="0" smtClean="0"/>
              <a:t> прогестерону </a:t>
            </a:r>
            <a:r>
              <a:rPr lang="ru-RU" altLang="ru-RU" sz="2600" dirty="0" err="1" smtClean="0"/>
              <a:t>цервікальний</a:t>
            </a:r>
            <a:r>
              <a:rPr lang="ru-RU" altLang="ru-RU" sz="2600" dirty="0" smtClean="0"/>
              <a:t> канал </a:t>
            </a:r>
            <a:r>
              <a:rPr lang="ru-RU" altLang="ru-RU" sz="2600" dirty="0" err="1" smtClean="0"/>
              <a:t>закривається</a:t>
            </a:r>
            <a:r>
              <a:rPr lang="ru-RU" altLang="ru-RU" sz="2600" dirty="0" smtClean="0"/>
              <a:t>, </a:t>
            </a:r>
            <a:r>
              <a:rPr lang="ru-RU" altLang="ru-RU" sz="2600" dirty="0" err="1" smtClean="0"/>
              <a:t>кількість</a:t>
            </a:r>
            <a:r>
              <a:rPr lang="ru-RU" altLang="ru-RU" sz="2600" dirty="0" smtClean="0"/>
              <a:t> </a:t>
            </a:r>
            <a:r>
              <a:rPr lang="ru-RU" altLang="ru-RU" sz="2600" dirty="0" err="1" smtClean="0"/>
              <a:t>слизу</a:t>
            </a:r>
            <a:r>
              <a:rPr lang="ru-RU" altLang="ru-RU" sz="2600" dirty="0" smtClean="0"/>
              <a:t> </a:t>
            </a:r>
            <a:r>
              <a:rPr lang="ru-RU" altLang="ru-RU" sz="2600" dirty="0" err="1" smtClean="0"/>
              <a:t>зменшується</a:t>
            </a:r>
            <a:r>
              <a:rPr lang="ru-RU" altLang="ru-RU" sz="2600" dirty="0" smtClean="0"/>
              <a:t>, </a:t>
            </a:r>
            <a:r>
              <a:rPr lang="ru-RU" altLang="ru-RU" sz="2600" dirty="0" err="1" smtClean="0"/>
              <a:t>мікрофібрили</a:t>
            </a:r>
            <a:r>
              <a:rPr lang="ru-RU" altLang="ru-RU" sz="2600" dirty="0" smtClean="0"/>
              <a:t> </a:t>
            </a:r>
            <a:r>
              <a:rPr lang="ru-RU" altLang="ru-RU" sz="2600" dirty="0" err="1" smtClean="0"/>
              <a:t>розміщуються</a:t>
            </a:r>
            <a:r>
              <a:rPr lang="ru-RU" altLang="ru-RU" sz="2600" dirty="0" smtClean="0"/>
              <a:t> у </a:t>
            </a:r>
            <a:r>
              <a:rPr lang="ru-RU" altLang="ru-RU" sz="2600" dirty="0" err="1" smtClean="0"/>
              <a:t>вигляді</a:t>
            </a:r>
            <a:r>
              <a:rPr lang="ru-RU" altLang="ru-RU" sz="2600" dirty="0" smtClean="0"/>
              <a:t> </a:t>
            </a:r>
            <a:r>
              <a:rPr lang="ru-RU" altLang="ru-RU" sz="2600" dirty="0" err="1" smtClean="0"/>
              <a:t>сітки</a:t>
            </a:r>
            <a:r>
              <a:rPr lang="ru-RU" altLang="ru-RU" sz="2600" dirty="0" smtClean="0"/>
              <a:t>, </a:t>
            </a:r>
            <a:r>
              <a:rPr lang="ru-RU" altLang="ru-RU" sz="2600" dirty="0" err="1" smtClean="0"/>
              <a:t>непроникної</a:t>
            </a:r>
            <a:r>
              <a:rPr lang="ru-RU" altLang="ru-RU" sz="2600" dirty="0" smtClean="0"/>
              <a:t> для </a:t>
            </a:r>
            <a:r>
              <a:rPr lang="ru-RU" altLang="ru-RU" sz="2600" dirty="0" err="1" smtClean="0"/>
              <a:t>сперматозоїдів</a:t>
            </a:r>
            <a:endParaRPr lang="ru-RU" altLang="ru-RU" sz="2600" dirty="0" smtClean="0"/>
          </a:p>
        </p:txBody>
      </p:sp>
    </p:spTree>
    <p:custDataLst>
      <p:tags r:id="rId1"/>
    </p:custDataLst>
    <p:extLst>
      <p:ext uri="{BB962C8B-B14F-4D97-AF65-F5344CB8AC3E}">
        <p14:creationId xmlns:p14="http://schemas.microsoft.com/office/powerpoint/2010/main" val="217785525"/>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611560" y="0"/>
            <a:ext cx="6856040" cy="692696"/>
          </a:xfrm>
        </p:spPr>
        <p:txBody>
          <a:bodyPr>
            <a:normAutofit/>
          </a:bodyPr>
          <a:lstStyle/>
          <a:p>
            <a:pPr algn="ctr" eaLnBrk="1" fontAlgn="auto" hangingPunct="1">
              <a:spcAft>
                <a:spcPts val="0"/>
              </a:spcAft>
              <a:buClr>
                <a:schemeClr val="accent6">
                  <a:lumMod val="75000"/>
                </a:schemeClr>
              </a:buClr>
              <a:defRPr/>
            </a:pPr>
            <a:r>
              <a:rPr lang="ru-RU" sz="3600" b="1" dirty="0" err="1">
                <a:solidFill>
                  <a:srgbClr val="1A10E0"/>
                </a:solidFill>
              </a:rPr>
              <a:t>Вагінальний</a:t>
            </a:r>
            <a:r>
              <a:rPr lang="ru-RU" sz="3600" b="1" dirty="0">
                <a:solidFill>
                  <a:srgbClr val="1A10E0"/>
                </a:solidFill>
              </a:rPr>
              <a:t> цикл</a:t>
            </a:r>
          </a:p>
        </p:txBody>
      </p:sp>
      <p:sp>
        <p:nvSpPr>
          <p:cNvPr id="56323" name="Rectangle 3"/>
          <p:cNvSpPr>
            <a:spLocks noGrp="1" noChangeArrowheads="1"/>
          </p:cNvSpPr>
          <p:nvPr>
            <p:ph idx="1"/>
          </p:nvPr>
        </p:nvSpPr>
        <p:spPr>
          <a:xfrm>
            <a:off x="179512" y="764704"/>
            <a:ext cx="8640960" cy="5832648"/>
          </a:xfrm>
        </p:spPr>
        <p:txBody>
          <a:bodyPr>
            <a:normAutofit/>
          </a:bodyPr>
          <a:lstStyle/>
          <a:p>
            <a:pPr marL="0" indent="0" algn="ctr" eaLnBrk="1" hangingPunct="1">
              <a:lnSpc>
                <a:spcPct val="90000"/>
              </a:lnSpc>
              <a:buNone/>
            </a:pPr>
            <a:r>
              <a:rPr lang="ru-RU" altLang="ru-RU" sz="2400" dirty="0" smtClean="0"/>
              <a:t>   </a:t>
            </a:r>
            <a:r>
              <a:rPr lang="ru-RU" altLang="ru-RU" sz="2400" dirty="0" err="1" smtClean="0">
                <a:solidFill>
                  <a:srgbClr val="C00000"/>
                </a:solidFill>
              </a:rPr>
              <a:t>Клітинний</a:t>
            </a:r>
            <a:r>
              <a:rPr lang="ru-RU" altLang="ru-RU" sz="2400" dirty="0" smtClean="0">
                <a:solidFill>
                  <a:srgbClr val="C00000"/>
                </a:solidFill>
              </a:rPr>
              <a:t> склад </a:t>
            </a:r>
            <a:r>
              <a:rPr lang="ru-RU" altLang="ru-RU" sz="2400" dirty="0" err="1" smtClean="0">
                <a:solidFill>
                  <a:srgbClr val="C00000"/>
                </a:solidFill>
              </a:rPr>
              <a:t>вагінального</a:t>
            </a:r>
            <a:r>
              <a:rPr lang="ru-RU" altLang="ru-RU" sz="2400" dirty="0" smtClean="0">
                <a:solidFill>
                  <a:srgbClr val="C00000"/>
                </a:solidFill>
              </a:rPr>
              <a:t> </a:t>
            </a:r>
            <a:r>
              <a:rPr lang="ru-RU" altLang="ru-RU" sz="2400" dirty="0" err="1" smtClean="0">
                <a:solidFill>
                  <a:srgbClr val="C00000"/>
                </a:solidFill>
              </a:rPr>
              <a:t>вмісту</a:t>
            </a:r>
            <a:r>
              <a:rPr lang="ru-RU" altLang="ru-RU" sz="2400" dirty="0" smtClean="0">
                <a:solidFill>
                  <a:srgbClr val="C00000"/>
                </a:solidFill>
              </a:rPr>
              <a:t> є </a:t>
            </a:r>
            <a:r>
              <a:rPr lang="ru-RU" altLang="ru-RU" sz="2400" dirty="0" err="1" smtClean="0">
                <a:solidFill>
                  <a:srgbClr val="C00000"/>
                </a:solidFill>
              </a:rPr>
              <a:t>біологічним</a:t>
            </a:r>
            <a:r>
              <a:rPr lang="ru-RU" altLang="ru-RU" sz="2400" dirty="0" smtClean="0">
                <a:solidFill>
                  <a:srgbClr val="C00000"/>
                </a:solidFill>
              </a:rPr>
              <a:t> тестом гормонального </a:t>
            </a:r>
            <a:r>
              <a:rPr lang="ru-RU" altLang="ru-RU" sz="2400" dirty="0" err="1" smtClean="0">
                <a:solidFill>
                  <a:srgbClr val="C00000"/>
                </a:solidFill>
              </a:rPr>
              <a:t>впливу</a:t>
            </a:r>
            <a:r>
              <a:rPr lang="ru-RU" altLang="ru-RU" sz="2400" dirty="0" smtClean="0">
                <a:solidFill>
                  <a:srgbClr val="C00000"/>
                </a:solidFill>
              </a:rPr>
              <a:t> </a:t>
            </a:r>
            <a:r>
              <a:rPr lang="ru-RU" altLang="ru-RU" sz="2400" dirty="0" err="1" smtClean="0">
                <a:solidFill>
                  <a:srgbClr val="C00000"/>
                </a:solidFill>
              </a:rPr>
              <a:t>статевих</a:t>
            </a:r>
            <a:r>
              <a:rPr lang="ru-RU" altLang="ru-RU" sz="2400" dirty="0" smtClean="0">
                <a:solidFill>
                  <a:srgbClr val="C00000"/>
                </a:solidFill>
              </a:rPr>
              <a:t> </a:t>
            </a:r>
            <a:r>
              <a:rPr lang="ru-RU" altLang="ru-RU" sz="2400" dirty="0" err="1" smtClean="0">
                <a:solidFill>
                  <a:srgbClr val="C00000"/>
                </a:solidFill>
              </a:rPr>
              <a:t>залоз</a:t>
            </a:r>
            <a:endParaRPr lang="ru-RU" altLang="ru-RU" sz="2400" dirty="0" smtClean="0">
              <a:solidFill>
                <a:srgbClr val="C00000"/>
              </a:solidFill>
            </a:endParaRPr>
          </a:p>
          <a:p>
            <a:pPr marL="0" indent="0" algn="ctr" eaLnBrk="1" hangingPunct="1">
              <a:lnSpc>
                <a:spcPct val="90000"/>
              </a:lnSpc>
              <a:buNone/>
            </a:pPr>
            <a:r>
              <a:rPr lang="ru-RU" altLang="ru-RU" sz="2800" b="1" dirty="0" err="1" smtClean="0">
                <a:solidFill>
                  <a:srgbClr val="0070C0"/>
                </a:solidFill>
              </a:rPr>
              <a:t>Клітини</a:t>
            </a:r>
            <a:endParaRPr lang="ru-RU" altLang="ru-RU" sz="2800" b="1" dirty="0" smtClean="0">
              <a:solidFill>
                <a:srgbClr val="0070C0"/>
              </a:solidFill>
            </a:endParaRPr>
          </a:p>
          <a:p>
            <a:pPr marL="547688" lvl="1" indent="-200025" eaLnBrk="1" hangingPunct="1">
              <a:lnSpc>
                <a:spcPct val="90000"/>
              </a:lnSpc>
              <a:buFont typeface="Verdana" panose="020B0604030504040204" pitchFamily="34" charset="0"/>
              <a:buChar char="◦"/>
            </a:pPr>
            <a:r>
              <a:rPr lang="ru-RU" altLang="ru-RU" sz="2800" b="1" dirty="0" err="1" smtClean="0"/>
              <a:t>поверхневі</a:t>
            </a:r>
            <a:r>
              <a:rPr lang="ru-RU" altLang="ru-RU" sz="2800" b="1" dirty="0" smtClean="0"/>
              <a:t> (</a:t>
            </a:r>
            <a:r>
              <a:rPr lang="ru-RU" altLang="ru-RU" sz="2800" dirty="0" err="1" smtClean="0"/>
              <a:t>відповідає</a:t>
            </a:r>
            <a:r>
              <a:rPr lang="ru-RU" altLang="ru-RU" sz="2800" dirty="0" smtClean="0"/>
              <a:t> </a:t>
            </a:r>
            <a:r>
              <a:rPr lang="ru-RU" altLang="ru-RU" sz="2800" dirty="0" err="1" smtClean="0"/>
              <a:t>ступеню</a:t>
            </a:r>
            <a:r>
              <a:rPr lang="ru-RU" altLang="ru-RU" sz="2800" dirty="0" smtClean="0"/>
              <a:t> </a:t>
            </a:r>
            <a:r>
              <a:rPr lang="ru-RU" altLang="ru-RU" sz="2800" dirty="0" err="1" smtClean="0"/>
              <a:t>естрогенної</a:t>
            </a:r>
            <a:r>
              <a:rPr lang="ru-RU" altLang="ru-RU" sz="2800" dirty="0" smtClean="0"/>
              <a:t> </a:t>
            </a:r>
            <a:r>
              <a:rPr lang="ru-RU" altLang="ru-RU" sz="2800" dirty="0" err="1" smtClean="0"/>
              <a:t>насиченості</a:t>
            </a:r>
            <a:r>
              <a:rPr lang="ru-RU" altLang="ru-RU" sz="2800" dirty="0" smtClean="0"/>
              <a:t> </a:t>
            </a:r>
            <a:r>
              <a:rPr lang="ru-RU" altLang="ru-RU" sz="2800" dirty="0" err="1" smtClean="0"/>
              <a:t>організму</a:t>
            </a:r>
            <a:r>
              <a:rPr lang="ru-RU" altLang="ru-RU" sz="2800" dirty="0" smtClean="0"/>
              <a:t> — </a:t>
            </a:r>
            <a:r>
              <a:rPr lang="ru-RU" altLang="ru-RU" sz="2800" dirty="0" err="1" smtClean="0"/>
              <a:t>чим</a:t>
            </a:r>
            <a:r>
              <a:rPr lang="ru-RU" altLang="ru-RU" sz="2800" dirty="0" smtClean="0"/>
              <a:t> </a:t>
            </a:r>
            <a:r>
              <a:rPr lang="ru-RU" altLang="ru-RU" sz="2800" dirty="0" err="1" smtClean="0"/>
              <a:t>більше</a:t>
            </a:r>
            <a:r>
              <a:rPr lang="ru-RU" altLang="ru-RU" sz="2800" dirty="0" smtClean="0"/>
              <a:t> </a:t>
            </a:r>
            <a:r>
              <a:rPr lang="ru-RU" altLang="ru-RU" sz="2800" dirty="0" err="1" smtClean="0"/>
              <a:t>поверхневих</a:t>
            </a:r>
            <a:r>
              <a:rPr lang="ru-RU" altLang="ru-RU" sz="2800" dirty="0" smtClean="0"/>
              <a:t> </a:t>
            </a:r>
            <a:r>
              <a:rPr lang="ru-RU" altLang="ru-RU" sz="2800" dirty="0" err="1" smtClean="0"/>
              <a:t>клітин</a:t>
            </a:r>
            <a:r>
              <a:rPr lang="ru-RU" altLang="ru-RU" sz="2800" dirty="0" smtClean="0"/>
              <a:t>, </a:t>
            </a:r>
            <a:r>
              <a:rPr lang="ru-RU" altLang="ru-RU" sz="2800" dirty="0" err="1" smtClean="0"/>
              <a:t>тим</a:t>
            </a:r>
            <a:r>
              <a:rPr lang="ru-RU" altLang="ru-RU" sz="2800" dirty="0" smtClean="0"/>
              <a:t> </a:t>
            </a:r>
            <a:r>
              <a:rPr lang="ru-RU" altLang="ru-RU" sz="2800" dirty="0" err="1" smtClean="0"/>
              <a:t>більше</a:t>
            </a:r>
            <a:r>
              <a:rPr lang="ru-RU" altLang="ru-RU" sz="2800" dirty="0" smtClean="0"/>
              <a:t> </a:t>
            </a:r>
            <a:r>
              <a:rPr lang="ru-RU" altLang="ru-RU" sz="2800" dirty="0" err="1" smtClean="0"/>
              <a:t>естрогенів</a:t>
            </a:r>
            <a:r>
              <a:rPr lang="ru-RU" altLang="ru-RU" sz="2800" dirty="0" smtClean="0"/>
              <a:t> у </a:t>
            </a:r>
            <a:r>
              <a:rPr lang="ru-RU" altLang="ru-RU" sz="2800" dirty="0" err="1" smtClean="0"/>
              <a:t>крові</a:t>
            </a:r>
            <a:r>
              <a:rPr lang="ru-RU" altLang="ru-RU" sz="2800" dirty="0" smtClean="0"/>
              <a:t> </a:t>
            </a:r>
            <a:r>
              <a:rPr lang="ru-RU" altLang="ru-RU" sz="2800" dirty="0" err="1" smtClean="0"/>
              <a:t>жінки</a:t>
            </a:r>
            <a:endParaRPr lang="ru-RU" altLang="ru-RU" sz="2800" dirty="0" smtClean="0"/>
          </a:p>
          <a:p>
            <a:pPr marL="547688" lvl="1" indent="-200025" eaLnBrk="1" hangingPunct="1">
              <a:lnSpc>
                <a:spcPct val="90000"/>
              </a:lnSpc>
              <a:buFont typeface="Verdana" panose="020B0604030504040204" pitchFamily="34" charset="0"/>
              <a:buChar char="◦"/>
            </a:pPr>
            <a:r>
              <a:rPr lang="ru-RU" altLang="ru-RU" sz="2800" b="1" dirty="0" err="1" smtClean="0"/>
              <a:t>проміжні</a:t>
            </a:r>
            <a:r>
              <a:rPr lang="ru-RU" altLang="ru-RU" sz="2800" b="1" dirty="0" smtClean="0"/>
              <a:t> (</a:t>
            </a:r>
            <a:r>
              <a:rPr lang="ru-RU" altLang="ru-RU" sz="2800" dirty="0" err="1" smtClean="0"/>
              <a:t>переважають</a:t>
            </a:r>
            <a:r>
              <a:rPr lang="ru-RU" altLang="ru-RU" sz="2800" b="1" dirty="0" smtClean="0"/>
              <a:t> </a:t>
            </a:r>
            <a:r>
              <a:rPr lang="ru-RU" altLang="ru-RU" sz="2800" dirty="0" smtClean="0"/>
              <a:t>в </a:t>
            </a:r>
            <a:r>
              <a:rPr lang="ru-RU" altLang="ru-RU" sz="2800" dirty="0" err="1" smtClean="0"/>
              <a:t>лютеїновій</a:t>
            </a:r>
            <a:r>
              <a:rPr lang="ru-RU" altLang="ru-RU" sz="2800" dirty="0" smtClean="0"/>
              <a:t> </a:t>
            </a:r>
            <a:r>
              <a:rPr lang="ru-RU" altLang="ru-RU" sz="2800" dirty="0" err="1" smtClean="0"/>
              <a:t>фазі</a:t>
            </a:r>
            <a:r>
              <a:rPr lang="ru-RU" altLang="ru-RU" sz="2800" dirty="0" smtClean="0"/>
              <a:t>)</a:t>
            </a:r>
            <a:endParaRPr lang="ru-RU" altLang="ru-RU" sz="2800" b="1" dirty="0" smtClean="0"/>
          </a:p>
          <a:p>
            <a:pPr marL="547688" lvl="1" indent="-200025" eaLnBrk="1" hangingPunct="1">
              <a:lnSpc>
                <a:spcPct val="90000"/>
              </a:lnSpc>
              <a:buFont typeface="Verdana" panose="020B0604030504040204" pitchFamily="34" charset="0"/>
              <a:buChar char="◦"/>
            </a:pPr>
            <a:r>
              <a:rPr lang="ru-RU" altLang="ru-RU" sz="2800" b="1" dirty="0" err="1" smtClean="0"/>
              <a:t>парабазальні</a:t>
            </a:r>
            <a:r>
              <a:rPr lang="ru-RU" altLang="ru-RU" sz="2800" b="1" dirty="0" smtClean="0"/>
              <a:t> </a:t>
            </a:r>
          </a:p>
          <a:p>
            <a:pPr marL="547688" lvl="1" indent="-200025" eaLnBrk="1" hangingPunct="1">
              <a:lnSpc>
                <a:spcPct val="90000"/>
              </a:lnSpc>
              <a:buFont typeface="Verdana" panose="020B0604030504040204" pitchFamily="34" charset="0"/>
              <a:buChar char="◦"/>
            </a:pPr>
            <a:r>
              <a:rPr lang="ru-RU" altLang="ru-RU" sz="2800" b="1" dirty="0" err="1" smtClean="0"/>
              <a:t>базальні</a:t>
            </a:r>
            <a:r>
              <a:rPr lang="ru-RU" altLang="ru-RU" sz="2800" b="1" dirty="0" smtClean="0"/>
              <a:t> (</a:t>
            </a:r>
            <a:r>
              <a:rPr lang="ru-RU" altLang="ru-RU" sz="2800" dirty="0" err="1" smtClean="0"/>
              <a:t>переважають</a:t>
            </a:r>
            <a:r>
              <a:rPr lang="ru-RU" altLang="ru-RU" sz="2800" dirty="0" smtClean="0"/>
              <a:t> при </a:t>
            </a:r>
            <a:r>
              <a:rPr lang="ru-RU" altLang="ru-RU" sz="2800" dirty="0" err="1" smtClean="0"/>
              <a:t>гіпофункції</a:t>
            </a:r>
            <a:r>
              <a:rPr lang="ru-RU" altLang="ru-RU" sz="2800" dirty="0" smtClean="0"/>
              <a:t> </a:t>
            </a:r>
            <a:r>
              <a:rPr lang="ru-RU" altLang="ru-RU" sz="2800" dirty="0" err="1" smtClean="0"/>
              <a:t>яєчників</a:t>
            </a:r>
            <a:r>
              <a:rPr lang="ru-RU" altLang="ru-RU" sz="2800" dirty="0" smtClean="0"/>
              <a:t> та у </a:t>
            </a:r>
            <a:r>
              <a:rPr lang="ru-RU" altLang="ru-RU" sz="2800" dirty="0" err="1" smtClean="0"/>
              <a:t>менопаузі</a:t>
            </a:r>
            <a:r>
              <a:rPr lang="ru-RU" altLang="ru-RU" sz="2800" dirty="0" smtClean="0"/>
              <a:t>, у </a:t>
            </a:r>
            <a:r>
              <a:rPr lang="ru-RU" altLang="ru-RU" sz="2800" dirty="0" err="1" smtClean="0"/>
              <a:t>жінок</a:t>
            </a:r>
            <a:r>
              <a:rPr lang="ru-RU" altLang="ru-RU" sz="2800" dirty="0" smtClean="0"/>
              <a:t> репродуктивного </a:t>
            </a:r>
            <a:r>
              <a:rPr lang="ru-RU" altLang="ru-RU" sz="2800" dirty="0" err="1" smtClean="0"/>
              <a:t>віку</a:t>
            </a:r>
            <a:r>
              <a:rPr lang="ru-RU" altLang="ru-RU" sz="2800" dirty="0" smtClean="0"/>
              <a:t> </a:t>
            </a:r>
            <a:r>
              <a:rPr lang="ru-RU" altLang="ru-RU" sz="2800" dirty="0" err="1" smtClean="0"/>
              <a:t>виявляються</a:t>
            </a:r>
            <a:r>
              <a:rPr lang="ru-RU" altLang="ru-RU" sz="2800" dirty="0" smtClean="0"/>
              <a:t> </a:t>
            </a:r>
            <a:r>
              <a:rPr lang="ru-RU" altLang="ru-RU" sz="2800" dirty="0" err="1" smtClean="0"/>
              <a:t>рідко</a:t>
            </a:r>
            <a:r>
              <a:rPr lang="ru-RU" altLang="ru-RU" sz="2800" dirty="0" smtClean="0"/>
              <a:t>)</a:t>
            </a:r>
          </a:p>
          <a:p>
            <a:pPr marL="547688" lvl="1" indent="-200025" eaLnBrk="1" hangingPunct="1">
              <a:lnSpc>
                <a:spcPct val="90000"/>
              </a:lnSpc>
              <a:buFont typeface="Verdana" panose="020B0604030504040204" pitchFamily="34" charset="0"/>
              <a:buChar char="◦"/>
            </a:pPr>
            <a:endParaRPr lang="ru-RU" altLang="ru-RU" sz="2800" dirty="0" smtClean="0"/>
          </a:p>
        </p:txBody>
      </p:sp>
    </p:spTree>
    <p:custDataLst>
      <p:tags r:id="rId1"/>
    </p:custDataLst>
    <p:extLst>
      <p:ext uri="{BB962C8B-B14F-4D97-AF65-F5344CB8AC3E}">
        <p14:creationId xmlns:p14="http://schemas.microsoft.com/office/powerpoint/2010/main" val="2248423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827585" y="228600"/>
            <a:ext cx="7200800" cy="680120"/>
          </a:xfrm>
        </p:spPr>
        <p:txBody>
          <a:bodyPr>
            <a:normAutofit/>
          </a:bodyPr>
          <a:lstStyle/>
          <a:p>
            <a:pPr algn="ctr" eaLnBrk="1" fontAlgn="auto" hangingPunct="1">
              <a:spcAft>
                <a:spcPts val="0"/>
              </a:spcAft>
              <a:buClr>
                <a:schemeClr val="accent6">
                  <a:lumMod val="75000"/>
                </a:schemeClr>
              </a:buClr>
              <a:defRPr/>
            </a:pPr>
            <a:r>
              <a:rPr lang="ru-RU" sz="3600" b="1" i="1" dirty="0" err="1">
                <a:solidFill>
                  <a:srgbClr val="1A10E0"/>
                </a:solidFill>
              </a:rPr>
              <a:t>Вагінальний</a:t>
            </a:r>
            <a:r>
              <a:rPr lang="ru-RU" sz="3600" b="1" i="1" dirty="0">
                <a:solidFill>
                  <a:srgbClr val="1A10E0"/>
                </a:solidFill>
              </a:rPr>
              <a:t> цикл</a:t>
            </a:r>
          </a:p>
        </p:txBody>
      </p:sp>
      <p:sp>
        <p:nvSpPr>
          <p:cNvPr id="55299" name="Rectangle 3"/>
          <p:cNvSpPr>
            <a:spLocks noGrp="1" noChangeArrowheads="1"/>
          </p:cNvSpPr>
          <p:nvPr>
            <p:ph idx="1"/>
          </p:nvPr>
        </p:nvSpPr>
        <p:spPr>
          <a:xfrm>
            <a:off x="113184" y="1025352"/>
            <a:ext cx="6907088" cy="5832648"/>
          </a:xfrm>
        </p:spPr>
        <p:txBody>
          <a:bodyPr rtlCol="0">
            <a:normAutofit/>
          </a:bodyPr>
          <a:lstStyle/>
          <a:p>
            <a:pPr marL="265176" indent="-182880" eaLnBrk="1" fontAlgn="auto" hangingPunct="1">
              <a:lnSpc>
                <a:spcPct val="80000"/>
              </a:lnSpc>
              <a:spcAft>
                <a:spcPts val="0"/>
              </a:spcAft>
              <a:buClr>
                <a:schemeClr val="accent6">
                  <a:lumMod val="75000"/>
                </a:schemeClr>
              </a:buClr>
              <a:buFont typeface="Wingdings 2"/>
              <a:buChar char=""/>
              <a:defRPr/>
            </a:pPr>
            <a:r>
              <a:rPr lang="ru-RU" sz="2600" dirty="0"/>
              <a:t>У </a:t>
            </a:r>
            <a:r>
              <a:rPr lang="ru-RU" sz="2600" dirty="0" err="1"/>
              <a:t>ранню</a:t>
            </a:r>
            <a:r>
              <a:rPr lang="ru-RU" sz="2600" dirty="0"/>
              <a:t> </a:t>
            </a:r>
            <a:r>
              <a:rPr lang="ru-RU" sz="2600" dirty="0" err="1">
                <a:solidFill>
                  <a:srgbClr val="C00000"/>
                </a:solidFill>
              </a:rPr>
              <a:t>фолікулінову</a:t>
            </a:r>
            <a:r>
              <a:rPr lang="ru-RU" sz="2600" dirty="0"/>
              <a:t> фазу </a:t>
            </a:r>
            <a:r>
              <a:rPr lang="ru-RU" sz="2600" dirty="0" err="1"/>
              <a:t>починає</a:t>
            </a:r>
            <a:r>
              <a:rPr lang="ru-RU" sz="2600" dirty="0"/>
              <a:t> </a:t>
            </a:r>
            <a:r>
              <a:rPr lang="ru-RU" sz="2600" dirty="0" err="1"/>
              <a:t>розростатися</a:t>
            </a:r>
            <a:r>
              <a:rPr lang="ru-RU" sz="2600" dirty="0"/>
              <a:t> </a:t>
            </a:r>
            <a:r>
              <a:rPr lang="ru-RU" sz="2600" dirty="0" err="1"/>
              <a:t>вагінальний</a:t>
            </a:r>
            <a:r>
              <a:rPr lang="ru-RU" sz="2600" dirty="0"/>
              <a:t> </a:t>
            </a:r>
            <a:r>
              <a:rPr lang="ru-RU" sz="2600" dirty="0" err="1"/>
              <a:t>епітелій</a:t>
            </a:r>
            <a:r>
              <a:rPr lang="ru-RU" sz="2600" dirty="0"/>
              <a:t> за </a:t>
            </a:r>
            <a:r>
              <a:rPr lang="ru-RU" sz="2600" dirty="0" err="1"/>
              <a:t>рахунок</a:t>
            </a:r>
            <a:r>
              <a:rPr lang="ru-RU" sz="2600" dirty="0"/>
              <a:t> базального </a:t>
            </a:r>
            <a:r>
              <a:rPr lang="ru-RU" sz="2600" dirty="0" smtClean="0"/>
              <a:t>шару</a:t>
            </a:r>
          </a:p>
          <a:p>
            <a:pPr marL="265176" indent="-182880" eaLnBrk="1" fontAlgn="auto" hangingPunct="1">
              <a:lnSpc>
                <a:spcPct val="80000"/>
              </a:lnSpc>
              <a:spcAft>
                <a:spcPts val="0"/>
              </a:spcAft>
              <a:buClr>
                <a:schemeClr val="accent6">
                  <a:lumMod val="75000"/>
                </a:schemeClr>
              </a:buClr>
              <a:buFont typeface="Wingdings 2"/>
              <a:buChar char=""/>
              <a:defRPr/>
            </a:pPr>
            <a:r>
              <a:rPr lang="ru-RU" sz="2600" dirty="0" err="1" smtClean="0"/>
              <a:t>Ближче</a:t>
            </a:r>
            <a:r>
              <a:rPr lang="ru-RU" sz="2600" dirty="0" smtClean="0"/>
              <a:t> </a:t>
            </a:r>
            <a:r>
              <a:rPr lang="ru-RU" sz="2600" dirty="0"/>
              <a:t>до </a:t>
            </a:r>
            <a:r>
              <a:rPr lang="ru-RU" sz="2600" dirty="0" err="1">
                <a:solidFill>
                  <a:srgbClr val="C00000"/>
                </a:solidFill>
              </a:rPr>
              <a:t>овуляції</a:t>
            </a:r>
            <a:r>
              <a:rPr lang="ru-RU" sz="2600" dirty="0"/>
              <a:t> </a:t>
            </a:r>
            <a:r>
              <a:rPr lang="ru-RU" sz="2600" dirty="0" err="1"/>
              <a:t>клітини</a:t>
            </a:r>
            <a:r>
              <a:rPr lang="ru-RU" sz="2600" dirty="0"/>
              <a:t> </a:t>
            </a:r>
            <a:r>
              <a:rPr lang="ru-RU" sz="2600" dirty="0" err="1"/>
              <a:t>диференціюються</a:t>
            </a:r>
            <a:r>
              <a:rPr lang="ru-RU" sz="2600" dirty="0"/>
              <a:t>, </a:t>
            </a:r>
            <a:r>
              <a:rPr lang="ru-RU" sz="2600" dirty="0" err="1"/>
              <a:t>збільшується</a:t>
            </a:r>
            <a:r>
              <a:rPr lang="ru-RU" sz="2600" dirty="0"/>
              <a:t> </a:t>
            </a:r>
            <a:r>
              <a:rPr lang="ru-RU" sz="2600" dirty="0" err="1"/>
              <a:t>кількість</a:t>
            </a:r>
            <a:r>
              <a:rPr lang="ru-RU" sz="2600" dirty="0"/>
              <a:t> </a:t>
            </a:r>
            <a:r>
              <a:rPr lang="ru-RU" sz="2600" dirty="0" err="1"/>
              <a:t>шарів</a:t>
            </a:r>
            <a:r>
              <a:rPr lang="ru-RU" sz="2600" dirty="0"/>
              <a:t> </a:t>
            </a:r>
            <a:r>
              <a:rPr lang="ru-RU" sz="2600" dirty="0" err="1"/>
              <a:t>епітелію</a:t>
            </a:r>
            <a:r>
              <a:rPr lang="ru-RU" sz="2600" dirty="0"/>
              <a:t> за </a:t>
            </a:r>
            <a:r>
              <a:rPr lang="ru-RU" sz="2600" dirty="0" err="1"/>
              <a:t>рахунок</a:t>
            </a:r>
            <a:r>
              <a:rPr lang="ru-RU" sz="2600" dirty="0"/>
              <a:t> </a:t>
            </a:r>
            <a:r>
              <a:rPr lang="ru-RU" sz="2600" dirty="0" err="1"/>
              <a:t>проміжних</a:t>
            </a:r>
            <a:r>
              <a:rPr lang="ru-RU" sz="2600" dirty="0"/>
              <a:t> </a:t>
            </a:r>
            <a:r>
              <a:rPr lang="ru-RU" sz="2600" dirty="0" err="1"/>
              <a:t>клітин</a:t>
            </a:r>
            <a:r>
              <a:rPr lang="ru-RU" sz="2600" dirty="0"/>
              <a:t>, </a:t>
            </a:r>
            <a:r>
              <a:rPr lang="ru-RU" sz="2600" dirty="0" err="1"/>
              <a:t>епітелій</a:t>
            </a:r>
            <a:r>
              <a:rPr lang="ru-RU" sz="2600" dirty="0"/>
              <a:t> </a:t>
            </a:r>
            <a:r>
              <a:rPr lang="ru-RU" sz="2600" dirty="0" err="1" smtClean="0"/>
              <a:t>потовщується</a:t>
            </a:r>
            <a:r>
              <a:rPr lang="ru-RU" sz="2600" dirty="0" smtClean="0"/>
              <a:t> </a:t>
            </a:r>
            <a:endParaRPr lang="ru-RU" sz="2600" dirty="0"/>
          </a:p>
          <a:p>
            <a:pPr marL="265176" indent="-182880" eaLnBrk="1" fontAlgn="auto" hangingPunct="1">
              <a:lnSpc>
                <a:spcPct val="80000"/>
              </a:lnSpc>
              <a:spcAft>
                <a:spcPts val="0"/>
              </a:spcAft>
              <a:buClr>
                <a:schemeClr val="accent6">
                  <a:lumMod val="75000"/>
                </a:schemeClr>
              </a:buClr>
              <a:buFont typeface="Wingdings 2"/>
              <a:buChar char=""/>
              <a:defRPr/>
            </a:pPr>
            <a:r>
              <a:rPr lang="ru-RU" sz="2600" dirty="0"/>
              <a:t>У </a:t>
            </a:r>
            <a:r>
              <a:rPr lang="ru-RU" sz="2600" dirty="0" err="1">
                <a:solidFill>
                  <a:srgbClr val="C00000"/>
                </a:solidFill>
              </a:rPr>
              <a:t>лютеїнову</a:t>
            </a:r>
            <a:r>
              <a:rPr lang="ru-RU" sz="2600" dirty="0"/>
              <a:t> фазу </a:t>
            </a:r>
            <a:r>
              <a:rPr lang="ru-RU" sz="2600" dirty="0" err="1"/>
              <a:t>припиняється</a:t>
            </a:r>
            <a:r>
              <a:rPr lang="ru-RU" sz="2600" dirty="0"/>
              <a:t> </a:t>
            </a:r>
            <a:r>
              <a:rPr lang="ru-RU" sz="2600" dirty="0" err="1"/>
              <a:t>розростання</a:t>
            </a:r>
            <a:r>
              <a:rPr lang="ru-RU" sz="2600" dirty="0"/>
              <a:t> </a:t>
            </a:r>
            <a:r>
              <a:rPr lang="ru-RU" sz="2600" dirty="0" err="1"/>
              <a:t>епітелію</a:t>
            </a:r>
            <a:r>
              <a:rPr lang="ru-RU" sz="2600" dirty="0"/>
              <a:t> і </a:t>
            </a:r>
            <a:r>
              <a:rPr lang="ru-RU" sz="2600" dirty="0" err="1"/>
              <a:t>відбувається</a:t>
            </a:r>
            <a:r>
              <a:rPr lang="ru-RU" sz="2600" dirty="0"/>
              <a:t> </a:t>
            </a:r>
            <a:r>
              <a:rPr lang="ru-RU" sz="2600" dirty="0" err="1"/>
              <a:t>його</a:t>
            </a:r>
            <a:r>
              <a:rPr lang="ru-RU" sz="2600" dirty="0"/>
              <a:t> </a:t>
            </a:r>
            <a:r>
              <a:rPr lang="ru-RU" sz="2600" dirty="0" err="1"/>
              <a:t>десквамація</a:t>
            </a:r>
            <a:r>
              <a:rPr lang="ru-RU" sz="2600" dirty="0"/>
              <a:t> — </a:t>
            </a:r>
            <a:r>
              <a:rPr lang="ru-RU" sz="2600" dirty="0" err="1"/>
              <a:t>товщина</a:t>
            </a:r>
            <a:r>
              <a:rPr lang="ru-RU" sz="2600" dirty="0"/>
              <a:t> </a:t>
            </a:r>
            <a:r>
              <a:rPr lang="ru-RU" sz="2600" dirty="0" err="1"/>
              <a:t>епітелію</a:t>
            </a:r>
            <a:r>
              <a:rPr lang="ru-RU" sz="2600" dirty="0"/>
              <a:t> </a:t>
            </a:r>
            <a:r>
              <a:rPr lang="ru-RU" sz="2600" dirty="0" err="1"/>
              <a:t>зменшується</a:t>
            </a:r>
            <a:r>
              <a:rPr lang="ru-RU" sz="2600" dirty="0"/>
              <a:t> </a:t>
            </a:r>
            <a:r>
              <a:rPr lang="ru-RU" sz="2600" dirty="0" err="1" smtClean="0"/>
              <a:t>вдвічі</a:t>
            </a:r>
            <a:endParaRPr lang="ru-RU" sz="2600" dirty="0"/>
          </a:p>
          <a:p>
            <a:pPr marL="265176" indent="-182880" eaLnBrk="1" fontAlgn="auto" hangingPunct="1">
              <a:lnSpc>
                <a:spcPct val="80000"/>
              </a:lnSpc>
              <a:spcAft>
                <a:spcPts val="0"/>
              </a:spcAft>
              <a:buClr>
                <a:schemeClr val="accent6">
                  <a:lumMod val="75000"/>
                </a:schemeClr>
              </a:buClr>
              <a:buFont typeface="Wingdings 2"/>
              <a:buChar char=""/>
              <a:defRPr/>
            </a:pPr>
            <a:r>
              <a:rPr lang="ru-RU" sz="2600" dirty="0"/>
              <a:t>У фазу </a:t>
            </a:r>
            <a:r>
              <a:rPr lang="ru-RU" sz="2600" dirty="0" err="1"/>
              <a:t>десквамації</a:t>
            </a:r>
            <a:r>
              <a:rPr lang="ru-RU" sz="2600" dirty="0"/>
              <a:t> </a:t>
            </a:r>
            <a:r>
              <a:rPr lang="ru-RU" sz="2600" dirty="0" err="1"/>
              <a:t>маткового</a:t>
            </a:r>
            <a:r>
              <a:rPr lang="ru-RU" sz="2600" dirty="0"/>
              <a:t> циклу </a:t>
            </a:r>
            <a:r>
              <a:rPr lang="ru-RU" sz="2600" dirty="0" err="1"/>
              <a:t>відшаровується</a:t>
            </a:r>
            <a:r>
              <a:rPr lang="ru-RU" sz="2600" dirty="0"/>
              <a:t> і </a:t>
            </a:r>
            <a:r>
              <a:rPr lang="ru-RU" sz="2600" dirty="0" err="1"/>
              <a:t>поверхневий</a:t>
            </a:r>
            <a:r>
              <a:rPr lang="ru-RU" sz="2600" dirty="0"/>
              <a:t> шар </a:t>
            </a:r>
            <a:r>
              <a:rPr lang="ru-RU" sz="2600" dirty="0" err="1"/>
              <a:t>вагінального</a:t>
            </a:r>
            <a:r>
              <a:rPr lang="ru-RU" sz="2600" dirty="0"/>
              <a:t> </a:t>
            </a:r>
            <a:r>
              <a:rPr lang="ru-RU" sz="2600" dirty="0" err="1" smtClean="0"/>
              <a:t>епітелію</a:t>
            </a:r>
            <a:endParaRPr lang="ru-RU" sz="2600" dirty="0"/>
          </a:p>
        </p:txBody>
      </p:sp>
      <p:pic>
        <p:nvPicPr>
          <p:cNvPr id="583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2362200"/>
            <a:ext cx="1926878"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506006665"/>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2" descr="glandula_mammar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412776"/>
            <a:ext cx="3276600"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Rectangle 2"/>
          <p:cNvSpPr>
            <a:spLocks noGrp="1" noChangeArrowheads="1"/>
          </p:cNvSpPr>
          <p:nvPr>
            <p:ph type="title"/>
          </p:nvPr>
        </p:nvSpPr>
        <p:spPr>
          <a:xfrm>
            <a:off x="152400" y="76200"/>
            <a:ext cx="7803976" cy="544488"/>
          </a:xfrm>
        </p:spPr>
        <p:txBody>
          <a:bodyPr>
            <a:normAutofit fontScale="90000"/>
          </a:bodyPr>
          <a:lstStyle/>
          <a:p>
            <a:pPr algn="ctr" eaLnBrk="1" fontAlgn="auto" hangingPunct="1">
              <a:spcAft>
                <a:spcPts val="0"/>
              </a:spcAft>
              <a:buClr>
                <a:schemeClr val="accent6">
                  <a:lumMod val="75000"/>
                </a:schemeClr>
              </a:buClr>
              <a:defRPr/>
            </a:pPr>
            <a:r>
              <a:rPr lang="ru-RU" sz="4000" b="1" i="1" dirty="0" err="1">
                <a:solidFill>
                  <a:srgbClr val="1A10E0"/>
                </a:solidFill>
              </a:rPr>
              <a:t>Молочні</a:t>
            </a:r>
            <a:r>
              <a:rPr lang="ru-RU" sz="4000" b="1" i="1" dirty="0">
                <a:solidFill>
                  <a:srgbClr val="1A10E0"/>
                </a:solidFill>
              </a:rPr>
              <a:t> </a:t>
            </a:r>
            <a:r>
              <a:rPr lang="ru-RU" sz="4000" b="1" i="1" dirty="0" err="1">
                <a:solidFill>
                  <a:srgbClr val="1A10E0"/>
                </a:solidFill>
              </a:rPr>
              <a:t>залози</a:t>
            </a:r>
            <a:endParaRPr lang="ru-RU" sz="4000" b="1" i="1" dirty="0">
              <a:solidFill>
                <a:srgbClr val="1A10E0"/>
              </a:solidFill>
            </a:endParaRPr>
          </a:p>
        </p:txBody>
      </p:sp>
      <p:sp>
        <p:nvSpPr>
          <p:cNvPr id="63492" name="Rectangle 3"/>
          <p:cNvSpPr>
            <a:spLocks noGrp="1" noChangeArrowheads="1"/>
          </p:cNvSpPr>
          <p:nvPr>
            <p:ph idx="1"/>
          </p:nvPr>
        </p:nvSpPr>
        <p:spPr>
          <a:xfrm>
            <a:off x="3505200" y="1143000"/>
            <a:ext cx="5335588" cy="5886400"/>
          </a:xfrm>
        </p:spPr>
        <p:txBody>
          <a:bodyPr>
            <a:normAutofit/>
          </a:bodyPr>
          <a:lstStyle/>
          <a:p>
            <a:pPr marL="265113" indent="-265113" eaLnBrk="1" hangingPunct="1">
              <a:lnSpc>
                <a:spcPct val="90000"/>
              </a:lnSpc>
              <a:buFont typeface="Wingdings 2" panose="05020102010507070707" pitchFamily="18" charset="2"/>
              <a:buChar char=""/>
            </a:pPr>
            <a:r>
              <a:rPr lang="ru-RU" altLang="ru-RU" sz="2600" dirty="0" err="1" smtClean="0"/>
              <a:t>Під</a:t>
            </a:r>
            <a:r>
              <a:rPr lang="ru-RU" altLang="ru-RU" sz="2600" dirty="0" smtClean="0"/>
              <a:t> </a:t>
            </a:r>
            <a:r>
              <a:rPr lang="ru-RU" altLang="ru-RU" sz="2600" dirty="0" err="1" smtClean="0"/>
              <a:t>впливом</a:t>
            </a:r>
            <a:r>
              <a:rPr lang="ru-RU" altLang="ru-RU" sz="2600" dirty="0" smtClean="0"/>
              <a:t> </a:t>
            </a:r>
            <a:r>
              <a:rPr lang="ru-RU" altLang="ru-RU" sz="2600" dirty="0" err="1" smtClean="0">
                <a:solidFill>
                  <a:srgbClr val="C00000"/>
                </a:solidFill>
              </a:rPr>
              <a:t>естрогенів</a:t>
            </a:r>
            <a:r>
              <a:rPr lang="ru-RU" altLang="ru-RU" sz="2600" dirty="0" smtClean="0">
                <a:solidFill>
                  <a:srgbClr val="C00000"/>
                </a:solidFill>
              </a:rPr>
              <a:t> </a:t>
            </a:r>
            <a:r>
              <a:rPr lang="ru-RU" altLang="ru-RU" sz="2600" dirty="0" err="1" smtClean="0"/>
              <a:t>відбувається</a:t>
            </a:r>
            <a:r>
              <a:rPr lang="ru-RU" altLang="ru-RU" sz="2600" dirty="0" smtClean="0"/>
              <a:t> </a:t>
            </a:r>
            <a:r>
              <a:rPr lang="ru-RU" altLang="ru-RU" sz="2600" dirty="0" err="1" smtClean="0"/>
              <a:t>розвиток</a:t>
            </a:r>
            <a:r>
              <a:rPr lang="ru-RU" altLang="ru-RU" sz="2600" dirty="0" smtClean="0"/>
              <a:t> </a:t>
            </a:r>
            <a:r>
              <a:rPr lang="ru-RU" altLang="ru-RU" sz="2600" dirty="0" err="1" smtClean="0"/>
              <a:t>системи</a:t>
            </a:r>
            <a:r>
              <a:rPr lang="ru-RU" altLang="ru-RU" sz="2600" dirty="0" smtClean="0"/>
              <a:t> </a:t>
            </a:r>
            <a:r>
              <a:rPr lang="ru-RU" altLang="ru-RU" sz="2600" dirty="0" err="1" smtClean="0"/>
              <a:t>канальців</a:t>
            </a:r>
            <a:r>
              <a:rPr lang="ru-RU" altLang="ru-RU" sz="2600" dirty="0" smtClean="0"/>
              <a:t> та </a:t>
            </a:r>
            <a:r>
              <a:rPr lang="ru-RU" altLang="ru-RU" sz="2600" dirty="0" err="1" smtClean="0"/>
              <a:t>розширення</a:t>
            </a:r>
            <a:r>
              <a:rPr lang="ru-RU" altLang="ru-RU" sz="2600" dirty="0" smtClean="0"/>
              <a:t> </a:t>
            </a:r>
            <a:r>
              <a:rPr lang="ru-RU" altLang="ru-RU" sz="2600" dirty="0" err="1" smtClean="0"/>
              <a:t>часточок</a:t>
            </a:r>
            <a:r>
              <a:rPr lang="ru-RU" altLang="ru-RU" sz="2600" dirty="0" smtClean="0"/>
              <a:t> </a:t>
            </a:r>
            <a:r>
              <a:rPr lang="ru-RU" altLang="ru-RU" sz="2600" dirty="0" err="1" smtClean="0"/>
              <a:t>залози</a:t>
            </a:r>
            <a:endParaRPr lang="ru-RU" altLang="ru-RU" sz="2600" dirty="0" smtClean="0"/>
          </a:p>
          <a:p>
            <a:pPr marL="265113" indent="-265113" eaLnBrk="1" hangingPunct="1">
              <a:lnSpc>
                <a:spcPct val="90000"/>
              </a:lnSpc>
              <a:buFont typeface="Wingdings 2" panose="05020102010507070707" pitchFamily="18" charset="2"/>
              <a:buChar char=""/>
            </a:pPr>
            <a:r>
              <a:rPr lang="ru-RU" altLang="ru-RU" sz="2600" dirty="0" smtClean="0"/>
              <a:t>У </a:t>
            </a:r>
            <a:r>
              <a:rPr lang="ru-RU" altLang="ru-RU" sz="2600" dirty="0" err="1" smtClean="0">
                <a:solidFill>
                  <a:srgbClr val="C00000"/>
                </a:solidFill>
              </a:rPr>
              <a:t>лютеїнову</a:t>
            </a:r>
            <a:r>
              <a:rPr lang="ru-RU" altLang="ru-RU" sz="2600" dirty="0" smtClean="0">
                <a:solidFill>
                  <a:srgbClr val="C00000"/>
                </a:solidFill>
              </a:rPr>
              <a:t> фазу </a:t>
            </a:r>
            <a:r>
              <a:rPr lang="ru-RU" altLang="ru-RU" sz="2600" dirty="0" err="1" smtClean="0"/>
              <a:t>утворюється</a:t>
            </a:r>
            <a:r>
              <a:rPr lang="ru-RU" altLang="ru-RU" sz="2600" dirty="0" smtClean="0"/>
              <a:t> велика </a:t>
            </a:r>
            <a:r>
              <a:rPr lang="ru-RU" altLang="ru-RU" sz="2600" dirty="0" err="1" smtClean="0"/>
              <a:t>кількість</a:t>
            </a:r>
            <a:r>
              <a:rPr lang="ru-RU" altLang="ru-RU" sz="2600" dirty="0" smtClean="0"/>
              <a:t> </a:t>
            </a:r>
            <a:r>
              <a:rPr lang="ru-RU" altLang="ru-RU" sz="2600" dirty="0" err="1" smtClean="0"/>
              <a:t>дрібних</a:t>
            </a:r>
            <a:r>
              <a:rPr lang="ru-RU" altLang="ru-RU" sz="2600" dirty="0" smtClean="0"/>
              <a:t> </a:t>
            </a:r>
            <a:r>
              <a:rPr lang="ru-RU" altLang="ru-RU" sz="2600" dirty="0" err="1" smtClean="0"/>
              <a:t>часточок</a:t>
            </a:r>
            <a:r>
              <a:rPr lang="ru-RU" altLang="ru-RU" sz="2600" dirty="0" smtClean="0"/>
              <a:t>, </a:t>
            </a:r>
            <a:r>
              <a:rPr lang="ru-RU" altLang="ru-RU" sz="2600" dirty="0" err="1" smtClean="0"/>
              <a:t>оточених</a:t>
            </a:r>
            <a:r>
              <a:rPr lang="ru-RU" altLang="ru-RU" sz="2600" dirty="0" smtClean="0"/>
              <a:t> </a:t>
            </a:r>
            <a:r>
              <a:rPr lang="ru-RU" altLang="ru-RU" sz="2600" dirty="0" err="1" smtClean="0"/>
              <a:t>сполучною</a:t>
            </a:r>
            <a:r>
              <a:rPr lang="ru-RU" altLang="ru-RU" sz="2600" dirty="0" smtClean="0"/>
              <a:t> тканиною, </a:t>
            </a:r>
            <a:r>
              <a:rPr lang="ru-RU" altLang="ru-RU" sz="2600" dirty="0" err="1" smtClean="0"/>
              <a:t>що</a:t>
            </a:r>
            <a:r>
              <a:rPr lang="ru-RU" altLang="ru-RU" sz="2600" dirty="0" smtClean="0"/>
              <a:t> </a:t>
            </a:r>
            <a:r>
              <a:rPr lang="ru-RU" altLang="ru-RU" sz="2600" dirty="0" err="1" smtClean="0"/>
              <a:t>призводить</a:t>
            </a:r>
            <a:r>
              <a:rPr lang="ru-RU" altLang="ru-RU" sz="2600" dirty="0" smtClean="0"/>
              <a:t> до </a:t>
            </a:r>
            <a:r>
              <a:rPr lang="ru-RU" altLang="ru-RU" sz="2600" dirty="0" err="1" smtClean="0"/>
              <a:t>збільшення</a:t>
            </a:r>
            <a:r>
              <a:rPr lang="ru-RU" altLang="ru-RU" sz="2600" dirty="0" smtClean="0"/>
              <a:t> </a:t>
            </a:r>
            <a:r>
              <a:rPr lang="ru-RU" altLang="ru-RU" sz="2600" dirty="0" err="1" smtClean="0"/>
              <a:t>об’єму</a:t>
            </a:r>
            <a:r>
              <a:rPr lang="ru-RU" altLang="ru-RU" sz="2600" dirty="0" smtClean="0"/>
              <a:t> </a:t>
            </a:r>
            <a:r>
              <a:rPr lang="ru-RU" altLang="ru-RU" sz="2600" dirty="0" err="1" smtClean="0"/>
              <a:t>залози</a:t>
            </a:r>
            <a:r>
              <a:rPr lang="ru-RU" altLang="ru-RU" sz="2600" dirty="0" smtClean="0"/>
              <a:t> та </a:t>
            </a:r>
            <a:r>
              <a:rPr lang="ru-RU" altLang="ru-RU" sz="2600" dirty="0" err="1" smtClean="0"/>
              <a:t>появи</a:t>
            </a:r>
            <a:r>
              <a:rPr lang="ru-RU" altLang="ru-RU" sz="2600" dirty="0" smtClean="0"/>
              <a:t> </a:t>
            </a:r>
            <a:r>
              <a:rPr lang="ru-RU" altLang="ru-RU" sz="2600" dirty="0" err="1" smtClean="0"/>
              <a:t>суб’єктивного</a:t>
            </a:r>
            <a:r>
              <a:rPr lang="ru-RU" altLang="ru-RU" sz="2600" dirty="0" smtClean="0"/>
              <a:t> </a:t>
            </a:r>
            <a:r>
              <a:rPr lang="ru-RU" altLang="ru-RU" sz="2600" dirty="0" err="1" smtClean="0"/>
              <a:t>відчуття</a:t>
            </a:r>
            <a:r>
              <a:rPr lang="ru-RU" altLang="ru-RU" sz="2600" dirty="0" smtClean="0"/>
              <a:t> </a:t>
            </a:r>
            <a:r>
              <a:rPr lang="ru-RU" altLang="ru-RU" sz="2600" dirty="0" err="1" smtClean="0"/>
              <a:t>напруження</a:t>
            </a:r>
            <a:r>
              <a:rPr lang="ru-RU" altLang="ru-RU" sz="2600" dirty="0" smtClean="0"/>
              <a:t> </a:t>
            </a:r>
          </a:p>
          <a:p>
            <a:pPr marL="265113" indent="-265113" eaLnBrk="1" hangingPunct="1">
              <a:lnSpc>
                <a:spcPct val="90000"/>
              </a:lnSpc>
              <a:buFont typeface="Wingdings 2" panose="05020102010507070707" pitchFamily="18" charset="2"/>
              <a:buChar char=""/>
            </a:pPr>
            <a:r>
              <a:rPr lang="ru-RU" altLang="ru-RU" sz="2600" dirty="0" err="1" smtClean="0"/>
              <a:t>Під</a:t>
            </a:r>
            <a:r>
              <a:rPr lang="ru-RU" altLang="ru-RU" sz="2600" dirty="0" smtClean="0"/>
              <a:t> час </a:t>
            </a:r>
            <a:r>
              <a:rPr lang="ru-RU" altLang="ru-RU" sz="2600" dirty="0" err="1" smtClean="0">
                <a:solidFill>
                  <a:srgbClr val="C00000"/>
                </a:solidFill>
              </a:rPr>
              <a:t>менструації</a:t>
            </a:r>
            <a:r>
              <a:rPr lang="ru-RU" altLang="ru-RU" sz="2600" dirty="0" smtClean="0"/>
              <a:t> </a:t>
            </a:r>
            <a:r>
              <a:rPr lang="ru-RU" altLang="ru-RU" sz="2600" dirty="0" err="1" smtClean="0"/>
              <a:t>часточки</a:t>
            </a:r>
            <a:r>
              <a:rPr lang="ru-RU" altLang="ru-RU" sz="2600" dirty="0" smtClean="0"/>
              <a:t> </a:t>
            </a:r>
            <a:r>
              <a:rPr lang="ru-RU" altLang="ru-RU" sz="2600" dirty="0" err="1" smtClean="0"/>
              <a:t>залози</a:t>
            </a:r>
            <a:r>
              <a:rPr lang="ru-RU" altLang="ru-RU" sz="2600" dirty="0" smtClean="0"/>
              <a:t> та </a:t>
            </a:r>
            <a:r>
              <a:rPr lang="ru-RU" altLang="ru-RU" sz="2600" dirty="0" err="1" smtClean="0"/>
              <a:t>канальці</a:t>
            </a:r>
            <a:r>
              <a:rPr lang="ru-RU" altLang="ru-RU" sz="2600" dirty="0" smtClean="0"/>
              <a:t> </a:t>
            </a:r>
            <a:r>
              <a:rPr lang="ru-RU" altLang="ru-RU" sz="2600" dirty="0" err="1" smtClean="0"/>
              <a:t>зазнають</a:t>
            </a:r>
            <a:r>
              <a:rPr lang="ru-RU" altLang="ru-RU" sz="2600" dirty="0" smtClean="0"/>
              <a:t> </a:t>
            </a:r>
            <a:r>
              <a:rPr lang="ru-RU" altLang="ru-RU" sz="2600" dirty="0" err="1" smtClean="0"/>
              <a:t>регресивних</a:t>
            </a:r>
            <a:r>
              <a:rPr lang="ru-RU" altLang="ru-RU" sz="2600" dirty="0" smtClean="0"/>
              <a:t> </a:t>
            </a:r>
            <a:r>
              <a:rPr lang="ru-RU" altLang="ru-RU" sz="2600" dirty="0" err="1" smtClean="0"/>
              <a:t>змін</a:t>
            </a:r>
            <a:endParaRPr lang="ru-RU" altLang="ru-RU" sz="2600" dirty="0" smtClean="0"/>
          </a:p>
        </p:txBody>
      </p:sp>
      <p:sp>
        <p:nvSpPr>
          <p:cNvPr id="63493" name="AutoShape 6" descr="9k="/>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
        <p:nvSpPr>
          <p:cNvPr id="63494" name="AutoShape 8" descr="9k="/>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
        <p:nvSpPr>
          <p:cNvPr id="63495" name="AutoShape 10" descr="9k="/>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ru-RU" altLang="ru-RU">
              <a:latin typeface="Arial" panose="020B0604020202020204" pitchFamily="34" charset="0"/>
            </a:endParaRPr>
          </a:p>
        </p:txBody>
      </p:sp>
    </p:spTree>
    <p:custDataLst>
      <p:tags r:id="rId1"/>
    </p:custDataLst>
    <p:extLst>
      <p:ext uri="{BB962C8B-B14F-4D97-AF65-F5344CB8AC3E}">
        <p14:creationId xmlns:p14="http://schemas.microsoft.com/office/powerpoint/2010/main" val="109017141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55576" y="44624"/>
            <a:ext cx="7776864" cy="576064"/>
          </a:xfrm>
        </p:spPr>
        <p:txBody>
          <a:bodyPr>
            <a:noAutofit/>
          </a:bodyPr>
          <a:lstStyle/>
          <a:p>
            <a:pPr algn="ctr" eaLnBrk="1" fontAlgn="auto" hangingPunct="1">
              <a:spcAft>
                <a:spcPts val="0"/>
              </a:spcAft>
              <a:buClr>
                <a:schemeClr val="accent6">
                  <a:lumMod val="75000"/>
                </a:schemeClr>
              </a:buClr>
              <a:defRPr/>
            </a:pPr>
            <a:r>
              <a:rPr lang="ru-RU" sz="3600" b="1" dirty="0" err="1">
                <a:solidFill>
                  <a:srgbClr val="1A10E0"/>
                </a:solidFill>
              </a:rPr>
              <a:t>Естрогени</a:t>
            </a:r>
            <a:endParaRPr lang="uk-UA" sz="3600" b="1" dirty="0">
              <a:solidFill>
                <a:srgbClr val="1A10E0"/>
              </a:solidFill>
            </a:endParaRPr>
          </a:p>
        </p:txBody>
      </p:sp>
      <p:sp>
        <p:nvSpPr>
          <p:cNvPr id="37891" name="Rectangle 3"/>
          <p:cNvSpPr>
            <a:spLocks noGrp="1" noChangeArrowheads="1"/>
          </p:cNvSpPr>
          <p:nvPr>
            <p:ph idx="1"/>
          </p:nvPr>
        </p:nvSpPr>
        <p:spPr>
          <a:xfrm>
            <a:off x="251520" y="908720"/>
            <a:ext cx="8496944" cy="5760640"/>
          </a:xfrm>
        </p:spPr>
        <p:txBody>
          <a:bodyPr rtlCol="0">
            <a:normAutofit fontScale="85000" lnSpcReduction="20000"/>
          </a:bodyPr>
          <a:lstStyle/>
          <a:p>
            <a:pPr marL="539496" indent="-457200" eaLnBrk="1" fontAlgn="auto" hangingPunct="1">
              <a:lnSpc>
                <a:spcPct val="120000"/>
              </a:lnSpc>
              <a:spcAft>
                <a:spcPts val="0"/>
              </a:spcAft>
              <a:buClr>
                <a:schemeClr val="accent6">
                  <a:lumMod val="75000"/>
                </a:schemeClr>
              </a:buClr>
              <a:buFont typeface="Wingdings" panose="05000000000000000000" pitchFamily="2" charset="2"/>
              <a:buChar char="Ø"/>
              <a:defRPr/>
            </a:pPr>
            <a:r>
              <a:rPr lang="ru-RU" sz="3200" dirty="0" err="1"/>
              <a:t>продукуються</a:t>
            </a:r>
            <a:r>
              <a:rPr lang="ru-RU" sz="3200" dirty="0"/>
              <a:t> </a:t>
            </a:r>
            <a:r>
              <a:rPr lang="ru-RU" sz="3200" dirty="0" err="1"/>
              <a:t>клітинами</a:t>
            </a:r>
            <a:r>
              <a:rPr lang="ru-RU" sz="3200" dirty="0"/>
              <a:t> </a:t>
            </a:r>
            <a:r>
              <a:rPr lang="ru-RU" sz="3200" dirty="0" err="1">
                <a:solidFill>
                  <a:srgbClr val="C00000"/>
                </a:solidFill>
              </a:rPr>
              <a:t>внутрішньої</a:t>
            </a:r>
            <a:r>
              <a:rPr lang="ru-RU" sz="3200" dirty="0">
                <a:solidFill>
                  <a:srgbClr val="C00000"/>
                </a:solidFill>
              </a:rPr>
              <a:t> </a:t>
            </a:r>
            <a:r>
              <a:rPr lang="ru-RU" sz="3200" dirty="0" err="1"/>
              <a:t>оболонки</a:t>
            </a:r>
            <a:r>
              <a:rPr lang="ru-RU" sz="3200" dirty="0"/>
              <a:t> </a:t>
            </a:r>
            <a:r>
              <a:rPr lang="ru-RU" sz="3200" dirty="0" err="1" smtClean="0"/>
              <a:t>фолікула</a:t>
            </a:r>
            <a:endParaRPr lang="ru-RU" sz="3200" dirty="0" smtClean="0"/>
          </a:p>
          <a:p>
            <a:pPr marL="539496" indent="-457200" eaLnBrk="1" fontAlgn="auto" hangingPunct="1">
              <a:lnSpc>
                <a:spcPct val="120000"/>
              </a:lnSpc>
              <a:spcAft>
                <a:spcPts val="0"/>
              </a:spcAft>
              <a:buClr>
                <a:schemeClr val="accent6">
                  <a:lumMod val="75000"/>
                </a:schemeClr>
              </a:buClr>
              <a:buFont typeface="Wingdings" panose="05000000000000000000" pitchFamily="2" charset="2"/>
              <a:buChar char="Ø"/>
              <a:defRPr/>
            </a:pPr>
            <a:r>
              <a:rPr lang="ru-RU" sz="3200" dirty="0" smtClean="0"/>
              <a:t>у </a:t>
            </a:r>
            <a:r>
              <a:rPr lang="ru-RU" sz="3200" dirty="0" err="1"/>
              <a:t>незначній</a:t>
            </a:r>
            <a:r>
              <a:rPr lang="ru-RU" sz="3200" dirty="0"/>
              <a:t> </a:t>
            </a:r>
            <a:r>
              <a:rPr lang="ru-RU" sz="3200" dirty="0" err="1"/>
              <a:t>кількості</a:t>
            </a:r>
            <a:r>
              <a:rPr lang="ru-RU" sz="3200" dirty="0"/>
              <a:t> </a:t>
            </a:r>
            <a:r>
              <a:rPr lang="ru-RU" sz="3200" dirty="0" err="1"/>
              <a:t>корою</a:t>
            </a:r>
            <a:r>
              <a:rPr lang="ru-RU" sz="3200" dirty="0"/>
              <a:t> </a:t>
            </a:r>
            <a:r>
              <a:rPr lang="ru-RU" sz="3200" dirty="0" err="1"/>
              <a:t>надниркових</a:t>
            </a:r>
            <a:r>
              <a:rPr lang="ru-RU" sz="3200" dirty="0"/>
              <a:t> </a:t>
            </a:r>
            <a:r>
              <a:rPr lang="ru-RU" sz="3200" dirty="0" err="1" smtClean="0"/>
              <a:t>залоз</a:t>
            </a:r>
            <a:r>
              <a:rPr lang="ru-RU" sz="3200" dirty="0" smtClean="0"/>
              <a:t> </a:t>
            </a:r>
            <a:endParaRPr lang="ru-RU" sz="3200" dirty="0"/>
          </a:p>
          <a:p>
            <a:pPr marL="82296" indent="0" algn="ctr" eaLnBrk="1" fontAlgn="auto" hangingPunct="1">
              <a:lnSpc>
                <a:spcPct val="80000"/>
              </a:lnSpc>
              <a:spcAft>
                <a:spcPts val="0"/>
              </a:spcAft>
              <a:buClr>
                <a:schemeClr val="accent6">
                  <a:lumMod val="75000"/>
                </a:schemeClr>
              </a:buClr>
              <a:buNone/>
              <a:defRPr/>
            </a:pPr>
            <a:endParaRPr lang="ru-RU" sz="3200" dirty="0" smtClean="0">
              <a:solidFill>
                <a:schemeClr val="tx1">
                  <a:lumMod val="75000"/>
                  <a:lumOff val="25000"/>
                </a:schemeClr>
              </a:solidFill>
            </a:endParaRPr>
          </a:p>
          <a:p>
            <a:pPr marL="82296" indent="0" algn="ctr" eaLnBrk="1" fontAlgn="auto" hangingPunct="1">
              <a:lnSpc>
                <a:spcPct val="80000"/>
              </a:lnSpc>
              <a:spcAft>
                <a:spcPts val="0"/>
              </a:spcAft>
              <a:buClr>
                <a:schemeClr val="accent6">
                  <a:lumMod val="75000"/>
                </a:schemeClr>
              </a:buClr>
              <a:buNone/>
              <a:defRPr/>
            </a:pPr>
            <a:r>
              <a:rPr lang="ru-RU" sz="3200" dirty="0" err="1" smtClean="0">
                <a:solidFill>
                  <a:srgbClr val="0070C0"/>
                </a:solidFill>
              </a:rPr>
              <a:t>Основн</a:t>
            </a:r>
            <a:r>
              <a:rPr lang="uk-UA" sz="3200" dirty="0" smtClean="0">
                <a:solidFill>
                  <a:srgbClr val="0070C0"/>
                </a:solidFill>
              </a:rPr>
              <a:t>і </a:t>
            </a:r>
            <a:r>
              <a:rPr lang="ru-RU" sz="3200" dirty="0" err="1" smtClean="0">
                <a:solidFill>
                  <a:srgbClr val="0070C0"/>
                </a:solidFill>
              </a:rPr>
              <a:t>естрогенні</a:t>
            </a:r>
            <a:r>
              <a:rPr lang="ru-RU" sz="3200" dirty="0" smtClean="0">
                <a:solidFill>
                  <a:srgbClr val="0070C0"/>
                </a:solidFill>
              </a:rPr>
              <a:t> </a:t>
            </a:r>
            <a:r>
              <a:rPr lang="ru-RU" sz="3200" dirty="0" err="1" smtClean="0">
                <a:solidFill>
                  <a:srgbClr val="0070C0"/>
                </a:solidFill>
              </a:rPr>
              <a:t>гормони</a:t>
            </a:r>
            <a:endParaRPr lang="ru-RU" sz="3200" dirty="0" smtClean="0">
              <a:solidFill>
                <a:srgbClr val="0070C0"/>
              </a:solidFill>
            </a:endParaRPr>
          </a:p>
          <a:p>
            <a:pPr marL="539496" indent="-457200" eaLnBrk="1" fontAlgn="auto" hangingPunct="1">
              <a:lnSpc>
                <a:spcPct val="80000"/>
              </a:lnSpc>
              <a:spcAft>
                <a:spcPts val="0"/>
              </a:spcAft>
              <a:buClr>
                <a:schemeClr val="accent6">
                  <a:lumMod val="75000"/>
                </a:schemeClr>
              </a:buClr>
              <a:buFont typeface="Wingdings" panose="05000000000000000000" pitchFamily="2" charset="2"/>
              <a:buChar char="ü"/>
              <a:defRPr/>
            </a:pPr>
            <a:r>
              <a:rPr lang="ru-RU" sz="3200" i="1" dirty="0" err="1" smtClean="0"/>
              <a:t>Естрадіол</a:t>
            </a:r>
            <a:endParaRPr lang="ru-RU" sz="3200" i="1" dirty="0" smtClean="0"/>
          </a:p>
          <a:p>
            <a:pPr marL="539496" indent="-457200" eaLnBrk="1" fontAlgn="auto" hangingPunct="1">
              <a:lnSpc>
                <a:spcPct val="80000"/>
              </a:lnSpc>
              <a:spcAft>
                <a:spcPts val="0"/>
              </a:spcAft>
              <a:buClr>
                <a:schemeClr val="accent6">
                  <a:lumMod val="75000"/>
                </a:schemeClr>
              </a:buClr>
              <a:buFont typeface="Wingdings" panose="05000000000000000000" pitchFamily="2" charset="2"/>
              <a:buChar char="ü"/>
              <a:defRPr/>
            </a:pPr>
            <a:r>
              <a:rPr lang="ru-RU" sz="3200" i="1" dirty="0" err="1" smtClean="0"/>
              <a:t>Естрон</a:t>
            </a:r>
            <a:endParaRPr lang="ru-RU" sz="3200" i="1" dirty="0" smtClean="0"/>
          </a:p>
          <a:p>
            <a:pPr marL="539496" indent="-457200" eaLnBrk="1" fontAlgn="auto" hangingPunct="1">
              <a:lnSpc>
                <a:spcPct val="80000"/>
              </a:lnSpc>
              <a:spcAft>
                <a:spcPts val="0"/>
              </a:spcAft>
              <a:buClr>
                <a:schemeClr val="accent6">
                  <a:lumMod val="75000"/>
                </a:schemeClr>
              </a:buClr>
              <a:buFont typeface="Wingdings" panose="05000000000000000000" pitchFamily="2" charset="2"/>
              <a:buChar char="ü"/>
              <a:defRPr/>
            </a:pPr>
            <a:r>
              <a:rPr lang="ru-RU" sz="3200" i="1" dirty="0" err="1" smtClean="0"/>
              <a:t>Естріол</a:t>
            </a:r>
            <a:endParaRPr lang="ru-RU" sz="3200" i="1" dirty="0" smtClean="0"/>
          </a:p>
          <a:p>
            <a:pPr marL="82296" indent="0" eaLnBrk="1" fontAlgn="auto" hangingPunct="1">
              <a:lnSpc>
                <a:spcPct val="80000"/>
              </a:lnSpc>
              <a:spcAft>
                <a:spcPts val="0"/>
              </a:spcAft>
              <a:buClr>
                <a:schemeClr val="accent6">
                  <a:lumMod val="75000"/>
                </a:schemeClr>
              </a:buClr>
              <a:buNone/>
              <a:defRPr/>
            </a:pPr>
            <a:r>
              <a:rPr lang="ru-RU" sz="3200" i="1" dirty="0">
                <a:solidFill>
                  <a:srgbClr val="0070C0"/>
                </a:solidFill>
              </a:rPr>
              <a:t> </a:t>
            </a:r>
            <a:r>
              <a:rPr lang="ru-RU" sz="3200" dirty="0" smtClean="0">
                <a:solidFill>
                  <a:schemeClr val="tx1">
                    <a:lumMod val="75000"/>
                    <a:lumOff val="25000"/>
                  </a:schemeClr>
                </a:solidFill>
              </a:rPr>
              <a:t> </a:t>
            </a:r>
          </a:p>
          <a:p>
            <a:pPr marL="82296" indent="0" eaLnBrk="1" fontAlgn="auto" hangingPunct="1">
              <a:lnSpc>
                <a:spcPct val="80000"/>
              </a:lnSpc>
              <a:spcAft>
                <a:spcPts val="0"/>
              </a:spcAft>
              <a:buClr>
                <a:schemeClr val="accent6">
                  <a:lumMod val="75000"/>
                </a:schemeClr>
              </a:buClr>
              <a:buNone/>
              <a:defRPr/>
            </a:pPr>
            <a:r>
              <a:rPr lang="ru-RU" sz="3200" dirty="0" err="1" smtClean="0"/>
              <a:t>найбільш</a:t>
            </a:r>
            <a:r>
              <a:rPr lang="ru-RU" sz="3200" dirty="0" smtClean="0"/>
              <a:t> </a:t>
            </a:r>
            <a:r>
              <a:rPr lang="ru-RU" sz="3200" dirty="0" err="1" smtClean="0"/>
              <a:t>активний</a:t>
            </a:r>
            <a:r>
              <a:rPr lang="ru-RU" sz="3200" dirty="0" smtClean="0"/>
              <a:t> </a:t>
            </a:r>
            <a:r>
              <a:rPr lang="ru-RU" sz="3200" dirty="0"/>
              <a:t>з них </a:t>
            </a:r>
            <a:r>
              <a:rPr lang="ru-RU" sz="3200" dirty="0" smtClean="0">
                <a:solidFill>
                  <a:schemeClr val="tx1">
                    <a:lumMod val="75000"/>
                    <a:lumOff val="25000"/>
                  </a:schemeClr>
                </a:solidFill>
              </a:rPr>
              <a:t>- </a:t>
            </a:r>
            <a:r>
              <a:rPr lang="ru-RU" sz="3200" dirty="0" err="1" smtClean="0">
                <a:solidFill>
                  <a:srgbClr val="C00000"/>
                </a:solidFill>
              </a:rPr>
              <a:t>естрадіол</a:t>
            </a:r>
            <a:r>
              <a:rPr lang="ru-RU" sz="3200" dirty="0" smtClean="0">
                <a:solidFill>
                  <a:schemeClr val="tx1">
                    <a:lumMod val="75000"/>
                    <a:lumOff val="25000"/>
                  </a:schemeClr>
                </a:solidFill>
              </a:rPr>
              <a:t> </a:t>
            </a:r>
            <a:endParaRPr lang="ru-RU" sz="3200" dirty="0">
              <a:solidFill>
                <a:schemeClr val="tx1">
                  <a:lumMod val="75000"/>
                  <a:lumOff val="25000"/>
                </a:schemeClr>
              </a:solidFill>
            </a:endParaRPr>
          </a:p>
          <a:p>
            <a:pPr marL="265176" indent="-182880" eaLnBrk="1" fontAlgn="auto" hangingPunct="1">
              <a:lnSpc>
                <a:spcPct val="80000"/>
              </a:lnSpc>
              <a:spcAft>
                <a:spcPts val="0"/>
              </a:spcAft>
              <a:buClr>
                <a:schemeClr val="accent6">
                  <a:lumMod val="75000"/>
                </a:schemeClr>
              </a:buClr>
              <a:buFont typeface="Wingdings 2"/>
              <a:buChar char=""/>
              <a:defRPr/>
            </a:pPr>
            <a:endParaRPr lang="ru-RU" sz="3200" dirty="0" smtClean="0">
              <a:solidFill>
                <a:schemeClr val="tx1">
                  <a:lumMod val="75000"/>
                  <a:lumOff val="25000"/>
                </a:schemeClr>
              </a:solidFill>
            </a:endParaRPr>
          </a:p>
          <a:p>
            <a:pPr marL="82296" indent="0" algn="ctr" eaLnBrk="1" fontAlgn="auto" hangingPunct="1">
              <a:lnSpc>
                <a:spcPct val="80000"/>
              </a:lnSpc>
              <a:spcAft>
                <a:spcPts val="0"/>
              </a:spcAft>
              <a:buClr>
                <a:schemeClr val="accent6">
                  <a:lumMod val="75000"/>
                </a:schemeClr>
              </a:buClr>
              <a:buNone/>
              <a:defRPr/>
            </a:pPr>
            <a:r>
              <a:rPr lang="ru-RU" sz="3200" dirty="0" err="1" smtClean="0">
                <a:solidFill>
                  <a:srgbClr val="0070C0"/>
                </a:solidFill>
              </a:rPr>
              <a:t>Органи-мішені</a:t>
            </a:r>
            <a:endParaRPr lang="ru-RU" sz="3200" dirty="0">
              <a:solidFill>
                <a:srgbClr val="0070C0"/>
              </a:solidFill>
            </a:endParaRPr>
          </a:p>
          <a:p>
            <a:pPr lvl="1" eaLnBrk="1" fontAlgn="auto" hangingPunct="1">
              <a:lnSpc>
                <a:spcPct val="80000"/>
              </a:lnSpc>
              <a:spcAft>
                <a:spcPts val="0"/>
              </a:spcAft>
              <a:buClr>
                <a:schemeClr val="accent6">
                  <a:lumMod val="75000"/>
                </a:schemeClr>
              </a:buClr>
              <a:buFont typeface="Wingdings" panose="05000000000000000000" pitchFamily="2" charset="2"/>
              <a:buChar char="ü"/>
              <a:defRPr/>
            </a:pPr>
            <a:r>
              <a:rPr lang="ru-RU" sz="3200" dirty="0"/>
              <a:t>матка (</a:t>
            </a:r>
            <a:r>
              <a:rPr lang="ru-RU" sz="3200" dirty="0" err="1" smtClean="0"/>
              <a:t>ендометрій</a:t>
            </a:r>
            <a:r>
              <a:rPr lang="ru-RU" sz="3200" dirty="0" smtClean="0"/>
              <a:t>, </a:t>
            </a:r>
            <a:r>
              <a:rPr lang="ru-RU" sz="3200" dirty="0" err="1"/>
              <a:t>міометрій</a:t>
            </a:r>
            <a:r>
              <a:rPr lang="ru-RU" sz="3200" dirty="0" smtClean="0"/>
              <a:t>)</a:t>
            </a:r>
          </a:p>
          <a:p>
            <a:pPr lvl="1" eaLnBrk="1" fontAlgn="auto" hangingPunct="1">
              <a:lnSpc>
                <a:spcPct val="80000"/>
              </a:lnSpc>
              <a:spcAft>
                <a:spcPts val="0"/>
              </a:spcAft>
              <a:buClr>
                <a:schemeClr val="accent6">
                  <a:lumMod val="75000"/>
                </a:schemeClr>
              </a:buClr>
              <a:buFont typeface="Wingdings" panose="05000000000000000000" pitchFamily="2" charset="2"/>
              <a:buChar char="ü"/>
              <a:defRPr/>
            </a:pPr>
            <a:r>
              <a:rPr lang="ru-RU" sz="3200" dirty="0" err="1" smtClean="0"/>
              <a:t>піхва</a:t>
            </a:r>
            <a:r>
              <a:rPr lang="ru-RU" sz="3200" dirty="0" smtClean="0"/>
              <a:t> </a:t>
            </a:r>
          </a:p>
          <a:p>
            <a:pPr lvl="1" eaLnBrk="1" fontAlgn="auto" hangingPunct="1">
              <a:lnSpc>
                <a:spcPct val="80000"/>
              </a:lnSpc>
              <a:spcAft>
                <a:spcPts val="0"/>
              </a:spcAft>
              <a:buClr>
                <a:schemeClr val="accent6">
                  <a:lumMod val="75000"/>
                </a:schemeClr>
              </a:buClr>
              <a:buFont typeface="Wingdings" panose="05000000000000000000" pitchFamily="2" charset="2"/>
              <a:buChar char="ü"/>
              <a:defRPr/>
            </a:pPr>
            <a:r>
              <a:rPr lang="ru-RU" sz="3200" dirty="0" err="1" smtClean="0"/>
              <a:t>молочні</a:t>
            </a:r>
            <a:r>
              <a:rPr lang="ru-RU" sz="3200" dirty="0" smtClean="0"/>
              <a:t> </a:t>
            </a:r>
            <a:r>
              <a:rPr lang="ru-RU" sz="3200" dirty="0" err="1"/>
              <a:t>залози</a:t>
            </a:r>
            <a:endParaRPr lang="ru-RU" sz="3200" dirty="0"/>
          </a:p>
        </p:txBody>
      </p:sp>
    </p:spTree>
    <p:custDataLst>
      <p:tags r:id="rId1"/>
    </p:custDataLst>
    <p:extLst>
      <p:ext uri="{BB962C8B-B14F-4D97-AF65-F5344CB8AC3E}">
        <p14:creationId xmlns:p14="http://schemas.microsoft.com/office/powerpoint/2010/main" val="997700697"/>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Прямоугольник 1"/>
          <p:cNvSpPr>
            <a:spLocks noChangeArrowheads="1"/>
          </p:cNvSpPr>
          <p:nvPr/>
        </p:nvSpPr>
        <p:spPr bwMode="auto">
          <a:xfrm>
            <a:off x="323528" y="834972"/>
            <a:ext cx="8424936" cy="5715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4450">
              <a:defRPr>
                <a:solidFill>
                  <a:schemeClr val="tx1"/>
                </a:solidFill>
                <a:latin typeface="Gill Sans MT" panose="020B0502020104020203" pitchFamily="34" charset="0"/>
              </a:defRPr>
            </a:lvl1pPr>
            <a:lvl2pPr marL="547688" indent="-182563">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lnSpc>
                <a:spcPct val="80000"/>
              </a:lnSpc>
              <a:spcBef>
                <a:spcPct val="20000"/>
              </a:spcBef>
              <a:spcAft>
                <a:spcPts val="300"/>
              </a:spcAft>
              <a:buClr>
                <a:srgbClr val="C3260C"/>
              </a:buClr>
              <a:buSzPct val="130000"/>
            </a:pPr>
            <a:endParaRPr lang="ru-RU" altLang="ru-RU" sz="3200" b="1" dirty="0">
              <a:solidFill>
                <a:srgbClr val="0070C0"/>
              </a:solidFill>
              <a:latin typeface="Trebuchet MS" panose="020B0603020202020204" pitchFamily="34" charset="0"/>
            </a:endParaRPr>
          </a:p>
          <a:p>
            <a:pPr marL="708025" lvl="1" indent="-342900" eaLnBrk="1" hangingPunct="1">
              <a:lnSpc>
                <a:spcPct val="80000"/>
              </a:lnSpc>
              <a:spcBef>
                <a:spcPct val="20000"/>
              </a:spcBef>
              <a:spcAft>
                <a:spcPts val="300"/>
              </a:spcAft>
              <a:buClr>
                <a:srgbClr val="C3260C"/>
              </a:buClr>
              <a:buSzPct val="130000"/>
              <a:buFont typeface="Wingdings" panose="05000000000000000000" pitchFamily="2" charset="2"/>
              <a:buChar char="Ø"/>
            </a:pPr>
            <a:r>
              <a:rPr lang="ru-RU" altLang="ru-RU" sz="2800" dirty="0" err="1">
                <a:solidFill>
                  <a:srgbClr val="404040"/>
                </a:solidFill>
                <a:latin typeface="+mn-lt"/>
                <a:cs typeface="Arial" panose="020B0604020202020204" pitchFamily="34" charset="0"/>
              </a:rPr>
              <a:t>Стимулюють</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розвиток</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вторинних</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статевих</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ознак</a:t>
            </a:r>
            <a:r>
              <a:rPr lang="ru-RU" altLang="ru-RU" sz="2800" dirty="0">
                <a:solidFill>
                  <a:srgbClr val="404040"/>
                </a:solidFill>
                <a:latin typeface="+mn-lt"/>
                <a:cs typeface="Arial" panose="020B0604020202020204" pitchFamily="34" charset="0"/>
              </a:rPr>
              <a:t> п</a:t>
            </a:r>
            <a:r>
              <a:rPr lang="uk-UA" altLang="ru-RU" sz="2800" dirty="0" err="1">
                <a:solidFill>
                  <a:srgbClr val="404040"/>
                </a:solidFill>
                <a:latin typeface="+mn-lt"/>
                <a:cs typeface="Arial" panose="020B0604020202020204" pitchFamily="34" charset="0"/>
              </a:rPr>
              <a:t>ри</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статевому</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дозріванні</a:t>
            </a:r>
            <a:r>
              <a:rPr lang="ru-RU" altLang="ru-RU" sz="2800" dirty="0">
                <a:solidFill>
                  <a:srgbClr val="404040"/>
                </a:solidFill>
                <a:latin typeface="+mn-lt"/>
                <a:cs typeface="Arial" panose="020B0604020202020204" pitchFamily="34" charset="0"/>
              </a:rPr>
              <a:t> </a:t>
            </a:r>
            <a:endParaRPr lang="ru-RU" altLang="ru-RU" sz="2800" dirty="0" smtClean="0">
              <a:solidFill>
                <a:srgbClr val="404040"/>
              </a:solidFill>
              <a:latin typeface="+mn-lt"/>
              <a:cs typeface="Arial" panose="020B0604020202020204" pitchFamily="34" charset="0"/>
            </a:endParaRPr>
          </a:p>
          <a:p>
            <a:pPr marL="708025" lvl="1" indent="-342900" eaLnBrk="1" hangingPunct="1">
              <a:lnSpc>
                <a:spcPct val="80000"/>
              </a:lnSpc>
              <a:spcBef>
                <a:spcPct val="20000"/>
              </a:spcBef>
              <a:spcAft>
                <a:spcPts val="300"/>
              </a:spcAft>
              <a:buClr>
                <a:srgbClr val="C3260C"/>
              </a:buClr>
              <a:buSzPct val="130000"/>
              <a:buFont typeface="Wingdings" panose="05000000000000000000" pitchFamily="2" charset="2"/>
              <a:buChar char="Ø"/>
            </a:pPr>
            <a:r>
              <a:rPr lang="ru-RU" altLang="ru-RU" sz="2800" dirty="0" err="1" smtClean="0">
                <a:solidFill>
                  <a:srgbClr val="404040"/>
                </a:solidFill>
                <a:latin typeface="+mn-lt"/>
                <a:cs typeface="Arial" panose="020B0604020202020204" pitchFamily="34" charset="0"/>
              </a:rPr>
              <a:t>Готують</a:t>
            </a:r>
            <a:r>
              <a:rPr lang="ru-RU" altLang="ru-RU" sz="2800" dirty="0" smtClean="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яйцеклітину</a:t>
            </a:r>
            <a:r>
              <a:rPr lang="ru-RU" altLang="ru-RU" sz="2800" dirty="0">
                <a:solidFill>
                  <a:srgbClr val="404040"/>
                </a:solidFill>
                <a:latin typeface="+mn-lt"/>
                <a:cs typeface="Arial" panose="020B0604020202020204" pitchFamily="34" charset="0"/>
              </a:rPr>
              <a:t> до </a:t>
            </a:r>
            <a:r>
              <a:rPr lang="ru-RU" altLang="ru-RU" sz="2800" dirty="0" err="1" smtClean="0">
                <a:solidFill>
                  <a:srgbClr val="404040"/>
                </a:solidFill>
                <a:latin typeface="+mn-lt"/>
                <a:cs typeface="Arial" panose="020B0604020202020204" pitchFamily="34" charset="0"/>
              </a:rPr>
              <a:t>овуляції</a:t>
            </a:r>
            <a:endParaRPr lang="ru-RU" altLang="ru-RU" sz="2800" dirty="0" smtClean="0">
              <a:solidFill>
                <a:srgbClr val="404040"/>
              </a:solidFill>
              <a:latin typeface="+mn-lt"/>
              <a:cs typeface="Arial" panose="020B0604020202020204" pitchFamily="34" charset="0"/>
            </a:endParaRPr>
          </a:p>
          <a:p>
            <a:pPr marL="708025" lvl="1" indent="-342900" eaLnBrk="1" hangingPunct="1">
              <a:lnSpc>
                <a:spcPct val="80000"/>
              </a:lnSpc>
              <a:spcBef>
                <a:spcPct val="20000"/>
              </a:spcBef>
              <a:spcAft>
                <a:spcPts val="300"/>
              </a:spcAft>
              <a:buClr>
                <a:srgbClr val="C3260C"/>
              </a:buClr>
              <a:buSzPct val="130000"/>
              <a:buFont typeface="Wingdings" panose="05000000000000000000" pitchFamily="2" charset="2"/>
              <a:buChar char="Ø"/>
            </a:pPr>
            <a:r>
              <a:rPr lang="ru-RU" altLang="ru-RU" sz="2800" dirty="0" err="1" smtClean="0">
                <a:solidFill>
                  <a:srgbClr val="404040"/>
                </a:solidFill>
                <a:latin typeface="+mn-lt"/>
                <a:cs typeface="Arial" panose="020B0604020202020204" pitchFamily="34" charset="0"/>
              </a:rPr>
              <a:t>Забезпечують</a:t>
            </a:r>
            <a:r>
              <a:rPr lang="ru-RU" altLang="ru-RU" sz="2800" dirty="0" smtClean="0">
                <a:solidFill>
                  <a:srgbClr val="404040"/>
                </a:solidFill>
                <a:latin typeface="+mn-lt"/>
                <a:cs typeface="Arial" panose="020B0604020202020204" pitchFamily="34" charset="0"/>
              </a:rPr>
              <a:t> </a:t>
            </a:r>
            <a:r>
              <a:rPr lang="ru-RU" altLang="ru-RU" sz="2800" dirty="0">
                <a:solidFill>
                  <a:srgbClr val="404040"/>
                </a:solidFill>
                <a:latin typeface="+mn-lt"/>
                <a:cs typeface="Arial" panose="020B0604020202020204" pitchFamily="34" charset="0"/>
              </a:rPr>
              <a:t>фазу </a:t>
            </a:r>
            <a:r>
              <a:rPr lang="ru-RU" altLang="ru-RU" sz="2800" dirty="0" err="1">
                <a:solidFill>
                  <a:srgbClr val="404040"/>
                </a:solidFill>
                <a:latin typeface="+mn-lt"/>
                <a:cs typeface="Arial" panose="020B0604020202020204" pitchFamily="34" charset="0"/>
              </a:rPr>
              <a:t>проліферації</a:t>
            </a:r>
            <a:r>
              <a:rPr lang="ru-RU" altLang="ru-RU" sz="2800" dirty="0">
                <a:solidFill>
                  <a:srgbClr val="404040"/>
                </a:solidFill>
                <a:latin typeface="+mn-lt"/>
                <a:cs typeface="Arial" panose="020B0604020202020204" pitchFamily="34" charset="0"/>
              </a:rPr>
              <a:t> в </a:t>
            </a:r>
            <a:r>
              <a:rPr lang="ru-RU" altLang="ru-RU" sz="2800" dirty="0" err="1" smtClean="0">
                <a:solidFill>
                  <a:srgbClr val="404040"/>
                </a:solidFill>
                <a:latin typeface="+mn-lt"/>
                <a:cs typeface="Arial" panose="020B0604020202020204" pitchFamily="34" charset="0"/>
              </a:rPr>
              <a:t>ендометрії</a:t>
            </a:r>
            <a:endParaRPr lang="ru-RU" altLang="ru-RU" sz="2800" dirty="0" smtClean="0">
              <a:solidFill>
                <a:srgbClr val="404040"/>
              </a:solidFill>
              <a:latin typeface="+mn-lt"/>
              <a:cs typeface="Arial" panose="020B0604020202020204" pitchFamily="34" charset="0"/>
            </a:endParaRPr>
          </a:p>
          <a:p>
            <a:pPr marL="708025" lvl="1" indent="-342900" eaLnBrk="1" hangingPunct="1">
              <a:lnSpc>
                <a:spcPct val="80000"/>
              </a:lnSpc>
              <a:spcBef>
                <a:spcPct val="20000"/>
              </a:spcBef>
              <a:spcAft>
                <a:spcPts val="300"/>
              </a:spcAft>
              <a:buClr>
                <a:srgbClr val="C3260C"/>
              </a:buClr>
              <a:buSzPct val="130000"/>
              <a:buFont typeface="Wingdings" panose="05000000000000000000" pitchFamily="2" charset="2"/>
              <a:buChar char="Ø"/>
            </a:pPr>
            <a:r>
              <a:rPr lang="ru-RU" altLang="ru-RU" sz="2800" dirty="0" err="1" smtClean="0">
                <a:solidFill>
                  <a:srgbClr val="404040"/>
                </a:solidFill>
                <a:latin typeface="+mn-lt"/>
                <a:cs typeface="Arial" panose="020B0604020202020204" pitchFamily="34" charset="0"/>
              </a:rPr>
              <a:t>Роблять</a:t>
            </a:r>
            <a:r>
              <a:rPr lang="ru-RU" altLang="ru-RU" sz="2800" dirty="0" smtClean="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слиз</a:t>
            </a:r>
            <a:r>
              <a:rPr lang="ru-RU" altLang="ru-RU" sz="2800" dirty="0">
                <a:solidFill>
                  <a:srgbClr val="404040"/>
                </a:solidFill>
                <a:latin typeface="+mn-lt"/>
                <a:cs typeface="Arial" panose="020B0604020202020204" pitchFamily="34" charset="0"/>
              </a:rPr>
              <a:t> </a:t>
            </a:r>
            <a:r>
              <a:rPr lang="ru-RU" altLang="ru-RU" sz="2800" dirty="0">
                <a:solidFill>
                  <a:srgbClr val="C00000"/>
                </a:solidFill>
                <a:latin typeface="+mn-lt"/>
                <a:cs typeface="Arial" panose="020B0604020202020204" pitchFamily="34" charset="0"/>
              </a:rPr>
              <a:t>«</a:t>
            </a:r>
            <a:r>
              <a:rPr lang="ru-RU" altLang="ru-RU" sz="2800" dirty="0" err="1">
                <a:solidFill>
                  <a:srgbClr val="C00000"/>
                </a:solidFill>
                <a:latin typeface="+mn-lt"/>
                <a:cs typeface="Arial" panose="020B0604020202020204" pitchFamily="34" charset="0"/>
              </a:rPr>
              <a:t>плідним</a:t>
            </a:r>
            <a:r>
              <a:rPr lang="ru-RU" altLang="ru-RU" sz="2800" dirty="0">
                <a:solidFill>
                  <a:srgbClr val="C0000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прозорим</a:t>
            </a:r>
            <a:r>
              <a:rPr lang="ru-RU" altLang="ru-RU" sz="2800" dirty="0">
                <a:solidFill>
                  <a:srgbClr val="404040"/>
                </a:solidFill>
                <a:latin typeface="+mn-lt"/>
                <a:cs typeface="Arial" panose="020B0604020202020204" pitchFamily="34" charset="0"/>
              </a:rPr>
              <a:t>, тягучим, легко </a:t>
            </a:r>
            <a:r>
              <a:rPr lang="ru-RU" altLang="ru-RU" sz="2800" dirty="0" err="1">
                <a:solidFill>
                  <a:srgbClr val="404040"/>
                </a:solidFill>
                <a:latin typeface="+mn-lt"/>
                <a:cs typeface="Arial" panose="020B0604020202020204" pitchFamily="34" charset="0"/>
              </a:rPr>
              <a:t>проникним</a:t>
            </a:r>
            <a:r>
              <a:rPr lang="ru-RU" altLang="ru-RU" sz="2800" dirty="0">
                <a:solidFill>
                  <a:srgbClr val="404040"/>
                </a:solidFill>
                <a:latin typeface="+mn-lt"/>
                <a:cs typeface="Arial" panose="020B0604020202020204" pitchFamily="34" charset="0"/>
              </a:rPr>
              <a:t> для </a:t>
            </a:r>
            <a:r>
              <a:rPr lang="ru-RU" altLang="ru-RU" sz="2800" dirty="0" err="1">
                <a:solidFill>
                  <a:srgbClr val="404040"/>
                </a:solidFill>
                <a:latin typeface="+mn-lt"/>
                <a:cs typeface="Arial" panose="020B0604020202020204" pitchFamily="34" charset="0"/>
              </a:rPr>
              <a:t>сперматозоїдів</a:t>
            </a:r>
            <a:r>
              <a:rPr lang="ru-RU" altLang="ru-RU" sz="2800" dirty="0">
                <a:solidFill>
                  <a:srgbClr val="404040"/>
                </a:solidFill>
                <a:latin typeface="+mn-lt"/>
                <a:cs typeface="Arial" panose="020B0604020202020204" pitchFamily="34" charset="0"/>
              </a:rPr>
              <a:t> </a:t>
            </a:r>
            <a:endParaRPr lang="ru-RU" altLang="ru-RU" sz="2800" dirty="0" smtClean="0">
              <a:solidFill>
                <a:srgbClr val="404040"/>
              </a:solidFill>
              <a:latin typeface="+mn-lt"/>
              <a:cs typeface="Arial" panose="020B0604020202020204" pitchFamily="34" charset="0"/>
            </a:endParaRPr>
          </a:p>
          <a:p>
            <a:pPr marL="708025" lvl="1" indent="-342900" eaLnBrk="1" hangingPunct="1">
              <a:lnSpc>
                <a:spcPct val="80000"/>
              </a:lnSpc>
              <a:spcBef>
                <a:spcPct val="20000"/>
              </a:spcBef>
              <a:spcAft>
                <a:spcPts val="300"/>
              </a:spcAft>
              <a:buClr>
                <a:srgbClr val="C3260C"/>
              </a:buClr>
              <a:buSzPct val="130000"/>
              <a:buFont typeface="Wingdings" panose="05000000000000000000" pitchFamily="2" charset="2"/>
              <a:buChar char="Ø"/>
            </a:pPr>
            <a:r>
              <a:rPr lang="ru-RU" altLang="ru-RU" sz="2800" dirty="0" err="1" smtClean="0">
                <a:solidFill>
                  <a:srgbClr val="404040"/>
                </a:solidFill>
                <a:latin typeface="+mn-lt"/>
                <a:cs typeface="Arial" panose="020B0604020202020204" pitchFamily="34" charset="0"/>
              </a:rPr>
              <a:t>Сприяють</a:t>
            </a:r>
            <a:r>
              <a:rPr lang="ru-RU" altLang="ru-RU" sz="2800" dirty="0" smtClean="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розм’якшенню</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шийки</a:t>
            </a:r>
            <a:r>
              <a:rPr lang="ru-RU" altLang="ru-RU" sz="2800" dirty="0">
                <a:solidFill>
                  <a:srgbClr val="404040"/>
                </a:solidFill>
                <a:latin typeface="+mn-lt"/>
                <a:cs typeface="Arial" panose="020B0604020202020204" pitchFamily="34" charset="0"/>
              </a:rPr>
              <a:t> </a:t>
            </a:r>
            <a:r>
              <a:rPr lang="ru-RU" altLang="ru-RU" sz="2800" dirty="0" smtClean="0">
                <a:solidFill>
                  <a:srgbClr val="404040"/>
                </a:solidFill>
                <a:latin typeface="+mn-lt"/>
                <a:cs typeface="Arial" panose="020B0604020202020204" pitchFamily="34" charset="0"/>
              </a:rPr>
              <a:t>матки (</a:t>
            </a:r>
            <a:r>
              <a:rPr lang="ru-RU" altLang="ru-RU" sz="2800" dirty="0" err="1" smtClean="0">
                <a:solidFill>
                  <a:srgbClr val="404040"/>
                </a:solidFill>
                <a:latin typeface="+mn-lt"/>
                <a:cs typeface="Arial" panose="020B0604020202020204" pitchFamily="34" charset="0"/>
              </a:rPr>
              <a:t>відкривається</a:t>
            </a:r>
            <a:r>
              <a:rPr lang="ru-RU" altLang="ru-RU" sz="2800" dirty="0" smtClean="0">
                <a:solidFill>
                  <a:srgbClr val="404040"/>
                </a:solidFill>
                <a:latin typeface="+mn-lt"/>
                <a:cs typeface="Arial" panose="020B0604020202020204" pitchFamily="34" charset="0"/>
              </a:rPr>
              <a:t> </a:t>
            </a:r>
            <a:r>
              <a:rPr lang="ru-RU" altLang="ru-RU" sz="2800" dirty="0">
                <a:solidFill>
                  <a:srgbClr val="404040"/>
                </a:solidFill>
                <a:latin typeface="+mn-lt"/>
                <a:cs typeface="Arial" panose="020B0604020202020204" pitchFamily="34" charset="0"/>
              </a:rPr>
              <a:t>і </a:t>
            </a:r>
            <a:r>
              <a:rPr lang="ru-RU" altLang="ru-RU" sz="2800" dirty="0" err="1" smtClean="0">
                <a:solidFill>
                  <a:srgbClr val="404040"/>
                </a:solidFill>
                <a:latin typeface="+mn-lt"/>
                <a:cs typeface="Arial" panose="020B0604020202020204" pitchFamily="34" charset="0"/>
              </a:rPr>
              <a:t>піднімається</a:t>
            </a:r>
            <a:r>
              <a:rPr lang="ru-RU" altLang="ru-RU" sz="2800" dirty="0">
                <a:solidFill>
                  <a:srgbClr val="404040"/>
                </a:solidFill>
                <a:latin typeface="+mn-lt"/>
                <a:cs typeface="Arial" panose="020B0604020202020204" pitchFamily="34" charset="0"/>
              </a:rPr>
              <a:t>)</a:t>
            </a:r>
            <a:endParaRPr lang="ru-RU" altLang="ru-RU" sz="2800" dirty="0" smtClean="0">
              <a:solidFill>
                <a:srgbClr val="404040"/>
              </a:solidFill>
              <a:latin typeface="+mn-lt"/>
              <a:cs typeface="Arial" panose="020B0604020202020204" pitchFamily="34" charset="0"/>
            </a:endParaRPr>
          </a:p>
          <a:p>
            <a:pPr marL="708025" lvl="1" indent="-342900" eaLnBrk="1" hangingPunct="1">
              <a:lnSpc>
                <a:spcPct val="80000"/>
              </a:lnSpc>
              <a:spcBef>
                <a:spcPct val="20000"/>
              </a:spcBef>
              <a:spcAft>
                <a:spcPts val="300"/>
              </a:spcAft>
              <a:buClr>
                <a:srgbClr val="C3260C"/>
              </a:buClr>
              <a:buSzPct val="130000"/>
              <a:buFont typeface="Wingdings" panose="05000000000000000000" pitchFamily="2" charset="2"/>
              <a:buChar char="Ø"/>
            </a:pPr>
            <a:r>
              <a:rPr lang="ru-RU" altLang="ru-RU" sz="2800" dirty="0" err="1" smtClean="0">
                <a:solidFill>
                  <a:srgbClr val="404040"/>
                </a:solidFill>
                <a:latin typeface="+mn-lt"/>
                <a:cs typeface="Arial" panose="020B0604020202020204" pitchFamily="34" charset="0"/>
              </a:rPr>
              <a:t>Посилюють</a:t>
            </a:r>
            <a:r>
              <a:rPr lang="ru-RU" altLang="ru-RU" sz="2800" dirty="0" smtClean="0">
                <a:solidFill>
                  <a:srgbClr val="404040"/>
                </a:solidFill>
                <a:latin typeface="+mn-lt"/>
                <a:cs typeface="Arial" panose="020B0604020202020204" pitchFamily="34" charset="0"/>
              </a:rPr>
              <a:t> </a:t>
            </a:r>
            <a:r>
              <a:rPr lang="ru-RU" altLang="ru-RU" sz="2800" dirty="0">
                <a:solidFill>
                  <a:srgbClr val="404040"/>
                </a:solidFill>
                <a:latin typeface="+mn-lt"/>
                <a:cs typeface="Arial" panose="020B0604020202020204" pitchFamily="34" charset="0"/>
              </a:rPr>
              <a:t>перистальтику </a:t>
            </a:r>
            <a:r>
              <a:rPr lang="ru-RU" altLang="ru-RU" sz="2800" dirty="0" err="1">
                <a:solidFill>
                  <a:srgbClr val="404040"/>
                </a:solidFill>
                <a:latin typeface="+mn-lt"/>
                <a:cs typeface="Arial" panose="020B0604020202020204" pitchFamily="34" charset="0"/>
              </a:rPr>
              <a:t>маткових</a:t>
            </a:r>
            <a:r>
              <a:rPr lang="ru-RU" altLang="ru-RU" sz="2800" dirty="0">
                <a:solidFill>
                  <a:srgbClr val="404040"/>
                </a:solidFill>
                <a:latin typeface="+mn-lt"/>
                <a:cs typeface="Arial" panose="020B0604020202020204" pitchFamily="34" charset="0"/>
              </a:rPr>
              <a:t> труб у момент </a:t>
            </a:r>
            <a:r>
              <a:rPr lang="ru-RU" altLang="ru-RU" sz="2800" dirty="0" err="1">
                <a:solidFill>
                  <a:srgbClr val="404040"/>
                </a:solidFill>
                <a:latin typeface="+mn-lt"/>
                <a:cs typeface="Arial" panose="020B0604020202020204" pitchFamily="34" charset="0"/>
              </a:rPr>
              <a:t>овуляції</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що</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сприяє</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прискоренню</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міграції</a:t>
            </a:r>
            <a:r>
              <a:rPr lang="ru-RU" altLang="ru-RU" sz="2800" dirty="0">
                <a:solidFill>
                  <a:srgbClr val="404040"/>
                </a:solidFill>
                <a:latin typeface="+mn-lt"/>
                <a:cs typeface="Arial" panose="020B0604020202020204" pitchFamily="34" charset="0"/>
              </a:rPr>
              <a:t> </a:t>
            </a:r>
            <a:r>
              <a:rPr lang="ru-RU" altLang="ru-RU" sz="2800" dirty="0" err="1">
                <a:solidFill>
                  <a:srgbClr val="404040"/>
                </a:solidFill>
                <a:latin typeface="+mn-lt"/>
                <a:cs typeface="Arial" panose="020B0604020202020204" pitchFamily="34" charset="0"/>
              </a:rPr>
              <a:t>сперматозоїдів</a:t>
            </a:r>
            <a:endParaRPr lang="ru-RU" altLang="ru-RU" sz="2800" dirty="0">
              <a:solidFill>
                <a:srgbClr val="404040"/>
              </a:solidFill>
              <a:latin typeface="+mn-lt"/>
              <a:cs typeface="Arial" panose="020B0604020202020204" pitchFamily="34" charset="0"/>
            </a:endParaRPr>
          </a:p>
        </p:txBody>
      </p:sp>
      <p:sp>
        <p:nvSpPr>
          <p:cNvPr id="2" name="Прямоугольник 1"/>
          <p:cNvSpPr/>
          <p:nvPr/>
        </p:nvSpPr>
        <p:spPr>
          <a:xfrm>
            <a:off x="1043608" y="188640"/>
            <a:ext cx="7574930" cy="646331"/>
          </a:xfrm>
          <a:prstGeom prst="rect">
            <a:avLst/>
          </a:prstGeom>
        </p:spPr>
        <p:txBody>
          <a:bodyPr wrap="square">
            <a:spAutoFit/>
          </a:bodyPr>
          <a:lstStyle/>
          <a:p>
            <a:r>
              <a:rPr lang="ru-RU" sz="3600" b="1" dirty="0" err="1" smtClean="0">
                <a:solidFill>
                  <a:srgbClr val="1A10E0"/>
                </a:solidFill>
              </a:rPr>
              <a:t>Естрогени</a:t>
            </a:r>
            <a:r>
              <a:rPr lang="ru-RU" sz="3600" b="1" dirty="0" smtClean="0">
                <a:solidFill>
                  <a:srgbClr val="1A10E0"/>
                </a:solidFill>
              </a:rPr>
              <a:t> - </a:t>
            </a:r>
            <a:r>
              <a:rPr lang="ru-RU" sz="3600" b="1" dirty="0" err="1" smtClean="0">
                <a:solidFill>
                  <a:srgbClr val="1A10E0"/>
                </a:solidFill>
              </a:rPr>
              <a:t>функції</a:t>
            </a:r>
            <a:r>
              <a:rPr lang="ru-RU" sz="3600" b="1" dirty="0" smtClean="0">
                <a:solidFill>
                  <a:srgbClr val="1A10E0"/>
                </a:solidFill>
              </a:rPr>
              <a:t> </a:t>
            </a:r>
            <a:endParaRPr lang="en-US" sz="3600" dirty="0"/>
          </a:p>
        </p:txBody>
      </p:sp>
    </p:spTree>
    <p:extLst>
      <p:ext uri="{BB962C8B-B14F-4D97-AF65-F5344CB8AC3E}">
        <p14:creationId xmlns:p14="http://schemas.microsoft.com/office/powerpoint/2010/main" val="21375952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67544" y="620688"/>
            <a:ext cx="7920880" cy="647725"/>
          </a:xfrm>
        </p:spPr>
        <p:txBody>
          <a:bodyPr>
            <a:noAutofit/>
          </a:bodyPr>
          <a:lstStyle/>
          <a:p>
            <a:pPr algn="ctr">
              <a:buClr>
                <a:schemeClr val="accent6">
                  <a:lumMod val="75000"/>
                </a:schemeClr>
              </a:buClr>
              <a:defRPr/>
            </a:pPr>
            <a:r>
              <a:rPr lang="ru-RU" sz="3600" b="1" dirty="0" smtClean="0">
                <a:solidFill>
                  <a:srgbClr val="1A10E0"/>
                </a:solidFill>
              </a:rPr>
              <a:t/>
            </a:r>
            <a:br>
              <a:rPr lang="ru-RU" sz="3600" b="1" dirty="0" smtClean="0">
                <a:solidFill>
                  <a:srgbClr val="1A10E0"/>
                </a:solidFill>
              </a:rPr>
            </a:br>
            <a:r>
              <a:rPr lang="ru-RU" sz="3600" b="1" dirty="0">
                <a:solidFill>
                  <a:srgbClr val="1A10E0"/>
                </a:solidFill>
              </a:rPr>
              <a:t/>
            </a:r>
            <a:br>
              <a:rPr lang="ru-RU" sz="3600" b="1" dirty="0">
                <a:solidFill>
                  <a:srgbClr val="1A10E0"/>
                </a:solidFill>
              </a:rPr>
            </a:br>
            <a:r>
              <a:rPr lang="ru-RU" sz="3600" b="1" dirty="0" smtClean="0">
                <a:solidFill>
                  <a:srgbClr val="1A10E0"/>
                </a:solidFill>
              </a:rPr>
              <a:t/>
            </a:r>
            <a:br>
              <a:rPr lang="ru-RU" sz="3600" b="1" dirty="0" smtClean="0">
                <a:solidFill>
                  <a:srgbClr val="1A10E0"/>
                </a:solidFill>
              </a:rPr>
            </a:br>
            <a:r>
              <a:rPr lang="ru-RU" sz="3600" b="1" dirty="0">
                <a:solidFill>
                  <a:srgbClr val="1A10E0"/>
                </a:solidFill>
              </a:rPr>
              <a:t/>
            </a:r>
            <a:br>
              <a:rPr lang="ru-RU" sz="3600" b="1" dirty="0">
                <a:solidFill>
                  <a:srgbClr val="1A10E0"/>
                </a:solidFill>
              </a:rPr>
            </a:br>
            <a:r>
              <a:rPr lang="ru-RU" sz="3600" b="1" dirty="0" smtClean="0">
                <a:solidFill>
                  <a:srgbClr val="1A10E0"/>
                </a:solidFill>
              </a:rPr>
              <a:t/>
            </a:r>
            <a:br>
              <a:rPr lang="ru-RU" sz="3600" b="1" dirty="0" smtClean="0">
                <a:solidFill>
                  <a:srgbClr val="1A10E0"/>
                </a:solidFill>
              </a:rPr>
            </a:br>
            <a:r>
              <a:rPr lang="ru-RU" sz="3600" b="1" dirty="0">
                <a:solidFill>
                  <a:srgbClr val="1A10E0"/>
                </a:solidFill>
              </a:rPr>
              <a:t/>
            </a:r>
            <a:br>
              <a:rPr lang="ru-RU" sz="3600" b="1" dirty="0">
                <a:solidFill>
                  <a:srgbClr val="1A10E0"/>
                </a:solidFill>
              </a:rPr>
            </a:br>
            <a:r>
              <a:rPr lang="ru-RU" sz="3600" b="1" dirty="0" err="1" smtClean="0">
                <a:solidFill>
                  <a:srgbClr val="1A10E0"/>
                </a:solidFill>
              </a:rPr>
              <a:t>Естрогени</a:t>
            </a:r>
            <a:r>
              <a:rPr lang="ru-RU" sz="3600" b="1" dirty="0" smtClean="0">
                <a:solidFill>
                  <a:srgbClr val="1A10E0"/>
                </a:solidFill>
              </a:rPr>
              <a:t> </a:t>
            </a:r>
            <a:r>
              <a:rPr lang="ru-RU" sz="3600" b="1" dirty="0">
                <a:solidFill>
                  <a:srgbClr val="1A10E0"/>
                </a:solidFill>
              </a:rPr>
              <a:t>- </a:t>
            </a:r>
            <a:r>
              <a:rPr lang="ru-RU" sz="3600" b="1" dirty="0" err="1">
                <a:solidFill>
                  <a:srgbClr val="1A10E0"/>
                </a:solidFill>
              </a:rPr>
              <a:t>функції</a:t>
            </a:r>
            <a:r>
              <a:rPr lang="ru-RU" sz="3600" b="1" dirty="0">
                <a:solidFill>
                  <a:srgbClr val="1A10E0"/>
                </a:solidFill>
              </a:rPr>
              <a:t> </a:t>
            </a:r>
            <a:r>
              <a:rPr lang="en-US" sz="3600" b="1" dirty="0"/>
              <a:t/>
            </a:r>
            <a:br>
              <a:rPr lang="en-US" sz="3600" b="1" dirty="0"/>
            </a:br>
            <a:endParaRPr lang="ru-RU" sz="3600" b="1" dirty="0">
              <a:solidFill>
                <a:srgbClr val="FF0000"/>
              </a:solidFill>
            </a:endParaRPr>
          </a:p>
        </p:txBody>
      </p:sp>
      <p:sp>
        <p:nvSpPr>
          <p:cNvPr id="38915" name="Rectangle 3"/>
          <p:cNvSpPr>
            <a:spLocks noGrp="1" noChangeArrowheads="1"/>
          </p:cNvSpPr>
          <p:nvPr>
            <p:ph idx="1"/>
          </p:nvPr>
        </p:nvSpPr>
        <p:spPr>
          <a:xfrm>
            <a:off x="395536" y="764704"/>
            <a:ext cx="8424936" cy="5609109"/>
          </a:xfrm>
        </p:spPr>
        <p:txBody>
          <a:bodyPr rtlCol="0">
            <a:noAutofit/>
          </a:bodyPr>
          <a:lstStyle/>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cs typeface="Arial" panose="020B0604020202020204" pitchFamily="34" charset="0"/>
              </a:rPr>
              <a:t>затримують</a:t>
            </a:r>
            <a:r>
              <a:rPr lang="ru-RU" dirty="0" smtClean="0">
                <a:cs typeface="Arial" panose="020B0604020202020204" pitchFamily="34" charset="0"/>
              </a:rPr>
              <a:t> </a:t>
            </a:r>
            <a:r>
              <a:rPr lang="ru-RU" dirty="0">
                <a:cs typeface="Arial" panose="020B0604020202020204" pitchFamily="34" charset="0"/>
              </a:rPr>
              <a:t>в </a:t>
            </a:r>
            <a:r>
              <a:rPr lang="ru-RU" dirty="0" err="1">
                <a:cs typeface="Arial" panose="020B0604020202020204" pitchFamily="34" charset="0"/>
              </a:rPr>
              <a:t>організмі</a:t>
            </a:r>
            <a:r>
              <a:rPr lang="ru-RU" dirty="0">
                <a:cs typeface="Arial" panose="020B0604020202020204" pitchFamily="34" charset="0"/>
              </a:rPr>
              <a:t> азот, </a:t>
            </a:r>
            <a:r>
              <a:rPr lang="ru-RU" dirty="0" err="1">
                <a:cs typeface="Arial" panose="020B0604020202020204" pitchFamily="34" charset="0"/>
              </a:rPr>
              <a:t>натрій</a:t>
            </a:r>
            <a:r>
              <a:rPr lang="ru-RU" dirty="0">
                <a:cs typeface="Arial" panose="020B0604020202020204" pitchFamily="34" charset="0"/>
              </a:rPr>
              <a:t>, </a:t>
            </a:r>
            <a:r>
              <a:rPr lang="ru-RU" dirty="0" err="1">
                <a:cs typeface="Arial" panose="020B0604020202020204" pitchFamily="34" charset="0"/>
              </a:rPr>
              <a:t>рідину</a:t>
            </a:r>
            <a:r>
              <a:rPr lang="ru-RU" dirty="0">
                <a:cs typeface="Arial" panose="020B0604020202020204" pitchFamily="34" charset="0"/>
              </a:rPr>
              <a:t>, </a:t>
            </a:r>
            <a:r>
              <a:rPr lang="ru-RU" dirty="0" smtClean="0">
                <a:cs typeface="Arial" panose="020B0604020202020204" pitchFamily="34" charset="0"/>
              </a:rPr>
              <a:t>                  в </a:t>
            </a:r>
            <a:r>
              <a:rPr lang="ru-RU" dirty="0" err="1">
                <a:cs typeface="Arial" panose="020B0604020202020204" pitchFamily="34" charset="0"/>
              </a:rPr>
              <a:t>кістках</a:t>
            </a:r>
            <a:r>
              <a:rPr lang="ru-RU" dirty="0">
                <a:cs typeface="Arial" panose="020B0604020202020204" pitchFamily="34" charset="0"/>
              </a:rPr>
              <a:t> — </a:t>
            </a:r>
            <a:r>
              <a:rPr lang="ru-RU" dirty="0" err="1">
                <a:cs typeface="Arial" panose="020B0604020202020204" pitchFamily="34" charset="0"/>
              </a:rPr>
              <a:t>кальцій</a:t>
            </a:r>
            <a:r>
              <a:rPr lang="ru-RU" dirty="0">
                <a:cs typeface="Arial" panose="020B0604020202020204" pitchFamily="34" charset="0"/>
              </a:rPr>
              <a:t> та </a:t>
            </a:r>
            <a:r>
              <a:rPr lang="ru-RU" dirty="0" smtClean="0">
                <a:cs typeface="Arial" panose="020B0604020202020204" pitchFamily="34" charset="0"/>
              </a:rPr>
              <a:t>фосфор</a:t>
            </a:r>
          </a:p>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cs typeface="Arial" panose="020B0604020202020204" pitchFamily="34" charset="0"/>
              </a:rPr>
              <a:t>знижують</a:t>
            </a:r>
            <a:r>
              <a:rPr lang="ru-RU" dirty="0" smtClean="0">
                <a:cs typeface="Arial" panose="020B0604020202020204" pitchFamily="34" charset="0"/>
              </a:rPr>
              <a:t> </a:t>
            </a:r>
            <a:r>
              <a:rPr lang="ru-RU" dirty="0" err="1">
                <a:cs typeface="Arial" panose="020B0604020202020204" pitchFamily="34" charset="0"/>
              </a:rPr>
              <a:t>кількість</a:t>
            </a:r>
            <a:r>
              <a:rPr lang="ru-RU" dirty="0">
                <a:cs typeface="Arial" panose="020B0604020202020204" pitchFamily="34" charset="0"/>
              </a:rPr>
              <a:t> холестерину в </a:t>
            </a:r>
            <a:r>
              <a:rPr lang="ru-RU" dirty="0" err="1" smtClean="0">
                <a:cs typeface="Arial" panose="020B0604020202020204" pitchFamily="34" charset="0"/>
              </a:rPr>
              <a:t>крові</a:t>
            </a:r>
            <a:endParaRPr lang="ru-RU" dirty="0" smtClean="0">
              <a:cs typeface="Arial" panose="020B0604020202020204" pitchFamily="34" charset="0"/>
            </a:endParaRPr>
          </a:p>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cs typeface="Arial" panose="020B0604020202020204" pitchFamily="34" charset="0"/>
              </a:rPr>
              <a:t>стимулюють</a:t>
            </a:r>
            <a:r>
              <a:rPr lang="ru-RU" dirty="0" smtClean="0">
                <a:cs typeface="Arial" panose="020B0604020202020204" pitchFamily="34" charset="0"/>
              </a:rPr>
              <a:t> </a:t>
            </a:r>
            <a:r>
              <a:rPr lang="ru-RU" dirty="0" err="1">
                <a:cs typeface="Arial" panose="020B0604020202020204" pitchFamily="34" charset="0"/>
              </a:rPr>
              <a:t>ретикулоендотеліальну</a:t>
            </a:r>
            <a:r>
              <a:rPr lang="ru-RU" dirty="0">
                <a:cs typeface="Arial" panose="020B0604020202020204" pitchFamily="34" charset="0"/>
              </a:rPr>
              <a:t> систему, </a:t>
            </a:r>
            <a:r>
              <a:rPr lang="ru-RU" dirty="0" err="1" smtClean="0">
                <a:cs typeface="Arial" panose="020B0604020202020204" pitchFamily="34" charset="0"/>
              </a:rPr>
              <a:t>посилюють</a:t>
            </a:r>
            <a:r>
              <a:rPr lang="ru-RU" dirty="0" smtClean="0">
                <a:cs typeface="Arial" panose="020B0604020202020204" pitchFamily="34" charset="0"/>
              </a:rPr>
              <a:t> </a:t>
            </a:r>
            <a:r>
              <a:rPr lang="ru-RU" dirty="0" err="1">
                <a:cs typeface="Arial" panose="020B0604020202020204" pitchFamily="34" charset="0"/>
              </a:rPr>
              <a:t>вироблення</a:t>
            </a:r>
            <a:r>
              <a:rPr lang="ru-RU" dirty="0">
                <a:cs typeface="Arial" panose="020B0604020202020204" pitchFamily="34" charset="0"/>
              </a:rPr>
              <a:t> </a:t>
            </a:r>
            <a:r>
              <a:rPr lang="ru-RU" dirty="0" err="1">
                <a:cs typeface="Arial" panose="020B0604020202020204" pitchFamily="34" charset="0"/>
              </a:rPr>
              <a:t>антитіл</a:t>
            </a:r>
            <a:r>
              <a:rPr lang="ru-RU" dirty="0">
                <a:cs typeface="Arial" panose="020B0604020202020204" pitchFamily="34" charset="0"/>
              </a:rPr>
              <a:t>, </a:t>
            </a:r>
            <a:r>
              <a:rPr lang="ru-RU" dirty="0" err="1">
                <a:cs typeface="Arial" panose="020B0604020202020204" pitchFamily="34" charset="0"/>
              </a:rPr>
              <a:t>активність</a:t>
            </a:r>
            <a:r>
              <a:rPr lang="ru-RU" dirty="0">
                <a:cs typeface="Arial" panose="020B0604020202020204" pitchFamily="34" charset="0"/>
              </a:rPr>
              <a:t> </a:t>
            </a:r>
            <a:r>
              <a:rPr lang="ru-RU" dirty="0" err="1">
                <a:cs typeface="Arial" panose="020B0604020202020204" pitchFamily="34" charset="0"/>
              </a:rPr>
              <a:t>фагоцитів</a:t>
            </a:r>
            <a:r>
              <a:rPr lang="ru-RU" dirty="0">
                <a:cs typeface="Arial" panose="020B0604020202020204" pitchFamily="34" charset="0"/>
              </a:rPr>
              <a:t>, </a:t>
            </a:r>
            <a:r>
              <a:rPr lang="ru-RU" dirty="0" err="1">
                <a:cs typeface="Arial" panose="020B0604020202020204" pitchFamily="34" charset="0"/>
              </a:rPr>
              <a:t>тим</a:t>
            </a:r>
            <a:r>
              <a:rPr lang="ru-RU" dirty="0">
                <a:cs typeface="Arial" panose="020B0604020202020204" pitchFamily="34" charset="0"/>
              </a:rPr>
              <a:t> самим </a:t>
            </a:r>
            <a:r>
              <a:rPr lang="ru-RU" dirty="0" err="1">
                <a:cs typeface="Arial" panose="020B0604020202020204" pitchFamily="34" charset="0"/>
              </a:rPr>
              <a:t>підвищуючи</a:t>
            </a:r>
            <a:r>
              <a:rPr lang="ru-RU" dirty="0">
                <a:cs typeface="Arial" panose="020B0604020202020204" pitchFamily="34" charset="0"/>
              </a:rPr>
              <a:t> </a:t>
            </a:r>
            <a:r>
              <a:rPr lang="ru-RU" dirty="0" err="1">
                <a:cs typeface="Arial" panose="020B0604020202020204" pitchFamily="34" charset="0"/>
              </a:rPr>
              <a:t>стійкість</a:t>
            </a:r>
            <a:r>
              <a:rPr lang="ru-RU" dirty="0">
                <a:cs typeface="Arial" panose="020B0604020202020204" pitchFamily="34" charset="0"/>
              </a:rPr>
              <a:t> </a:t>
            </a:r>
            <a:r>
              <a:rPr lang="ru-RU" dirty="0" err="1">
                <a:cs typeface="Arial" panose="020B0604020202020204" pitchFamily="34" charset="0"/>
              </a:rPr>
              <a:t>організму</a:t>
            </a:r>
            <a:r>
              <a:rPr lang="ru-RU" dirty="0">
                <a:cs typeface="Arial" panose="020B0604020202020204" pitchFamily="34" charset="0"/>
              </a:rPr>
              <a:t> до </a:t>
            </a:r>
            <a:r>
              <a:rPr lang="ru-RU" dirty="0" err="1" smtClean="0">
                <a:cs typeface="Arial" panose="020B0604020202020204" pitchFamily="34" charset="0"/>
              </a:rPr>
              <a:t>інфекції</a:t>
            </a:r>
            <a:endParaRPr lang="ru-RU" dirty="0" smtClean="0">
              <a:cs typeface="Arial" panose="020B0604020202020204" pitchFamily="34" charset="0"/>
            </a:endParaRPr>
          </a:p>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cs typeface="Arial" panose="020B0604020202020204" pitchFamily="34" charset="0"/>
              </a:rPr>
              <a:t>покращують</a:t>
            </a:r>
            <a:r>
              <a:rPr lang="ru-RU" dirty="0" smtClean="0">
                <a:cs typeface="Arial" panose="020B0604020202020204" pitchFamily="34" charset="0"/>
              </a:rPr>
              <a:t> </a:t>
            </a:r>
            <a:r>
              <a:rPr lang="ru-RU" dirty="0" err="1">
                <a:cs typeface="Arial" panose="020B0604020202020204" pitchFamily="34" charset="0"/>
              </a:rPr>
              <a:t>емоційний</a:t>
            </a:r>
            <a:r>
              <a:rPr lang="ru-RU" dirty="0">
                <a:cs typeface="Arial" panose="020B0604020202020204" pitchFamily="34" charset="0"/>
              </a:rPr>
              <a:t>  </a:t>
            </a:r>
            <a:r>
              <a:rPr lang="ru-RU" dirty="0" smtClean="0">
                <a:cs typeface="Arial" panose="020B0604020202020204" pitchFamily="34" charset="0"/>
              </a:rPr>
              <a:t>стан </a:t>
            </a:r>
            <a:r>
              <a:rPr lang="ru-RU" dirty="0" err="1">
                <a:cs typeface="Arial" panose="020B0604020202020204" pitchFamily="34" charset="0"/>
              </a:rPr>
              <a:t>жінки</a:t>
            </a:r>
            <a:r>
              <a:rPr lang="ru-RU" dirty="0">
                <a:cs typeface="Arial" panose="020B0604020202020204" pitchFamily="34" charset="0"/>
              </a:rPr>
              <a:t>, </a:t>
            </a:r>
            <a:r>
              <a:rPr lang="ru-RU" dirty="0" err="1">
                <a:cs typeface="Arial" panose="020B0604020202020204" pitchFamily="34" charset="0"/>
              </a:rPr>
              <a:t>самопочуття</a:t>
            </a:r>
            <a:r>
              <a:rPr lang="ru-RU" dirty="0">
                <a:cs typeface="Arial" panose="020B0604020202020204" pitchFamily="34" charset="0"/>
              </a:rPr>
              <a:t>, </a:t>
            </a:r>
            <a:r>
              <a:rPr lang="ru-RU" dirty="0" err="1">
                <a:cs typeface="Arial" panose="020B0604020202020204" pitchFamily="34" charset="0"/>
              </a:rPr>
              <a:t>працездатність</a:t>
            </a:r>
            <a:endParaRPr lang="ru-RU" dirty="0">
              <a:cs typeface="Arial" panose="020B0604020202020204" pitchFamily="34" charset="0"/>
            </a:endParaRPr>
          </a:p>
          <a:p>
            <a:pPr marL="82296" indent="0" algn="ctr" eaLnBrk="1" fontAlgn="auto" hangingPunct="1">
              <a:lnSpc>
                <a:spcPct val="80000"/>
              </a:lnSpc>
              <a:spcAft>
                <a:spcPts val="0"/>
              </a:spcAft>
              <a:buClr>
                <a:schemeClr val="accent6">
                  <a:lumMod val="75000"/>
                </a:schemeClr>
              </a:buClr>
              <a:buNone/>
              <a:defRPr/>
            </a:pPr>
            <a:r>
              <a:rPr lang="ru-RU" sz="2800" b="1" dirty="0" err="1" smtClean="0">
                <a:solidFill>
                  <a:srgbClr val="C00000"/>
                </a:solidFill>
                <a:cs typeface="Arial" panose="020B0604020202020204" pitchFamily="34" charset="0"/>
              </a:rPr>
              <a:t>під</a:t>
            </a:r>
            <a:r>
              <a:rPr lang="ru-RU" sz="2800" b="1" dirty="0" smtClean="0">
                <a:solidFill>
                  <a:srgbClr val="C00000"/>
                </a:solidFill>
                <a:cs typeface="Arial" panose="020B0604020202020204" pitchFamily="34" charset="0"/>
              </a:rPr>
              <a:t> </a:t>
            </a:r>
            <a:r>
              <a:rPr lang="ru-RU" sz="2800" b="1" dirty="0">
                <a:solidFill>
                  <a:srgbClr val="C00000"/>
                </a:solidFill>
                <a:cs typeface="Arial" panose="020B0604020202020204" pitchFamily="34" charset="0"/>
              </a:rPr>
              <a:t>час </a:t>
            </a:r>
            <a:r>
              <a:rPr lang="ru-RU" sz="2800" b="1" dirty="0" err="1">
                <a:solidFill>
                  <a:srgbClr val="C00000"/>
                </a:solidFill>
                <a:cs typeface="Arial" panose="020B0604020202020204" pitchFamily="34" charset="0"/>
              </a:rPr>
              <a:t>вагітності</a:t>
            </a:r>
            <a:r>
              <a:rPr lang="ru-RU" sz="2800" b="1" dirty="0">
                <a:solidFill>
                  <a:srgbClr val="C00000"/>
                </a:solidFill>
                <a:cs typeface="Arial" panose="020B0604020202020204" pitchFamily="34" charset="0"/>
              </a:rPr>
              <a:t> </a:t>
            </a:r>
            <a:endParaRPr lang="ru-RU" sz="2800" b="1" dirty="0" smtClean="0">
              <a:solidFill>
                <a:srgbClr val="C00000"/>
              </a:solidFill>
              <a:cs typeface="Arial" panose="020B0604020202020204" pitchFamily="34" charset="0"/>
            </a:endParaRPr>
          </a:p>
          <a:p>
            <a:pPr marL="82296" indent="0" algn="ctr" eaLnBrk="1" fontAlgn="auto" hangingPunct="1">
              <a:lnSpc>
                <a:spcPct val="80000"/>
              </a:lnSpc>
              <a:spcAft>
                <a:spcPts val="0"/>
              </a:spcAft>
              <a:buClr>
                <a:schemeClr val="accent6">
                  <a:lumMod val="75000"/>
                </a:schemeClr>
              </a:buClr>
              <a:buNone/>
              <a:defRPr/>
            </a:pPr>
            <a:endParaRPr lang="ru-RU" b="1" dirty="0">
              <a:solidFill>
                <a:srgbClr val="C00000"/>
              </a:solidFill>
              <a:cs typeface="Arial" panose="020B0604020202020204" pitchFamily="34" charset="0"/>
            </a:endParaRP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a:cs typeface="Arial" panose="020B0604020202020204" pitchFamily="34" charset="0"/>
              </a:rPr>
              <a:t>стимулюють</a:t>
            </a:r>
            <a:r>
              <a:rPr lang="ru-RU" sz="2400" dirty="0">
                <a:cs typeface="Arial" panose="020B0604020202020204" pitchFamily="34" charset="0"/>
              </a:rPr>
              <a:t> </a:t>
            </a:r>
            <a:r>
              <a:rPr lang="ru-RU" sz="2400" dirty="0" err="1">
                <a:cs typeface="Arial" panose="020B0604020202020204" pitchFamily="34" charset="0"/>
              </a:rPr>
              <a:t>гіпертрофію</a:t>
            </a:r>
            <a:r>
              <a:rPr lang="ru-RU" sz="2400" dirty="0">
                <a:cs typeface="Arial" panose="020B0604020202020204" pitchFamily="34" charset="0"/>
              </a:rPr>
              <a:t> та </a:t>
            </a:r>
            <a:r>
              <a:rPr lang="ru-RU" sz="2400" dirty="0" err="1">
                <a:cs typeface="Arial" panose="020B0604020202020204" pitchFamily="34" charset="0"/>
              </a:rPr>
              <a:t>гіперплазію</a:t>
            </a:r>
            <a:r>
              <a:rPr lang="ru-RU" sz="2400" dirty="0">
                <a:cs typeface="Arial" panose="020B0604020202020204" pitchFamily="34" charset="0"/>
              </a:rPr>
              <a:t> </a:t>
            </a:r>
            <a:r>
              <a:rPr lang="ru-RU" sz="2400" dirty="0" err="1" smtClean="0">
                <a:cs typeface="Arial" panose="020B0604020202020204" pitchFamily="34" charset="0"/>
              </a:rPr>
              <a:t>міометрія</a:t>
            </a:r>
            <a:endParaRPr lang="ru-RU" sz="2400" dirty="0" smtClean="0">
              <a:cs typeface="Arial" panose="020B0604020202020204" pitchFamily="34" charset="0"/>
            </a:endParaRP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cs typeface="Arial" panose="020B0604020202020204" pitchFamily="34" charset="0"/>
              </a:rPr>
              <a:t>регулюють</a:t>
            </a:r>
            <a:r>
              <a:rPr lang="ru-RU" sz="2400" dirty="0" smtClean="0">
                <a:cs typeface="Arial" panose="020B0604020202020204" pitchFamily="34" charset="0"/>
              </a:rPr>
              <a:t> </a:t>
            </a:r>
            <a:r>
              <a:rPr lang="ru-RU" sz="2400" dirty="0" err="1">
                <a:cs typeface="Arial" panose="020B0604020202020204" pitchFamily="34" charset="0"/>
              </a:rPr>
              <a:t>матково-плацентарний</a:t>
            </a:r>
            <a:r>
              <a:rPr lang="ru-RU" sz="2400" dirty="0">
                <a:cs typeface="Arial" panose="020B0604020202020204" pitchFamily="34" charset="0"/>
              </a:rPr>
              <a:t> </a:t>
            </a:r>
            <a:r>
              <a:rPr lang="ru-RU" sz="2400" dirty="0" err="1">
                <a:cs typeface="Arial" panose="020B0604020202020204" pitchFamily="34" charset="0"/>
              </a:rPr>
              <a:t>кровообіг</a:t>
            </a:r>
            <a:r>
              <a:rPr lang="ru-RU" sz="2400" dirty="0">
                <a:cs typeface="Arial" panose="020B0604020202020204" pitchFamily="34" charset="0"/>
              </a:rPr>
              <a:t>, </a:t>
            </a:r>
            <a:r>
              <a:rPr lang="ru-RU" sz="2400" dirty="0" err="1">
                <a:cs typeface="Arial" panose="020B0604020202020204" pitchFamily="34" charset="0"/>
              </a:rPr>
              <a:t>посилюють</a:t>
            </a:r>
            <a:r>
              <a:rPr lang="ru-RU" sz="2400" dirty="0">
                <a:cs typeface="Arial" panose="020B0604020202020204" pitchFamily="34" charset="0"/>
              </a:rPr>
              <a:t> </a:t>
            </a:r>
            <a:r>
              <a:rPr lang="ru-RU" sz="2400" dirty="0" err="1">
                <a:cs typeface="Arial" panose="020B0604020202020204" pitchFamily="34" charset="0"/>
              </a:rPr>
              <a:t>кровонаповнення</a:t>
            </a:r>
            <a:r>
              <a:rPr lang="ru-RU" sz="2400" dirty="0">
                <a:cs typeface="Arial" panose="020B0604020202020204" pitchFamily="34" charset="0"/>
              </a:rPr>
              <a:t> </a:t>
            </a:r>
            <a:r>
              <a:rPr lang="ru-RU" sz="2400" dirty="0" smtClean="0">
                <a:cs typeface="Arial" panose="020B0604020202020204" pitchFamily="34" charset="0"/>
              </a:rPr>
              <a:t>матки </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smtClean="0">
                <a:cs typeface="Arial" panose="020B0604020202020204" pitchFamily="34" charset="0"/>
              </a:rPr>
              <a:t>в </a:t>
            </a:r>
            <a:r>
              <a:rPr lang="ru-RU" sz="2400" dirty="0" err="1">
                <a:cs typeface="Arial" panose="020B0604020202020204" pitchFamily="34" charset="0"/>
              </a:rPr>
              <a:t>кінці</a:t>
            </a:r>
            <a:r>
              <a:rPr lang="ru-RU" sz="2400" dirty="0">
                <a:cs typeface="Arial" panose="020B0604020202020204" pitchFamily="34" charset="0"/>
              </a:rPr>
              <a:t> </a:t>
            </a:r>
            <a:r>
              <a:rPr lang="ru-RU" sz="2400" dirty="0" err="1">
                <a:cs typeface="Arial" panose="020B0604020202020204" pitchFamily="34" charset="0"/>
              </a:rPr>
              <a:t>вагітності</a:t>
            </a:r>
            <a:r>
              <a:rPr lang="ru-RU" sz="2400" dirty="0">
                <a:cs typeface="Arial" panose="020B0604020202020204" pitchFamily="34" charset="0"/>
              </a:rPr>
              <a:t> </a:t>
            </a:r>
            <a:r>
              <a:rPr lang="ru-RU" sz="2400" dirty="0" err="1">
                <a:cs typeface="Arial" panose="020B0604020202020204" pitchFamily="34" charset="0"/>
              </a:rPr>
              <a:t>сенсибілізують</a:t>
            </a:r>
            <a:r>
              <a:rPr lang="ru-RU" sz="2400" dirty="0">
                <a:cs typeface="Arial" panose="020B0604020202020204" pitchFamily="34" charset="0"/>
              </a:rPr>
              <a:t> </a:t>
            </a:r>
            <a:r>
              <a:rPr lang="ru-RU" sz="2400" dirty="0" err="1">
                <a:cs typeface="Arial" panose="020B0604020202020204" pitchFamily="34" charset="0"/>
              </a:rPr>
              <a:t>міометрій</a:t>
            </a:r>
            <a:r>
              <a:rPr lang="ru-RU" sz="2400" dirty="0">
                <a:cs typeface="Arial" panose="020B0604020202020204" pitchFamily="34" charset="0"/>
              </a:rPr>
              <a:t> до </a:t>
            </a:r>
            <a:r>
              <a:rPr lang="ru-RU" sz="2400" dirty="0" err="1">
                <a:cs typeface="Arial" panose="020B0604020202020204" pitchFamily="34" charset="0"/>
              </a:rPr>
              <a:t>скорочуючих</a:t>
            </a:r>
            <a:r>
              <a:rPr lang="ru-RU" sz="2400" dirty="0">
                <a:cs typeface="Arial" panose="020B0604020202020204" pitchFamily="34" charset="0"/>
              </a:rPr>
              <a:t> </a:t>
            </a:r>
            <a:r>
              <a:rPr lang="ru-RU" sz="2400" dirty="0" err="1" smtClean="0">
                <a:cs typeface="Arial" panose="020B0604020202020204" pitchFamily="34" charset="0"/>
              </a:rPr>
              <a:t>осередників</a:t>
            </a:r>
            <a:r>
              <a:rPr lang="ru-RU" sz="2400" dirty="0">
                <a:cs typeface="Arial" panose="020B0604020202020204" pitchFamily="34" charset="0"/>
              </a:rPr>
              <a:t>, </a:t>
            </a:r>
            <a:r>
              <a:rPr lang="ru-RU" sz="2400" dirty="0" err="1">
                <a:cs typeface="Arial" panose="020B0604020202020204" pitchFamily="34" charset="0"/>
              </a:rPr>
              <a:t>чим</a:t>
            </a:r>
            <a:r>
              <a:rPr lang="ru-RU" sz="2400" dirty="0">
                <a:cs typeface="Arial" panose="020B0604020202020204" pitchFamily="34" charset="0"/>
              </a:rPr>
              <a:t> </a:t>
            </a:r>
            <a:r>
              <a:rPr lang="ru-RU" sz="2400" dirty="0" err="1">
                <a:cs typeface="Arial" panose="020B0604020202020204" pitchFamily="34" charset="0"/>
              </a:rPr>
              <a:t>сприяють</a:t>
            </a:r>
            <a:r>
              <a:rPr lang="ru-RU" sz="2400" dirty="0">
                <a:cs typeface="Arial" panose="020B0604020202020204" pitchFamily="34" charset="0"/>
              </a:rPr>
              <a:t> </a:t>
            </a:r>
            <a:r>
              <a:rPr lang="ru-RU" sz="2400" dirty="0" err="1">
                <a:cs typeface="Arial" panose="020B0604020202020204" pitchFamily="34" charset="0"/>
              </a:rPr>
              <a:t>підвищенню</a:t>
            </a:r>
            <a:r>
              <a:rPr lang="ru-RU" sz="2400" dirty="0">
                <a:cs typeface="Arial" panose="020B0604020202020204" pitchFamily="34" charset="0"/>
              </a:rPr>
              <a:t> тонусу, </a:t>
            </a:r>
            <a:r>
              <a:rPr lang="ru-RU" sz="2400" dirty="0" err="1">
                <a:cs typeface="Arial" panose="020B0604020202020204" pitchFamily="34" charset="0"/>
              </a:rPr>
              <a:t>збудливості</a:t>
            </a:r>
            <a:r>
              <a:rPr lang="ru-RU" sz="2400" dirty="0">
                <a:cs typeface="Arial" panose="020B0604020202020204" pitchFamily="34" charset="0"/>
              </a:rPr>
              <a:t> та </a:t>
            </a:r>
            <a:r>
              <a:rPr lang="ru-RU" sz="2400" dirty="0" err="1">
                <a:cs typeface="Arial" panose="020B0604020202020204" pitchFamily="34" charset="0"/>
              </a:rPr>
              <a:t>скоротливості</a:t>
            </a:r>
            <a:r>
              <a:rPr lang="ru-RU" sz="2400" dirty="0">
                <a:cs typeface="Arial" panose="020B0604020202020204" pitchFamily="34" charset="0"/>
              </a:rPr>
              <a:t> </a:t>
            </a:r>
            <a:r>
              <a:rPr lang="ru-RU" sz="2400" dirty="0" smtClean="0">
                <a:cs typeface="Arial" panose="020B0604020202020204" pitchFamily="34" charset="0"/>
              </a:rPr>
              <a:t>матки </a:t>
            </a:r>
            <a:endParaRPr lang="ru-RU" sz="2400" dirty="0">
              <a:cs typeface="Arial" panose="020B0604020202020204" pitchFamily="34" charset="0"/>
            </a:endParaRPr>
          </a:p>
          <a:p>
            <a:pPr marL="548640" lvl="1" indent="-182880" eaLnBrk="1" fontAlgn="auto" hangingPunct="1">
              <a:lnSpc>
                <a:spcPct val="80000"/>
              </a:lnSpc>
              <a:spcAft>
                <a:spcPts val="0"/>
              </a:spcAft>
              <a:buClr>
                <a:schemeClr val="accent6">
                  <a:lumMod val="75000"/>
                </a:schemeClr>
              </a:buClr>
              <a:buFontTx/>
              <a:buNone/>
              <a:defRPr/>
            </a:pPr>
            <a:endParaRPr lang="ru-RU" sz="2400" b="1" dirty="0">
              <a:solidFill>
                <a:schemeClr val="tx1">
                  <a:lumMod val="75000"/>
                  <a:lumOff val="25000"/>
                </a:schemeClr>
              </a:solidFill>
            </a:endParaRPr>
          </a:p>
        </p:txBody>
      </p:sp>
    </p:spTree>
    <p:custDataLst>
      <p:tags r:id="rId1"/>
    </p:custDataLst>
    <p:extLst>
      <p:ext uri="{BB962C8B-B14F-4D97-AF65-F5344CB8AC3E}">
        <p14:creationId xmlns:p14="http://schemas.microsoft.com/office/powerpoint/2010/main" val="1248167594"/>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043608" y="152400"/>
            <a:ext cx="4290392" cy="900336"/>
          </a:xfrm>
        </p:spPr>
        <p:txBody>
          <a:bodyPr>
            <a:normAutofit/>
          </a:bodyPr>
          <a:lstStyle/>
          <a:p>
            <a:pPr algn="ctr" eaLnBrk="1" fontAlgn="auto" hangingPunct="1">
              <a:spcAft>
                <a:spcPts val="0"/>
              </a:spcAft>
              <a:buClr>
                <a:schemeClr val="accent6">
                  <a:lumMod val="75000"/>
                </a:schemeClr>
              </a:buClr>
              <a:defRPr/>
            </a:pPr>
            <a:r>
              <a:rPr lang="ru-RU" sz="3600" b="1" i="1" dirty="0" err="1" smtClean="0">
                <a:solidFill>
                  <a:srgbClr val="1A10E0"/>
                </a:solidFill>
              </a:rPr>
              <a:t>Гестагени</a:t>
            </a:r>
            <a:endParaRPr lang="ru-RU" sz="3600" b="1" i="1" dirty="0">
              <a:solidFill>
                <a:srgbClr val="1A10E0"/>
              </a:solidFill>
            </a:endParaRPr>
          </a:p>
        </p:txBody>
      </p:sp>
      <p:sp>
        <p:nvSpPr>
          <p:cNvPr id="39939" name="Rectangle 3"/>
          <p:cNvSpPr>
            <a:spLocks noGrp="1" noChangeArrowheads="1"/>
          </p:cNvSpPr>
          <p:nvPr>
            <p:ph idx="1"/>
          </p:nvPr>
        </p:nvSpPr>
        <p:spPr>
          <a:xfrm>
            <a:off x="179512" y="1268760"/>
            <a:ext cx="8568952" cy="5360639"/>
          </a:xfrm>
        </p:spPr>
        <p:txBody>
          <a:bodyPr rtlCol="0">
            <a:normAutofit/>
          </a:bodyPr>
          <a:lstStyle/>
          <a:p>
            <a:pPr marL="425196" indent="-342900" eaLnBrk="1" fontAlgn="auto" hangingPunct="1">
              <a:lnSpc>
                <a:spcPct val="110000"/>
              </a:lnSpc>
              <a:spcAft>
                <a:spcPts val="0"/>
              </a:spcAft>
              <a:buClr>
                <a:schemeClr val="accent6">
                  <a:lumMod val="75000"/>
                </a:schemeClr>
              </a:buClr>
              <a:buFont typeface="Wingdings" panose="05000000000000000000" pitchFamily="2" charset="2"/>
              <a:buChar char="Ø"/>
              <a:defRPr/>
            </a:pPr>
            <a:r>
              <a:rPr lang="ru-RU" sz="2200" dirty="0" err="1"/>
              <a:t>секретуються</a:t>
            </a:r>
            <a:r>
              <a:rPr lang="ru-RU" sz="2200" dirty="0">
                <a:solidFill>
                  <a:schemeClr val="tx1">
                    <a:lumMod val="75000"/>
                    <a:lumOff val="25000"/>
                  </a:schemeClr>
                </a:solidFill>
              </a:rPr>
              <a:t> </a:t>
            </a:r>
            <a:r>
              <a:rPr lang="ru-RU" sz="2200" dirty="0" err="1">
                <a:solidFill>
                  <a:srgbClr val="C00000"/>
                </a:solidFill>
              </a:rPr>
              <a:t>лютеїновими</a:t>
            </a:r>
            <a:r>
              <a:rPr lang="ru-RU" sz="2200" dirty="0">
                <a:solidFill>
                  <a:schemeClr val="tx1">
                    <a:lumMod val="75000"/>
                    <a:lumOff val="25000"/>
                  </a:schemeClr>
                </a:solidFill>
              </a:rPr>
              <a:t> </a:t>
            </a:r>
            <a:r>
              <a:rPr lang="ru-RU" sz="2200" dirty="0" err="1"/>
              <a:t>клітинами</a:t>
            </a:r>
            <a:r>
              <a:rPr lang="ru-RU" sz="2200" dirty="0"/>
              <a:t> </a:t>
            </a:r>
            <a:r>
              <a:rPr lang="ru-RU" sz="2200" u="sng" dirty="0" err="1"/>
              <a:t>жовтого</a:t>
            </a:r>
            <a:r>
              <a:rPr lang="ru-RU" sz="2200" u="sng" dirty="0"/>
              <a:t> </a:t>
            </a:r>
            <a:r>
              <a:rPr lang="ru-RU" sz="2200" u="sng" dirty="0" err="1" smtClean="0"/>
              <a:t>тіла</a:t>
            </a:r>
            <a:r>
              <a:rPr lang="ru-RU" sz="2200" u="sng" dirty="0" smtClean="0"/>
              <a:t>  </a:t>
            </a:r>
          </a:p>
          <a:p>
            <a:pPr marL="425196" indent="-342900" eaLnBrk="1" fontAlgn="auto" hangingPunct="1">
              <a:lnSpc>
                <a:spcPct val="110000"/>
              </a:lnSpc>
              <a:spcAft>
                <a:spcPts val="0"/>
              </a:spcAft>
              <a:buClr>
                <a:schemeClr val="accent6">
                  <a:lumMod val="75000"/>
                </a:schemeClr>
              </a:buClr>
              <a:buFont typeface="Wingdings" panose="05000000000000000000" pitchFamily="2" charset="2"/>
              <a:buChar char="Ø"/>
              <a:defRPr/>
            </a:pPr>
            <a:r>
              <a:rPr lang="ru-RU" sz="2200" dirty="0" err="1" smtClean="0">
                <a:solidFill>
                  <a:srgbClr val="C00000"/>
                </a:solidFill>
              </a:rPr>
              <a:t>лютеїнізуючими</a:t>
            </a:r>
            <a:r>
              <a:rPr lang="ru-RU" sz="2200" dirty="0" smtClean="0">
                <a:solidFill>
                  <a:schemeClr val="tx1">
                    <a:lumMod val="75000"/>
                    <a:lumOff val="25000"/>
                  </a:schemeClr>
                </a:solidFill>
              </a:rPr>
              <a:t> </a:t>
            </a:r>
            <a:r>
              <a:rPr lang="ru-RU" sz="2200" dirty="0" err="1"/>
              <a:t>клітинами</a:t>
            </a:r>
            <a:r>
              <a:rPr lang="ru-RU" sz="2200" dirty="0"/>
              <a:t> зернистого шару та </a:t>
            </a:r>
            <a:r>
              <a:rPr lang="ru-RU" sz="2200" dirty="0" err="1"/>
              <a:t>оболонок</a:t>
            </a:r>
            <a:r>
              <a:rPr lang="ru-RU" sz="2200" dirty="0"/>
              <a:t> </a:t>
            </a:r>
            <a:r>
              <a:rPr lang="ru-RU" sz="2200" u="sng" dirty="0" err="1" smtClean="0"/>
              <a:t>фолікулів</a:t>
            </a:r>
            <a:endParaRPr lang="ru-RU" sz="2200" u="sng" dirty="0" smtClean="0"/>
          </a:p>
          <a:p>
            <a:pPr marL="425196" indent="-342900" eaLnBrk="1" fontAlgn="auto" hangingPunct="1">
              <a:lnSpc>
                <a:spcPct val="110000"/>
              </a:lnSpc>
              <a:spcAft>
                <a:spcPts val="0"/>
              </a:spcAft>
              <a:buClr>
                <a:schemeClr val="accent6">
                  <a:lumMod val="75000"/>
                </a:schemeClr>
              </a:buClr>
              <a:buFont typeface="Wingdings" panose="05000000000000000000" pitchFamily="2" charset="2"/>
              <a:buChar char="Ø"/>
              <a:defRPr/>
            </a:pPr>
            <a:r>
              <a:rPr lang="ru-RU" sz="2200" dirty="0" smtClean="0"/>
              <a:t>в </a:t>
            </a:r>
            <a:r>
              <a:rPr lang="ru-RU" sz="2200" dirty="0" err="1"/>
              <a:t>незначній</a:t>
            </a:r>
            <a:r>
              <a:rPr lang="ru-RU" sz="2200" dirty="0"/>
              <a:t> </a:t>
            </a:r>
            <a:r>
              <a:rPr lang="ru-RU" sz="2200" dirty="0" err="1"/>
              <a:t>кількості</a:t>
            </a:r>
            <a:r>
              <a:rPr lang="ru-RU" sz="2200" dirty="0"/>
              <a:t> - у </a:t>
            </a:r>
            <a:r>
              <a:rPr lang="ru-RU" sz="2200" dirty="0" err="1"/>
              <a:t>корі</a:t>
            </a:r>
            <a:r>
              <a:rPr lang="ru-RU" sz="2200" dirty="0"/>
              <a:t> </a:t>
            </a:r>
            <a:r>
              <a:rPr lang="ru-RU" sz="2200" dirty="0" err="1" smtClean="0"/>
              <a:t>наднирників</a:t>
            </a:r>
            <a:endParaRPr lang="ru-RU" sz="2200" dirty="0"/>
          </a:p>
          <a:p>
            <a:pPr marL="82296" indent="0" eaLnBrk="1" fontAlgn="auto" hangingPunct="1">
              <a:lnSpc>
                <a:spcPct val="110000"/>
              </a:lnSpc>
              <a:spcAft>
                <a:spcPts val="0"/>
              </a:spcAft>
              <a:buClr>
                <a:schemeClr val="accent6">
                  <a:lumMod val="75000"/>
                </a:schemeClr>
              </a:buClr>
              <a:buNone/>
              <a:defRPr/>
            </a:pPr>
            <a:r>
              <a:rPr lang="ru-RU" sz="2000" dirty="0" smtClean="0"/>
              <a:t>    </a:t>
            </a:r>
            <a:r>
              <a:rPr lang="ru-RU" sz="2000" dirty="0" err="1" smtClean="0"/>
              <a:t>Основні</a:t>
            </a:r>
            <a:r>
              <a:rPr lang="ru-RU" sz="2000" dirty="0" smtClean="0"/>
              <a:t> </a:t>
            </a:r>
            <a:r>
              <a:rPr lang="ru-RU" sz="2000" dirty="0" err="1" smtClean="0"/>
              <a:t>гестагени</a:t>
            </a:r>
            <a:r>
              <a:rPr lang="ru-RU" sz="2000" dirty="0" smtClean="0"/>
              <a:t>  </a:t>
            </a:r>
            <a:r>
              <a:rPr lang="ru-RU" sz="2000" dirty="0" smtClean="0">
                <a:solidFill>
                  <a:srgbClr val="C00000"/>
                </a:solidFill>
              </a:rPr>
              <a:t>Прогестерон,</a:t>
            </a:r>
            <a:r>
              <a:rPr lang="ru-RU" sz="2000" dirty="0" smtClean="0"/>
              <a:t> </a:t>
            </a:r>
            <a:r>
              <a:rPr lang="ru-RU" sz="2000" dirty="0" err="1">
                <a:solidFill>
                  <a:srgbClr val="C00000"/>
                </a:solidFill>
              </a:rPr>
              <a:t>Оксипрогестерон</a:t>
            </a:r>
            <a:endParaRPr lang="ru-RU" sz="2000" dirty="0">
              <a:solidFill>
                <a:srgbClr val="C00000"/>
              </a:solidFill>
            </a:endParaRPr>
          </a:p>
          <a:p>
            <a:pPr marL="82296" indent="0" algn="ctr" eaLnBrk="1" fontAlgn="auto" hangingPunct="1">
              <a:lnSpc>
                <a:spcPct val="80000"/>
              </a:lnSpc>
              <a:spcAft>
                <a:spcPts val="0"/>
              </a:spcAft>
              <a:buClr>
                <a:schemeClr val="accent6">
                  <a:lumMod val="75000"/>
                </a:schemeClr>
              </a:buClr>
              <a:buNone/>
              <a:defRPr/>
            </a:pPr>
            <a:r>
              <a:rPr lang="ru-RU" sz="3000" b="1" i="1" dirty="0" err="1">
                <a:solidFill>
                  <a:srgbClr val="0070C0"/>
                </a:solidFill>
              </a:rPr>
              <a:t>Функції</a:t>
            </a:r>
            <a:r>
              <a:rPr lang="ru-RU" sz="3000" b="1" i="1" dirty="0">
                <a:solidFill>
                  <a:srgbClr val="0070C0"/>
                </a:solidFill>
              </a:rPr>
              <a:t> </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a:t>Спричиняють</a:t>
            </a:r>
            <a:r>
              <a:rPr lang="ru-RU" dirty="0"/>
              <a:t> </a:t>
            </a:r>
            <a:r>
              <a:rPr lang="ru-RU" dirty="0" err="1"/>
              <a:t>секреторну</a:t>
            </a:r>
            <a:r>
              <a:rPr lang="ru-RU" dirty="0"/>
              <a:t> </a:t>
            </a:r>
            <a:r>
              <a:rPr lang="ru-RU" dirty="0" err="1"/>
              <a:t>трансформацію</a:t>
            </a:r>
            <a:r>
              <a:rPr lang="ru-RU" dirty="0"/>
              <a:t> </a:t>
            </a:r>
            <a:r>
              <a:rPr lang="ru-RU" dirty="0" err="1" smtClean="0"/>
              <a:t>ендометрію</a:t>
            </a:r>
            <a:endParaRPr lang="ru-RU"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Зменшують</a:t>
            </a:r>
            <a:r>
              <a:rPr lang="ru-RU" dirty="0" smtClean="0"/>
              <a:t> </a:t>
            </a:r>
            <a:r>
              <a:rPr lang="ru-RU" dirty="0" err="1"/>
              <a:t>продукцію</a:t>
            </a:r>
            <a:r>
              <a:rPr lang="ru-RU" dirty="0"/>
              <a:t> </a:t>
            </a:r>
            <a:r>
              <a:rPr lang="ru-RU" dirty="0" err="1"/>
              <a:t>цервікального</a:t>
            </a:r>
            <a:r>
              <a:rPr lang="ru-RU" dirty="0"/>
              <a:t> </a:t>
            </a:r>
            <a:r>
              <a:rPr lang="ru-RU" dirty="0" err="1"/>
              <a:t>слизу</a:t>
            </a:r>
            <a:r>
              <a:rPr lang="ru-RU" dirty="0"/>
              <a:t>, </a:t>
            </a:r>
            <a:r>
              <a:rPr lang="ru-RU" dirty="0" err="1"/>
              <a:t>роблять</a:t>
            </a:r>
            <a:r>
              <a:rPr lang="ru-RU" dirty="0"/>
              <a:t> </a:t>
            </a:r>
            <a:r>
              <a:rPr lang="ru-RU" dirty="0" err="1"/>
              <a:t>його</a:t>
            </a:r>
            <a:r>
              <a:rPr lang="ru-RU" dirty="0"/>
              <a:t> густим та </a:t>
            </a:r>
            <a:r>
              <a:rPr lang="ru-RU" dirty="0" err="1"/>
              <a:t>непрохідним</a:t>
            </a:r>
            <a:r>
              <a:rPr lang="ru-RU" dirty="0"/>
              <a:t> для </a:t>
            </a:r>
            <a:r>
              <a:rPr lang="ru-RU" dirty="0" err="1" smtClean="0"/>
              <a:t>сперматозоонів</a:t>
            </a:r>
            <a:endParaRPr lang="ru-RU"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Сприяють</a:t>
            </a:r>
            <a:r>
              <a:rPr lang="ru-RU" dirty="0" smtClean="0"/>
              <a:t> </a:t>
            </a:r>
            <a:r>
              <a:rPr lang="ru-RU" dirty="0" err="1"/>
              <a:t>затвердінню</a:t>
            </a:r>
            <a:r>
              <a:rPr lang="ru-RU" dirty="0"/>
              <a:t>, </a:t>
            </a:r>
            <a:r>
              <a:rPr lang="ru-RU" dirty="0" err="1"/>
              <a:t>опусканню</a:t>
            </a:r>
            <a:r>
              <a:rPr lang="ru-RU" dirty="0"/>
              <a:t> і </a:t>
            </a:r>
            <a:r>
              <a:rPr lang="ru-RU" dirty="0" err="1"/>
              <a:t>закриттю</a:t>
            </a:r>
            <a:r>
              <a:rPr lang="ru-RU" dirty="0"/>
              <a:t> </a:t>
            </a:r>
            <a:r>
              <a:rPr lang="ru-RU" dirty="0" err="1"/>
              <a:t>зовнішнього</a:t>
            </a:r>
            <a:r>
              <a:rPr lang="ru-RU" dirty="0"/>
              <a:t> </a:t>
            </a:r>
            <a:r>
              <a:rPr lang="ru-RU" dirty="0" err="1"/>
              <a:t>вічка</a:t>
            </a:r>
            <a:r>
              <a:rPr lang="ru-RU" dirty="0"/>
              <a:t> </a:t>
            </a:r>
            <a:r>
              <a:rPr lang="ru-RU" dirty="0" err="1"/>
              <a:t>шийки</a:t>
            </a:r>
            <a:r>
              <a:rPr lang="ru-RU" dirty="0"/>
              <a:t> </a:t>
            </a:r>
            <a:r>
              <a:rPr lang="ru-RU" dirty="0" smtClean="0"/>
              <a:t>матки</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Знижують</a:t>
            </a:r>
            <a:r>
              <a:rPr lang="ru-RU" dirty="0" smtClean="0"/>
              <a:t> </a:t>
            </a:r>
            <a:r>
              <a:rPr lang="ru-RU" dirty="0" err="1"/>
              <a:t>скоротливу</a:t>
            </a:r>
            <a:r>
              <a:rPr lang="ru-RU" dirty="0"/>
              <a:t> </a:t>
            </a:r>
            <a:r>
              <a:rPr lang="ru-RU" dirty="0" err="1"/>
              <a:t>активність</a:t>
            </a:r>
            <a:r>
              <a:rPr lang="ru-RU" dirty="0"/>
              <a:t> </a:t>
            </a:r>
            <a:r>
              <a:rPr lang="ru-RU" dirty="0" err="1"/>
              <a:t>маткових</a:t>
            </a:r>
            <a:r>
              <a:rPr lang="ru-RU" dirty="0"/>
              <a:t> </a:t>
            </a:r>
            <a:r>
              <a:rPr lang="ru-RU" dirty="0" smtClean="0"/>
              <a:t>труб</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Блокують</a:t>
            </a:r>
            <a:r>
              <a:rPr lang="ru-RU" dirty="0" smtClean="0"/>
              <a:t> </a:t>
            </a:r>
            <a:r>
              <a:rPr lang="ru-RU" dirty="0" err="1"/>
              <a:t>ріст</a:t>
            </a:r>
            <a:r>
              <a:rPr lang="ru-RU" dirty="0"/>
              <a:t> і </a:t>
            </a:r>
            <a:r>
              <a:rPr lang="ru-RU" dirty="0" err="1"/>
              <a:t>дозрівання</a:t>
            </a:r>
            <a:r>
              <a:rPr lang="ru-RU" dirty="0"/>
              <a:t> </a:t>
            </a:r>
            <a:r>
              <a:rPr lang="ru-RU" dirty="0" err="1"/>
              <a:t>інших</a:t>
            </a:r>
            <a:r>
              <a:rPr lang="ru-RU" dirty="0"/>
              <a:t> </a:t>
            </a:r>
            <a:r>
              <a:rPr lang="ru-RU" dirty="0" err="1" smtClean="0"/>
              <a:t>фолікулів</a:t>
            </a:r>
            <a:endParaRPr lang="ru-RU"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Спричиняють</a:t>
            </a:r>
            <a:r>
              <a:rPr lang="ru-RU" dirty="0" smtClean="0"/>
              <a:t> </a:t>
            </a:r>
            <a:r>
              <a:rPr lang="ru-RU" dirty="0" err="1"/>
              <a:t>зміни</a:t>
            </a:r>
            <a:r>
              <a:rPr lang="ru-RU" dirty="0"/>
              <a:t> в </a:t>
            </a:r>
            <a:r>
              <a:rPr lang="ru-RU" dirty="0" err="1"/>
              <a:t>молочних</a:t>
            </a:r>
            <a:r>
              <a:rPr lang="ru-RU" dirty="0"/>
              <a:t> </a:t>
            </a:r>
            <a:r>
              <a:rPr lang="ru-RU" dirty="0" err="1"/>
              <a:t>залозах</a:t>
            </a:r>
            <a:r>
              <a:rPr lang="ru-RU" dirty="0"/>
              <a:t>, </a:t>
            </a:r>
            <a:r>
              <a:rPr lang="ru-RU" dirty="0" err="1"/>
              <a:t>які</a:t>
            </a:r>
            <a:r>
              <a:rPr lang="ru-RU" dirty="0"/>
              <a:t> «</a:t>
            </a:r>
            <a:r>
              <a:rPr lang="ru-RU" dirty="0" err="1"/>
              <a:t>наливаються</a:t>
            </a:r>
            <a:r>
              <a:rPr lang="ru-RU" dirty="0"/>
              <a:t>», </a:t>
            </a:r>
            <a:r>
              <a:rPr lang="ru-RU" dirty="0" err="1"/>
              <a:t>стають</a:t>
            </a:r>
            <a:r>
              <a:rPr lang="ru-RU" dirty="0"/>
              <a:t> </a:t>
            </a:r>
            <a:r>
              <a:rPr lang="ru-RU" dirty="0" err="1"/>
              <a:t>чутливими</a:t>
            </a:r>
            <a:endParaRPr lang="ru-RU" i="1" dirty="0"/>
          </a:p>
        </p:txBody>
      </p:sp>
      <p:pic>
        <p:nvPicPr>
          <p:cNvPr id="7066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44624"/>
            <a:ext cx="2952328" cy="129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410463475"/>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11560" y="188640"/>
            <a:ext cx="7416824" cy="504056"/>
          </a:xfrm>
        </p:spPr>
        <p:txBody>
          <a:bodyPr>
            <a:normAutofit fontScale="90000"/>
          </a:bodyPr>
          <a:lstStyle/>
          <a:p>
            <a:pPr algn="ctr" eaLnBrk="1" fontAlgn="auto" hangingPunct="1">
              <a:spcAft>
                <a:spcPts val="0"/>
              </a:spcAft>
              <a:buClr>
                <a:schemeClr val="accent6">
                  <a:lumMod val="75000"/>
                </a:schemeClr>
              </a:buClr>
              <a:defRPr/>
            </a:pPr>
            <a:r>
              <a:rPr lang="ru-RU" sz="3600" b="1" dirty="0" smtClean="0">
                <a:solidFill>
                  <a:srgbClr val="1A10E0"/>
                </a:solidFill>
              </a:rPr>
              <a:t>ГЕСТАГЕНИ </a:t>
            </a:r>
            <a:endParaRPr lang="ru-RU" sz="3600" b="1" dirty="0">
              <a:solidFill>
                <a:srgbClr val="1A10E0"/>
              </a:solidFill>
            </a:endParaRPr>
          </a:p>
        </p:txBody>
      </p:sp>
      <p:sp>
        <p:nvSpPr>
          <p:cNvPr id="40963" name="Rectangle 3"/>
          <p:cNvSpPr>
            <a:spLocks noGrp="1" noChangeArrowheads="1"/>
          </p:cNvSpPr>
          <p:nvPr>
            <p:ph idx="1"/>
          </p:nvPr>
        </p:nvSpPr>
        <p:spPr>
          <a:xfrm>
            <a:off x="179512" y="764704"/>
            <a:ext cx="8496944" cy="5904656"/>
          </a:xfrm>
        </p:spPr>
        <p:txBody>
          <a:bodyPr rtlCol="0">
            <a:normAutofit fontScale="92500" lnSpcReduction="10000"/>
          </a:bodyPr>
          <a:lstStyle/>
          <a:p>
            <a:pPr marL="365760" lvl="1" indent="0" algn="ctr" eaLnBrk="1" fontAlgn="auto" hangingPunct="1">
              <a:lnSpc>
                <a:spcPct val="90000"/>
              </a:lnSpc>
              <a:spcAft>
                <a:spcPts val="0"/>
              </a:spcAft>
              <a:buClr>
                <a:schemeClr val="accent6">
                  <a:lumMod val="75000"/>
                </a:schemeClr>
              </a:buClr>
              <a:buNone/>
              <a:defRPr/>
            </a:pPr>
            <a:r>
              <a:rPr lang="ru-RU" sz="2800" b="1" i="1" dirty="0" err="1">
                <a:solidFill>
                  <a:srgbClr val="C00000"/>
                </a:solidFill>
              </a:rPr>
              <a:t>Протекція</a:t>
            </a:r>
            <a:r>
              <a:rPr lang="ru-RU" sz="2800" b="1" i="1" dirty="0">
                <a:solidFill>
                  <a:srgbClr val="C00000"/>
                </a:solidFill>
              </a:rPr>
              <a:t> </a:t>
            </a:r>
            <a:r>
              <a:rPr lang="ru-RU" sz="2800" b="1" i="1" dirty="0" err="1">
                <a:solidFill>
                  <a:srgbClr val="C00000"/>
                </a:solidFill>
              </a:rPr>
              <a:t>вагітності</a:t>
            </a:r>
            <a:endParaRPr lang="ru-RU" sz="2800" b="1" i="1" dirty="0">
              <a:solidFill>
                <a:srgbClr val="C00000"/>
              </a:solidFill>
            </a:endParaRPr>
          </a:p>
          <a:p>
            <a:pPr marL="1097280" lvl="2" indent="-457200"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a:t>утворення</a:t>
            </a:r>
            <a:r>
              <a:rPr lang="ru-RU" sz="2600" dirty="0"/>
              <a:t> </a:t>
            </a:r>
            <a:r>
              <a:rPr lang="ru-RU" sz="2600" dirty="0" err="1"/>
              <a:t>децидуальної</a:t>
            </a:r>
            <a:r>
              <a:rPr lang="ru-RU" sz="2600" dirty="0"/>
              <a:t> </a:t>
            </a:r>
            <a:r>
              <a:rPr lang="ru-RU" sz="2600" dirty="0" err="1" smtClean="0"/>
              <a:t>оболонки</a:t>
            </a:r>
            <a:endParaRPr lang="ru-RU" sz="2600" dirty="0" smtClean="0"/>
          </a:p>
          <a:p>
            <a:pPr marL="1097280" lvl="2" indent="-457200"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smtClean="0"/>
              <a:t>зменшення</a:t>
            </a:r>
            <a:r>
              <a:rPr lang="ru-RU" sz="2600" dirty="0" smtClean="0"/>
              <a:t> </a:t>
            </a:r>
            <a:r>
              <a:rPr lang="ru-RU" sz="2600" dirty="0" err="1"/>
              <a:t>збудливості</a:t>
            </a:r>
            <a:r>
              <a:rPr lang="ru-RU" sz="2600" dirty="0"/>
              <a:t> та </a:t>
            </a:r>
            <a:r>
              <a:rPr lang="ru-RU" sz="2600" dirty="0" err="1"/>
              <a:t>скоротливої</a:t>
            </a:r>
            <a:r>
              <a:rPr lang="ru-RU" sz="2600" dirty="0"/>
              <a:t> </a:t>
            </a:r>
            <a:r>
              <a:rPr lang="ru-RU" sz="2600" dirty="0" err="1"/>
              <a:t>активності</a:t>
            </a:r>
            <a:r>
              <a:rPr lang="ru-RU" sz="2600" dirty="0"/>
              <a:t> </a:t>
            </a:r>
            <a:r>
              <a:rPr lang="ru-RU" sz="2600" dirty="0" smtClean="0"/>
              <a:t>матки</a:t>
            </a:r>
          </a:p>
          <a:p>
            <a:pPr marL="1097280" lvl="2" indent="-457200"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smtClean="0"/>
              <a:t>підтриммання</a:t>
            </a:r>
            <a:r>
              <a:rPr lang="ru-RU" sz="2600" dirty="0" smtClean="0"/>
              <a:t> </a:t>
            </a:r>
            <a:r>
              <a:rPr lang="ru-RU" sz="2600" dirty="0"/>
              <a:t>тонусу </a:t>
            </a:r>
            <a:r>
              <a:rPr lang="ru-RU" sz="2600" dirty="0" err="1"/>
              <a:t>істміко-цервікальної</a:t>
            </a:r>
            <a:r>
              <a:rPr lang="ru-RU" sz="2600" dirty="0"/>
              <a:t> </a:t>
            </a:r>
            <a:r>
              <a:rPr lang="ru-RU" sz="2600" dirty="0" err="1" smtClean="0"/>
              <a:t>частини</a:t>
            </a:r>
            <a:endParaRPr lang="ru-RU" sz="2600" dirty="0" smtClean="0"/>
          </a:p>
          <a:p>
            <a:pPr marL="1097280" lvl="2" indent="-457200"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smtClean="0"/>
              <a:t>стимуляція</a:t>
            </a:r>
            <a:r>
              <a:rPr lang="ru-RU" sz="2600" dirty="0" smtClean="0"/>
              <a:t> </a:t>
            </a:r>
            <a:r>
              <a:rPr lang="ru-RU" sz="2600" dirty="0" err="1"/>
              <a:t>гіпертрофії</a:t>
            </a:r>
            <a:r>
              <a:rPr lang="ru-RU" sz="2600" dirty="0"/>
              <a:t> </a:t>
            </a:r>
            <a:r>
              <a:rPr lang="ru-RU" sz="2600" dirty="0" err="1"/>
              <a:t>м’язових</a:t>
            </a:r>
            <a:r>
              <a:rPr lang="ru-RU" sz="2600" dirty="0"/>
              <a:t> волокон </a:t>
            </a:r>
            <a:r>
              <a:rPr lang="ru-RU" sz="2600" dirty="0" smtClean="0"/>
              <a:t>матки</a:t>
            </a:r>
          </a:p>
          <a:p>
            <a:pPr marL="1097280" lvl="2" indent="-457200"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smtClean="0"/>
              <a:t>підготовка</a:t>
            </a:r>
            <a:r>
              <a:rPr lang="ru-RU" sz="2600" dirty="0" smtClean="0"/>
              <a:t> </a:t>
            </a:r>
            <a:r>
              <a:rPr lang="ru-RU" sz="2600" dirty="0" err="1"/>
              <a:t>молочних</a:t>
            </a:r>
            <a:r>
              <a:rPr lang="ru-RU" sz="2600" dirty="0"/>
              <a:t> </a:t>
            </a:r>
            <a:r>
              <a:rPr lang="ru-RU" sz="2600" dirty="0" err="1"/>
              <a:t>залоз</a:t>
            </a:r>
            <a:r>
              <a:rPr lang="ru-RU" sz="2600" dirty="0"/>
              <a:t> до </a:t>
            </a:r>
            <a:r>
              <a:rPr lang="ru-RU" sz="2600" dirty="0" err="1"/>
              <a:t>лактації</a:t>
            </a:r>
            <a:endParaRPr lang="ru-RU" sz="2600" dirty="0"/>
          </a:p>
          <a:p>
            <a:pPr marL="640080" lvl="2" indent="0" algn="ctr">
              <a:lnSpc>
                <a:spcPct val="90000"/>
              </a:lnSpc>
              <a:buClr>
                <a:schemeClr val="accent6">
                  <a:lumMod val="75000"/>
                </a:schemeClr>
              </a:buClr>
              <a:buNone/>
              <a:defRPr/>
            </a:pPr>
            <a:r>
              <a:rPr lang="ru-RU" sz="2800" b="1" i="1" dirty="0" err="1">
                <a:solidFill>
                  <a:srgbClr val="0070C0"/>
                </a:solidFill>
              </a:rPr>
              <a:t>Функції</a:t>
            </a:r>
            <a:r>
              <a:rPr lang="ru-RU" sz="2800" b="1" i="1" dirty="0">
                <a:solidFill>
                  <a:srgbClr val="0070C0"/>
                </a:solidFill>
              </a:rPr>
              <a:t> </a:t>
            </a:r>
          </a:p>
          <a:p>
            <a:pPr lvl="1"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a:t>с</a:t>
            </a:r>
            <a:r>
              <a:rPr lang="ru-RU" sz="2600" dirty="0" err="1" smtClean="0"/>
              <a:t>прияють</a:t>
            </a:r>
            <a:r>
              <a:rPr lang="ru-RU" sz="2600" dirty="0" smtClean="0"/>
              <a:t> </a:t>
            </a:r>
            <a:r>
              <a:rPr lang="ru-RU" sz="2600" dirty="0" err="1"/>
              <a:t>затримці</a:t>
            </a:r>
            <a:r>
              <a:rPr lang="ru-RU" sz="2600" dirty="0"/>
              <a:t> води і </a:t>
            </a:r>
            <a:r>
              <a:rPr lang="ru-RU" sz="2600" dirty="0" err="1"/>
              <a:t>солі</a:t>
            </a:r>
            <a:r>
              <a:rPr lang="ru-RU" sz="2600" dirty="0"/>
              <a:t> в </a:t>
            </a:r>
            <a:r>
              <a:rPr lang="ru-RU" sz="2600" dirty="0" err="1" smtClean="0"/>
              <a:t>організмі</a:t>
            </a:r>
            <a:endParaRPr lang="ru-RU" sz="2600" dirty="0" smtClean="0"/>
          </a:p>
          <a:p>
            <a:pPr lvl="1"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smtClean="0"/>
              <a:t>посилюють</a:t>
            </a:r>
            <a:r>
              <a:rPr lang="ru-RU" sz="2600" dirty="0" smtClean="0"/>
              <a:t> </a:t>
            </a:r>
            <a:r>
              <a:rPr lang="ru-RU" sz="2600" dirty="0" err="1"/>
              <a:t>виділення</a:t>
            </a:r>
            <a:r>
              <a:rPr lang="ru-RU" sz="2600" dirty="0"/>
              <a:t> </a:t>
            </a:r>
            <a:r>
              <a:rPr lang="ru-RU" sz="2600" dirty="0" err="1"/>
              <a:t>шлункового</a:t>
            </a:r>
            <a:r>
              <a:rPr lang="ru-RU" sz="2600" dirty="0"/>
              <a:t> соку, </a:t>
            </a:r>
            <a:r>
              <a:rPr lang="ru-RU" sz="2600" dirty="0" err="1"/>
              <a:t>гальмують</a:t>
            </a:r>
            <a:r>
              <a:rPr lang="ru-RU" sz="2600" dirty="0"/>
              <a:t> </a:t>
            </a:r>
            <a:r>
              <a:rPr lang="ru-RU" sz="2600" dirty="0" err="1"/>
              <a:t>виділення</a:t>
            </a:r>
            <a:r>
              <a:rPr lang="ru-RU" sz="2600" dirty="0"/>
              <a:t> </a:t>
            </a:r>
            <a:r>
              <a:rPr lang="ru-RU" sz="2600" dirty="0" err="1" smtClean="0"/>
              <a:t>жовчі</a:t>
            </a:r>
            <a:endParaRPr lang="ru-RU" sz="2600" dirty="0" smtClean="0"/>
          </a:p>
          <a:p>
            <a:pPr lvl="1"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smtClean="0"/>
              <a:t>мають</a:t>
            </a:r>
            <a:r>
              <a:rPr lang="ru-RU" sz="2600" dirty="0" smtClean="0"/>
              <a:t> </a:t>
            </a:r>
            <a:r>
              <a:rPr lang="ru-RU" sz="2600" dirty="0"/>
              <a:t>легкий </a:t>
            </a:r>
            <a:r>
              <a:rPr lang="ru-RU" sz="2600" dirty="0" err="1"/>
              <a:t>гіпертермічний</a:t>
            </a:r>
            <a:r>
              <a:rPr lang="ru-RU" sz="2600" dirty="0"/>
              <a:t> </a:t>
            </a:r>
            <a:r>
              <a:rPr lang="ru-RU" sz="2600" dirty="0" err="1"/>
              <a:t>ефект</a:t>
            </a:r>
            <a:r>
              <a:rPr lang="ru-RU" sz="2600" dirty="0"/>
              <a:t>, </a:t>
            </a:r>
            <a:r>
              <a:rPr lang="ru-RU" sz="2600" dirty="0" err="1" smtClean="0"/>
              <a:t>що</a:t>
            </a:r>
            <a:r>
              <a:rPr lang="ru-RU" sz="2600" dirty="0" smtClean="0"/>
              <a:t> </a:t>
            </a:r>
            <a:r>
              <a:rPr lang="ru-RU" sz="2600" dirty="0" err="1" smtClean="0"/>
              <a:t>обумовлю</a:t>
            </a:r>
            <a:r>
              <a:rPr lang="uk-UA" sz="2600" dirty="0"/>
              <a:t>є</a:t>
            </a:r>
            <a:r>
              <a:rPr lang="ru-RU" sz="2600" dirty="0"/>
              <a:t>  </a:t>
            </a:r>
            <a:r>
              <a:rPr lang="ru-RU" sz="2600" dirty="0" err="1"/>
              <a:t>овуляційний</a:t>
            </a:r>
            <a:r>
              <a:rPr lang="ru-RU" sz="2600" dirty="0"/>
              <a:t> </a:t>
            </a:r>
            <a:r>
              <a:rPr lang="ru-RU" sz="2600" dirty="0" err="1"/>
              <a:t>стрибок</a:t>
            </a:r>
            <a:r>
              <a:rPr lang="ru-RU" sz="2600" dirty="0"/>
              <a:t>  </a:t>
            </a:r>
            <a:r>
              <a:rPr lang="ru-RU" sz="2600" dirty="0" err="1"/>
              <a:t>базальної</a:t>
            </a:r>
            <a:r>
              <a:rPr lang="ru-RU" sz="2600" dirty="0"/>
              <a:t>  </a:t>
            </a:r>
            <a:r>
              <a:rPr lang="ru-RU" sz="2600" dirty="0" err="1"/>
              <a:t>температури</a:t>
            </a:r>
            <a:r>
              <a:rPr lang="ru-RU" sz="2600" dirty="0"/>
              <a:t> </a:t>
            </a:r>
            <a:r>
              <a:rPr lang="ru-RU" sz="2600" dirty="0" smtClean="0"/>
              <a:t>й </a:t>
            </a:r>
            <a:r>
              <a:rPr lang="ru-RU" sz="2600" dirty="0" err="1"/>
              <a:t>утримує</a:t>
            </a:r>
            <a:r>
              <a:rPr lang="ru-RU" sz="2600" dirty="0"/>
              <a:t> </a:t>
            </a:r>
            <a:r>
              <a:rPr lang="ru-RU" sz="2600" dirty="0" err="1"/>
              <a:t>її</a:t>
            </a:r>
            <a:r>
              <a:rPr lang="ru-RU" sz="2600" dirty="0"/>
              <a:t> </a:t>
            </a:r>
            <a:r>
              <a:rPr lang="ru-RU" sz="2600" dirty="0" err="1"/>
              <a:t>високий</a:t>
            </a:r>
            <a:r>
              <a:rPr lang="ru-RU" sz="2600" dirty="0"/>
              <a:t>  </a:t>
            </a:r>
            <a:r>
              <a:rPr lang="ru-RU" sz="2600" dirty="0" err="1"/>
              <a:t>рівень</a:t>
            </a:r>
            <a:r>
              <a:rPr lang="ru-RU" sz="2600" dirty="0"/>
              <a:t> до </a:t>
            </a:r>
            <a:r>
              <a:rPr lang="ru-RU" sz="2600" dirty="0" err="1"/>
              <a:t>кінця</a:t>
            </a:r>
            <a:r>
              <a:rPr lang="ru-RU" sz="2600" dirty="0"/>
              <a:t> </a:t>
            </a:r>
            <a:r>
              <a:rPr lang="ru-RU" sz="2600" dirty="0" smtClean="0"/>
              <a:t>циклу</a:t>
            </a:r>
          </a:p>
          <a:p>
            <a:pPr lvl="1" eaLnBrk="1" fontAlgn="auto" hangingPunct="1">
              <a:lnSpc>
                <a:spcPct val="90000"/>
              </a:lnSpc>
              <a:spcAft>
                <a:spcPts val="0"/>
              </a:spcAft>
              <a:buClr>
                <a:schemeClr val="accent6">
                  <a:lumMod val="75000"/>
                </a:schemeClr>
              </a:buClr>
              <a:buFont typeface="Wingdings" panose="05000000000000000000" pitchFamily="2" charset="2"/>
              <a:buChar char="Ø"/>
              <a:defRPr/>
            </a:pPr>
            <a:r>
              <a:rPr lang="ru-RU" sz="2600" dirty="0" err="1"/>
              <a:t>п</a:t>
            </a:r>
            <a:r>
              <a:rPr lang="ru-RU" sz="2600" dirty="0" err="1" smtClean="0"/>
              <a:t>ригнічують</a:t>
            </a:r>
            <a:r>
              <a:rPr lang="ru-RU" sz="2600" dirty="0" smtClean="0"/>
              <a:t> </a:t>
            </a:r>
            <a:r>
              <a:rPr lang="ru-RU" sz="2600" dirty="0" err="1"/>
              <a:t>настрій</a:t>
            </a:r>
            <a:r>
              <a:rPr lang="ru-RU" sz="2600" dirty="0"/>
              <a:t> </a:t>
            </a:r>
            <a:r>
              <a:rPr lang="ru-RU" sz="2600" dirty="0" err="1"/>
              <a:t>жінки</a:t>
            </a:r>
            <a:r>
              <a:rPr lang="ru-RU" sz="2600" dirty="0"/>
              <a:t>, </a:t>
            </a:r>
            <a:r>
              <a:rPr lang="ru-RU" sz="2600" dirty="0" err="1"/>
              <a:t>сприяють</a:t>
            </a:r>
            <a:r>
              <a:rPr lang="ru-RU" sz="2600" dirty="0"/>
              <a:t> </a:t>
            </a:r>
            <a:r>
              <a:rPr lang="ru-RU" sz="2600" dirty="0" err="1"/>
              <a:t>емоційній</a:t>
            </a:r>
            <a:r>
              <a:rPr lang="ru-RU" sz="2600" dirty="0"/>
              <a:t> </a:t>
            </a:r>
            <a:r>
              <a:rPr lang="ru-RU" sz="2600" dirty="0" err="1" smtClean="0"/>
              <a:t>лабільності</a:t>
            </a:r>
            <a:endParaRPr lang="uk-UA" sz="2600" dirty="0"/>
          </a:p>
          <a:p>
            <a:pPr marL="548640" lvl="1" indent="-182880" eaLnBrk="1" fontAlgn="auto" hangingPunct="1">
              <a:lnSpc>
                <a:spcPct val="90000"/>
              </a:lnSpc>
              <a:spcAft>
                <a:spcPts val="0"/>
              </a:spcAft>
              <a:buClr>
                <a:schemeClr val="accent6">
                  <a:lumMod val="75000"/>
                </a:schemeClr>
              </a:buClr>
              <a:buFont typeface="Verdana"/>
              <a:buChar char="◦"/>
              <a:defRPr/>
            </a:pPr>
            <a:endParaRPr lang="ru-RU" sz="2600" dirty="0"/>
          </a:p>
        </p:txBody>
      </p:sp>
    </p:spTree>
    <p:custDataLst>
      <p:tags r:id="rId1"/>
    </p:custDataLst>
    <p:extLst>
      <p:ext uri="{BB962C8B-B14F-4D97-AF65-F5344CB8AC3E}">
        <p14:creationId xmlns:p14="http://schemas.microsoft.com/office/powerpoint/2010/main" val="2415039882"/>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a:xfrm>
            <a:off x="1793875" y="188640"/>
            <a:ext cx="4073525" cy="648072"/>
          </a:xfrm>
        </p:spPr>
        <p:txBody>
          <a:bodyPr>
            <a:noAutofit/>
          </a:bodyPr>
          <a:lstStyle/>
          <a:p>
            <a:pPr algn="ctr" eaLnBrk="1" fontAlgn="auto" hangingPunct="1">
              <a:spcAft>
                <a:spcPts val="0"/>
              </a:spcAft>
              <a:buClr>
                <a:schemeClr val="accent6">
                  <a:lumMod val="75000"/>
                </a:schemeClr>
              </a:buClr>
              <a:defRPr/>
            </a:pPr>
            <a:r>
              <a:rPr lang="ru-RU" sz="3600" b="1" dirty="0" err="1">
                <a:solidFill>
                  <a:srgbClr val="1A10E0"/>
                </a:solidFill>
              </a:rPr>
              <a:t>Андрогени</a:t>
            </a:r>
            <a:endParaRPr lang="ru-RU" sz="3600" b="1" dirty="0">
              <a:solidFill>
                <a:srgbClr val="1A10E0"/>
              </a:solidFill>
            </a:endParaRPr>
          </a:p>
        </p:txBody>
      </p:sp>
      <p:sp>
        <p:nvSpPr>
          <p:cNvPr id="41988" name="Rectangle 3"/>
          <p:cNvSpPr>
            <a:spLocks noGrp="1" noChangeArrowheads="1"/>
          </p:cNvSpPr>
          <p:nvPr>
            <p:ph idx="1"/>
          </p:nvPr>
        </p:nvSpPr>
        <p:spPr>
          <a:xfrm>
            <a:off x="251520" y="836712"/>
            <a:ext cx="8424936" cy="5487888"/>
          </a:xfrm>
        </p:spPr>
        <p:txBody>
          <a:bodyPr rtlCol="0">
            <a:normAutofit fontScale="92500" lnSpcReduction="20000"/>
          </a:bodyPr>
          <a:lstStyle/>
          <a:p>
            <a:pPr marL="82296" indent="0" eaLnBrk="1" fontAlgn="auto" hangingPunct="1">
              <a:lnSpc>
                <a:spcPct val="80000"/>
              </a:lnSpc>
              <a:spcAft>
                <a:spcPts val="0"/>
              </a:spcAft>
              <a:buClr>
                <a:schemeClr val="accent6">
                  <a:lumMod val="75000"/>
                </a:schemeClr>
              </a:buClr>
              <a:buNone/>
              <a:defRPr/>
            </a:pPr>
            <a:r>
              <a:rPr lang="ru-RU" sz="3500" dirty="0" err="1" smtClean="0"/>
              <a:t>Утворюються</a:t>
            </a:r>
            <a:r>
              <a:rPr lang="ru-RU" sz="3500" dirty="0" smtClean="0"/>
              <a:t> </a:t>
            </a:r>
            <a:r>
              <a:rPr lang="ru-RU" sz="3500" dirty="0"/>
              <a:t>в </a:t>
            </a:r>
            <a:r>
              <a:rPr lang="ru-RU" sz="3500" dirty="0" err="1">
                <a:solidFill>
                  <a:srgbClr val="C00000"/>
                </a:solidFill>
              </a:rPr>
              <a:t>корі</a:t>
            </a:r>
            <a:r>
              <a:rPr lang="ru-RU" sz="3500" dirty="0">
                <a:solidFill>
                  <a:srgbClr val="C00000"/>
                </a:solidFill>
              </a:rPr>
              <a:t> </a:t>
            </a:r>
            <a:r>
              <a:rPr lang="ru-RU" sz="3500" dirty="0" err="1">
                <a:solidFill>
                  <a:srgbClr val="C00000"/>
                </a:solidFill>
              </a:rPr>
              <a:t>надниркових</a:t>
            </a:r>
            <a:r>
              <a:rPr lang="ru-RU" sz="3500" dirty="0">
                <a:solidFill>
                  <a:srgbClr val="C00000"/>
                </a:solidFill>
              </a:rPr>
              <a:t> </a:t>
            </a:r>
            <a:r>
              <a:rPr lang="ru-RU" sz="3500" dirty="0" err="1" smtClean="0">
                <a:solidFill>
                  <a:srgbClr val="C00000"/>
                </a:solidFill>
              </a:rPr>
              <a:t>залоз</a:t>
            </a:r>
            <a:endParaRPr lang="ru-RU" sz="3500" dirty="0" smtClean="0">
              <a:solidFill>
                <a:srgbClr val="C00000"/>
              </a:solidFill>
            </a:endParaRPr>
          </a:p>
          <a:p>
            <a:pPr marL="82296" indent="0" eaLnBrk="1" fontAlgn="auto" hangingPunct="1">
              <a:lnSpc>
                <a:spcPct val="80000"/>
              </a:lnSpc>
              <a:spcAft>
                <a:spcPts val="0"/>
              </a:spcAft>
              <a:buClr>
                <a:schemeClr val="accent6">
                  <a:lumMod val="75000"/>
                </a:schemeClr>
              </a:buClr>
              <a:buNone/>
              <a:defRPr/>
            </a:pPr>
            <a:r>
              <a:rPr lang="ru-RU" sz="3500" dirty="0" smtClean="0">
                <a:solidFill>
                  <a:srgbClr val="C00000"/>
                </a:solidFill>
              </a:rPr>
              <a:t> </a:t>
            </a:r>
            <a:r>
              <a:rPr lang="ru-RU" sz="3500" dirty="0" smtClean="0"/>
              <a:t>у </a:t>
            </a:r>
            <a:r>
              <a:rPr lang="ru-RU" sz="3500" dirty="0" err="1"/>
              <a:t>незначній</a:t>
            </a:r>
            <a:r>
              <a:rPr lang="ru-RU" sz="3500" dirty="0"/>
              <a:t> </a:t>
            </a:r>
            <a:r>
              <a:rPr lang="ru-RU" sz="3500" dirty="0" err="1"/>
              <a:t>кількості</a:t>
            </a:r>
            <a:r>
              <a:rPr lang="ru-RU" sz="3500" dirty="0"/>
              <a:t> — в </a:t>
            </a:r>
            <a:r>
              <a:rPr lang="ru-RU" sz="3500" dirty="0" err="1" smtClean="0"/>
              <a:t>яєчниках</a:t>
            </a:r>
            <a:endParaRPr lang="ru-RU" sz="3500" b="1" i="1" dirty="0"/>
          </a:p>
          <a:p>
            <a:pPr marL="82296" indent="0" eaLnBrk="1" fontAlgn="auto" hangingPunct="1">
              <a:lnSpc>
                <a:spcPct val="80000"/>
              </a:lnSpc>
              <a:spcAft>
                <a:spcPts val="0"/>
              </a:spcAft>
              <a:buClr>
                <a:schemeClr val="accent6">
                  <a:lumMod val="75000"/>
                </a:schemeClr>
              </a:buClr>
              <a:buNone/>
              <a:defRPr/>
            </a:pPr>
            <a:r>
              <a:rPr lang="ru-RU" sz="2800" b="1" i="1" dirty="0" smtClean="0"/>
              <a:t>                        </a:t>
            </a:r>
          </a:p>
          <a:p>
            <a:pPr marL="82296" indent="0" eaLnBrk="1" fontAlgn="auto" hangingPunct="1">
              <a:lnSpc>
                <a:spcPct val="80000"/>
              </a:lnSpc>
              <a:spcAft>
                <a:spcPts val="0"/>
              </a:spcAft>
              <a:buClr>
                <a:schemeClr val="accent6">
                  <a:lumMod val="75000"/>
                </a:schemeClr>
              </a:buClr>
              <a:buNone/>
              <a:defRPr/>
            </a:pPr>
            <a:r>
              <a:rPr lang="ru-RU" sz="2800" b="1" i="1" dirty="0"/>
              <a:t> </a:t>
            </a:r>
            <a:r>
              <a:rPr lang="ru-RU" sz="2800" b="1" i="1" dirty="0" smtClean="0"/>
              <a:t>                        </a:t>
            </a:r>
            <a:r>
              <a:rPr lang="ru-RU" sz="3500" b="1" i="1" dirty="0" err="1" smtClean="0">
                <a:solidFill>
                  <a:srgbClr val="0070C0"/>
                </a:solidFill>
              </a:rPr>
              <a:t>Функції</a:t>
            </a:r>
            <a:r>
              <a:rPr lang="ru-RU" sz="3500" b="1" i="1" dirty="0" smtClean="0">
                <a:solidFill>
                  <a:srgbClr val="0070C0"/>
                </a:solidFill>
              </a:rPr>
              <a:t> </a:t>
            </a:r>
            <a:endParaRPr lang="ru-RU" sz="3500" b="1" i="1" dirty="0">
              <a:solidFill>
                <a:srgbClr val="0070C0"/>
              </a:solidFill>
            </a:endParaRP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3200" dirty="0" err="1"/>
              <a:t>стимулюють</a:t>
            </a:r>
            <a:r>
              <a:rPr lang="ru-RU" sz="3200" dirty="0"/>
              <a:t> </a:t>
            </a:r>
            <a:r>
              <a:rPr lang="ru-RU" sz="3200" dirty="0" err="1"/>
              <a:t>ріст</a:t>
            </a:r>
            <a:r>
              <a:rPr lang="ru-RU" sz="3200" dirty="0"/>
              <a:t> </a:t>
            </a:r>
            <a:r>
              <a:rPr lang="ru-RU" sz="3200" dirty="0" err="1"/>
              <a:t>клітора</a:t>
            </a:r>
            <a:r>
              <a:rPr lang="ru-RU" sz="3200" dirty="0"/>
              <a:t> та великих </a:t>
            </a:r>
            <a:r>
              <a:rPr lang="ru-RU" sz="3200" dirty="0" err="1"/>
              <a:t>статевих</a:t>
            </a:r>
            <a:r>
              <a:rPr lang="ru-RU" sz="3200" dirty="0"/>
              <a:t> </a:t>
            </a:r>
            <a:r>
              <a:rPr lang="ru-RU" sz="3200" dirty="0" smtClean="0"/>
              <a:t>губ</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3200" dirty="0" smtClean="0"/>
              <a:t>велика </a:t>
            </a:r>
            <a:r>
              <a:rPr lang="ru-RU" sz="3200" dirty="0" err="1"/>
              <a:t>кількість</a:t>
            </a:r>
            <a:r>
              <a:rPr lang="ru-RU" sz="3200" dirty="0"/>
              <a:t> </a:t>
            </a:r>
            <a:r>
              <a:rPr lang="ru-RU" sz="3200" dirty="0" err="1"/>
              <a:t>андрогенів</a:t>
            </a:r>
            <a:r>
              <a:rPr lang="ru-RU" sz="3200" dirty="0"/>
              <a:t> </a:t>
            </a:r>
            <a:r>
              <a:rPr lang="ru-RU" sz="3200" dirty="0" err="1"/>
              <a:t>викликає</a:t>
            </a:r>
            <a:r>
              <a:rPr lang="ru-RU" sz="3200" dirty="0"/>
              <a:t> </a:t>
            </a:r>
            <a:r>
              <a:rPr lang="ru-RU" sz="3200" dirty="0" err="1"/>
              <a:t>ріст</a:t>
            </a:r>
            <a:r>
              <a:rPr lang="ru-RU" sz="3200" dirty="0"/>
              <a:t> </a:t>
            </a:r>
            <a:r>
              <a:rPr lang="ru-RU" sz="3200" dirty="0" err="1"/>
              <a:t>волосся</a:t>
            </a:r>
            <a:r>
              <a:rPr lang="ru-RU" sz="3200" dirty="0"/>
              <a:t> за </a:t>
            </a:r>
            <a:r>
              <a:rPr lang="ru-RU" sz="3200" dirty="0" err="1"/>
              <a:t>чоловічим</a:t>
            </a:r>
            <a:r>
              <a:rPr lang="ru-RU" sz="3200" dirty="0"/>
              <a:t> типом, </a:t>
            </a:r>
            <a:r>
              <a:rPr lang="ru-RU" sz="3200" dirty="0" err="1"/>
              <a:t>появу</a:t>
            </a:r>
            <a:r>
              <a:rPr lang="ru-RU" sz="3200" dirty="0"/>
              <a:t> «</a:t>
            </a:r>
            <a:r>
              <a:rPr lang="ru-RU" sz="3200" dirty="0" err="1"/>
              <a:t>acne</a:t>
            </a:r>
            <a:r>
              <a:rPr lang="ru-RU" sz="3200" dirty="0"/>
              <a:t> </a:t>
            </a:r>
            <a:r>
              <a:rPr lang="ru-RU" sz="3200" dirty="0" err="1"/>
              <a:t>vulgaris</a:t>
            </a:r>
            <a:r>
              <a:rPr lang="ru-RU" sz="3200" dirty="0"/>
              <a:t>», </a:t>
            </a:r>
            <a:r>
              <a:rPr lang="ru-RU" sz="3200" dirty="0" err="1"/>
              <a:t>посилення</a:t>
            </a:r>
            <a:r>
              <a:rPr lang="ru-RU" sz="3200" dirty="0"/>
              <a:t> </a:t>
            </a:r>
            <a:r>
              <a:rPr lang="ru-RU" sz="3200" dirty="0" err="1"/>
              <a:t>статевого</a:t>
            </a:r>
            <a:r>
              <a:rPr lang="ru-RU" sz="3200" dirty="0"/>
              <a:t> </a:t>
            </a:r>
            <a:r>
              <a:rPr lang="ru-RU" sz="3200" dirty="0" smtClean="0"/>
              <a:t>потягу</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3200" dirty="0" err="1" smtClean="0"/>
              <a:t>пригнічують</a:t>
            </a:r>
            <a:r>
              <a:rPr lang="ru-RU" sz="3200" dirty="0" smtClean="0"/>
              <a:t> </a:t>
            </a:r>
            <a:r>
              <a:rPr lang="ru-RU" sz="3200" dirty="0" err="1"/>
              <a:t>утворення</a:t>
            </a:r>
            <a:r>
              <a:rPr lang="ru-RU" sz="3200" dirty="0"/>
              <a:t> молока у </a:t>
            </a:r>
            <a:r>
              <a:rPr lang="ru-RU" sz="3200" dirty="0" err="1" smtClean="0"/>
              <a:t>лактуючих</a:t>
            </a:r>
            <a:endParaRPr lang="ru-RU" sz="32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3200" dirty="0" err="1" smtClean="0"/>
              <a:t>посилюють</a:t>
            </a:r>
            <a:r>
              <a:rPr lang="ru-RU" sz="3200" dirty="0" smtClean="0"/>
              <a:t> </a:t>
            </a:r>
            <a:r>
              <a:rPr lang="ru-RU" sz="3200" dirty="0"/>
              <a:t>синтез </a:t>
            </a:r>
            <a:r>
              <a:rPr lang="ru-RU" sz="3200" dirty="0" err="1"/>
              <a:t>білка</a:t>
            </a:r>
            <a:r>
              <a:rPr lang="ru-RU" sz="3200" dirty="0"/>
              <a:t>, </a:t>
            </a:r>
            <a:r>
              <a:rPr lang="ru-RU" sz="3200" dirty="0" err="1"/>
              <a:t>мають</a:t>
            </a:r>
            <a:r>
              <a:rPr lang="ru-RU" sz="3200" dirty="0"/>
              <a:t> </a:t>
            </a:r>
            <a:r>
              <a:rPr lang="ru-RU" sz="3200" dirty="0" err="1"/>
              <a:t>анаболічний</a:t>
            </a:r>
            <a:r>
              <a:rPr lang="ru-RU" sz="3200" dirty="0"/>
              <a:t> </a:t>
            </a:r>
            <a:r>
              <a:rPr lang="ru-RU" sz="3200" dirty="0" err="1" smtClean="0"/>
              <a:t>ефект</a:t>
            </a:r>
            <a:endParaRPr lang="ru-RU" sz="32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3200" dirty="0" err="1" smtClean="0"/>
              <a:t>прискорюють</a:t>
            </a:r>
            <a:r>
              <a:rPr lang="ru-RU" sz="3200" dirty="0" smtClean="0"/>
              <a:t> </a:t>
            </a:r>
            <a:r>
              <a:rPr lang="ru-RU" sz="3200" dirty="0" err="1"/>
              <a:t>ріст</a:t>
            </a:r>
            <a:r>
              <a:rPr lang="ru-RU" sz="3200" dirty="0"/>
              <a:t> </a:t>
            </a:r>
            <a:r>
              <a:rPr lang="ru-RU" sz="3200" dirty="0" err="1" smtClean="0"/>
              <a:t>кісток</a:t>
            </a:r>
            <a:endParaRPr lang="ru-RU" sz="32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3200" dirty="0" err="1" smtClean="0"/>
              <a:t>стимулюють</a:t>
            </a:r>
            <a:r>
              <a:rPr lang="ru-RU" sz="3200" dirty="0" smtClean="0"/>
              <a:t> </a:t>
            </a:r>
            <a:r>
              <a:rPr lang="ru-RU" sz="3200" dirty="0" err="1" smtClean="0"/>
              <a:t>кровотворення</a:t>
            </a:r>
            <a:endParaRPr lang="ru-RU" sz="3200" dirty="0"/>
          </a:p>
        </p:txBody>
      </p:sp>
    </p:spTree>
    <p:custDataLst>
      <p:tags r:id="rId1"/>
    </p:custDataLst>
    <p:extLst>
      <p:ext uri="{BB962C8B-B14F-4D97-AF65-F5344CB8AC3E}">
        <p14:creationId xmlns:p14="http://schemas.microsoft.com/office/powerpoint/2010/main" val="3688373269"/>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51520" y="188640"/>
            <a:ext cx="8496944" cy="792088"/>
          </a:xfrm>
        </p:spPr>
        <p:txBody>
          <a:bodyPr>
            <a:noAutofit/>
          </a:bodyPr>
          <a:lstStyle/>
          <a:p>
            <a:pPr eaLnBrk="1" fontAlgn="auto" hangingPunct="1">
              <a:spcAft>
                <a:spcPts val="0"/>
              </a:spcAft>
              <a:buClr>
                <a:schemeClr val="accent6">
                  <a:lumMod val="75000"/>
                </a:schemeClr>
              </a:buClr>
              <a:defRPr/>
            </a:pP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
            </a:r>
            <a:br>
              <a:rPr lang="ru-RU" sz="3800" b="1" dirty="0" smtClean="0">
                <a:solidFill>
                  <a:srgbClr val="1A10E0"/>
                </a:solidFill>
              </a:rPr>
            </a:br>
            <a:r>
              <a:rPr lang="ru-RU" sz="3800" b="1" dirty="0">
                <a:solidFill>
                  <a:srgbClr val="1A10E0"/>
                </a:solidFill>
              </a:rPr>
              <a:t/>
            </a:r>
            <a:br>
              <a:rPr lang="ru-RU" sz="3800" b="1" dirty="0">
                <a:solidFill>
                  <a:srgbClr val="1A10E0"/>
                </a:solidFill>
              </a:rPr>
            </a:br>
            <a:r>
              <a:rPr lang="ru-RU" sz="3800" b="1" dirty="0" smtClean="0">
                <a:solidFill>
                  <a:srgbClr val="1A10E0"/>
                </a:solidFill>
              </a:rPr>
              <a:t>ПРОСТАГЛАНДИНИ </a:t>
            </a:r>
            <a:r>
              <a:rPr lang="ru-RU" sz="2400" b="1" dirty="0" smtClean="0">
                <a:solidFill>
                  <a:srgbClr val="1A10E0"/>
                </a:solidFill>
              </a:rPr>
              <a:t>ФУНКЦІЇ</a:t>
            </a:r>
            <a:r>
              <a:rPr lang="ru-RU" sz="3800" b="1" dirty="0" smtClean="0">
                <a:solidFill>
                  <a:srgbClr val="1A10E0"/>
                </a:solidFill>
              </a:rPr>
              <a:t> </a:t>
            </a:r>
            <a:endParaRPr lang="ru-RU" sz="3800" b="1" dirty="0">
              <a:solidFill>
                <a:srgbClr val="1A10E0"/>
              </a:solidFill>
            </a:endParaRPr>
          </a:p>
        </p:txBody>
      </p:sp>
      <p:sp>
        <p:nvSpPr>
          <p:cNvPr id="44035" name="Rectangle 3"/>
          <p:cNvSpPr>
            <a:spLocks noGrp="1" noChangeArrowheads="1"/>
          </p:cNvSpPr>
          <p:nvPr>
            <p:ph idx="1"/>
          </p:nvPr>
        </p:nvSpPr>
        <p:spPr>
          <a:xfrm>
            <a:off x="251520" y="980728"/>
            <a:ext cx="8435280" cy="5688632"/>
          </a:xfrm>
        </p:spPr>
        <p:txBody>
          <a:bodyPr rtlCol="0">
            <a:noAutofit/>
          </a:bodyPr>
          <a:lstStyle/>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стимулюють</a:t>
            </a:r>
            <a:r>
              <a:rPr lang="ru-RU" dirty="0" smtClean="0"/>
              <a:t> </a:t>
            </a:r>
            <a:r>
              <a:rPr lang="ru-RU" dirty="0" err="1"/>
              <a:t>скоротливу</a:t>
            </a:r>
            <a:r>
              <a:rPr lang="ru-RU" dirty="0"/>
              <a:t> </a:t>
            </a:r>
            <a:r>
              <a:rPr lang="ru-RU" dirty="0" err="1"/>
              <a:t>діяльність</a:t>
            </a:r>
            <a:r>
              <a:rPr lang="ru-RU" dirty="0"/>
              <a:t> </a:t>
            </a:r>
            <a:r>
              <a:rPr lang="ru-RU" dirty="0" smtClean="0"/>
              <a:t>матки</a:t>
            </a:r>
          </a:p>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просування</a:t>
            </a:r>
            <a:r>
              <a:rPr lang="ru-RU" dirty="0" smtClean="0"/>
              <a:t> </a:t>
            </a:r>
            <a:r>
              <a:rPr lang="ru-RU" dirty="0" err="1" smtClean="0"/>
              <a:t>яйцеклітини</a:t>
            </a:r>
            <a:r>
              <a:rPr lang="ru-RU" dirty="0" smtClean="0"/>
              <a:t> </a:t>
            </a:r>
            <a:r>
              <a:rPr lang="ru-RU" dirty="0" err="1" smtClean="0"/>
              <a:t>матковою</a:t>
            </a:r>
            <a:r>
              <a:rPr lang="ru-RU" dirty="0" smtClean="0"/>
              <a:t> трубою</a:t>
            </a:r>
          </a:p>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dirty="0" err="1" smtClean="0"/>
              <a:t>сприяють</a:t>
            </a:r>
            <a:r>
              <a:rPr lang="ru-RU" dirty="0" smtClean="0"/>
              <a:t> </a:t>
            </a:r>
            <a:r>
              <a:rPr lang="ru-RU" dirty="0" err="1"/>
              <a:t>відшаруванню</a:t>
            </a:r>
            <a:r>
              <a:rPr lang="ru-RU" dirty="0"/>
              <a:t> </a:t>
            </a:r>
            <a:r>
              <a:rPr lang="ru-RU" dirty="0" err="1"/>
              <a:t>слизової</a:t>
            </a:r>
            <a:r>
              <a:rPr lang="ru-RU" dirty="0"/>
              <a:t> </a:t>
            </a:r>
            <a:r>
              <a:rPr lang="ru-RU" dirty="0" err="1"/>
              <a:t>оболонки</a:t>
            </a:r>
            <a:r>
              <a:rPr lang="ru-RU" dirty="0"/>
              <a:t> та </a:t>
            </a:r>
            <a:r>
              <a:rPr lang="ru-RU" dirty="0" err="1"/>
              <a:t>вчасному</a:t>
            </a:r>
            <a:r>
              <a:rPr lang="ru-RU" dirty="0"/>
              <a:t> </a:t>
            </a:r>
            <a:r>
              <a:rPr lang="ru-RU" dirty="0" err="1"/>
              <a:t>припиненню</a:t>
            </a:r>
            <a:r>
              <a:rPr lang="ru-RU" dirty="0"/>
              <a:t> </a:t>
            </a:r>
            <a:r>
              <a:rPr lang="ru-RU" dirty="0" err="1" smtClean="0"/>
              <a:t>кровотечі</a:t>
            </a:r>
            <a:endParaRPr lang="ru-RU" dirty="0"/>
          </a:p>
          <a:p>
            <a:pPr marL="82296" indent="0" eaLnBrk="1" fontAlgn="auto" hangingPunct="1">
              <a:lnSpc>
                <a:spcPct val="80000"/>
              </a:lnSpc>
              <a:spcAft>
                <a:spcPts val="0"/>
              </a:spcAft>
              <a:buClr>
                <a:schemeClr val="accent6">
                  <a:lumMod val="75000"/>
                </a:schemeClr>
              </a:buClr>
              <a:buNone/>
              <a:defRPr/>
            </a:pPr>
            <a:r>
              <a:rPr lang="ru-RU" b="1" i="1" dirty="0" smtClean="0"/>
              <a:t>                 </a:t>
            </a:r>
            <a:r>
              <a:rPr lang="ru-RU" b="1" i="1" dirty="0">
                <a:solidFill>
                  <a:srgbClr val="0070C0"/>
                </a:solidFill>
              </a:rPr>
              <a:t>П</a:t>
            </a:r>
            <a:r>
              <a:rPr lang="ru-RU" b="1" i="1" dirty="0" smtClean="0">
                <a:solidFill>
                  <a:srgbClr val="0070C0"/>
                </a:solidFill>
              </a:rPr>
              <a:t>ростагландин </a:t>
            </a:r>
            <a:r>
              <a:rPr lang="en-US" b="1" i="1" dirty="0" smtClean="0">
                <a:solidFill>
                  <a:srgbClr val="0070C0"/>
                </a:solidFill>
              </a:rPr>
              <a:t>F</a:t>
            </a:r>
            <a:endParaRPr lang="ru-RU" dirty="0">
              <a:solidFill>
                <a:srgbClr val="0070C0"/>
              </a:solidFill>
            </a:endParaRP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a:t>знижує</a:t>
            </a:r>
            <a:r>
              <a:rPr lang="ru-RU" sz="2400" dirty="0"/>
              <a:t> </a:t>
            </a:r>
            <a:r>
              <a:rPr lang="ru-RU" sz="2400" dirty="0" err="1"/>
              <a:t>системний</a:t>
            </a:r>
            <a:r>
              <a:rPr lang="ru-RU" sz="2400" dirty="0"/>
              <a:t> </a:t>
            </a:r>
            <a:r>
              <a:rPr lang="ru-RU" sz="2400" dirty="0" err="1"/>
              <a:t>артеріальний</a:t>
            </a:r>
            <a:r>
              <a:rPr lang="ru-RU" sz="2400" dirty="0"/>
              <a:t> </a:t>
            </a:r>
            <a:r>
              <a:rPr lang="ru-RU" sz="2400" dirty="0" err="1" smtClean="0"/>
              <a:t>тиск</a:t>
            </a:r>
            <a:endParaRPr lang="ru-RU" sz="24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t>розширює</a:t>
            </a:r>
            <a:r>
              <a:rPr lang="ru-RU" sz="2400" dirty="0" smtClean="0"/>
              <a:t> </a:t>
            </a:r>
            <a:r>
              <a:rPr lang="ru-RU" sz="2400" dirty="0" err="1"/>
              <a:t>дрібні</a:t>
            </a:r>
            <a:r>
              <a:rPr lang="ru-RU" sz="2400" dirty="0"/>
              <a:t> </a:t>
            </a:r>
            <a:r>
              <a:rPr lang="ru-RU" sz="2400" dirty="0" err="1"/>
              <a:t>судини</a:t>
            </a:r>
            <a:r>
              <a:rPr lang="ru-RU" sz="2400" dirty="0"/>
              <a:t>, </a:t>
            </a:r>
            <a:r>
              <a:rPr lang="ru-RU" sz="2400" dirty="0" err="1"/>
              <a:t>покращує</a:t>
            </a:r>
            <a:r>
              <a:rPr lang="ru-RU" sz="2400" dirty="0"/>
              <a:t> </a:t>
            </a:r>
            <a:r>
              <a:rPr lang="ru-RU" sz="2400" dirty="0" err="1"/>
              <a:t>мікроциркуляцію</a:t>
            </a:r>
            <a:r>
              <a:rPr lang="ru-RU" sz="2400" dirty="0"/>
              <a:t> в </a:t>
            </a:r>
            <a:r>
              <a:rPr lang="ru-RU" sz="2400" dirty="0" err="1"/>
              <a:t>мозку</a:t>
            </a:r>
            <a:r>
              <a:rPr lang="ru-RU" sz="2400" dirty="0"/>
              <a:t>, </a:t>
            </a:r>
            <a:r>
              <a:rPr lang="ru-RU" sz="2400" dirty="0" err="1"/>
              <a:t>печінці</a:t>
            </a:r>
            <a:r>
              <a:rPr lang="ru-RU" sz="2400" dirty="0"/>
              <a:t>, </a:t>
            </a:r>
            <a:r>
              <a:rPr lang="ru-RU" sz="2400" dirty="0" err="1" smtClean="0"/>
              <a:t>нирках</a:t>
            </a:r>
            <a:endParaRPr lang="ru-RU" sz="24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t>знижує</a:t>
            </a:r>
            <a:r>
              <a:rPr lang="ru-RU" sz="2400" dirty="0" smtClean="0"/>
              <a:t> </a:t>
            </a:r>
            <a:r>
              <a:rPr lang="ru-RU" sz="2400" dirty="0" err="1"/>
              <a:t>агрегацію</a:t>
            </a:r>
            <a:r>
              <a:rPr lang="ru-RU" sz="2400" dirty="0"/>
              <a:t> </a:t>
            </a:r>
            <a:r>
              <a:rPr lang="ru-RU" sz="2400" dirty="0" err="1" smtClean="0"/>
              <a:t>тромбоцитів</a:t>
            </a:r>
            <a:endParaRPr lang="ru-RU" sz="24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t>покращує</a:t>
            </a:r>
            <a:r>
              <a:rPr lang="ru-RU" sz="2400" dirty="0" smtClean="0"/>
              <a:t> </a:t>
            </a:r>
            <a:r>
              <a:rPr lang="ru-RU" sz="2400" dirty="0" err="1"/>
              <a:t>оксигенацію</a:t>
            </a:r>
            <a:r>
              <a:rPr lang="ru-RU" sz="2400" dirty="0"/>
              <a:t> </a:t>
            </a:r>
            <a:r>
              <a:rPr lang="ru-RU" sz="2400" dirty="0" err="1"/>
              <a:t>крові</a:t>
            </a:r>
            <a:endParaRPr lang="ru-RU" sz="2400" dirty="0"/>
          </a:p>
          <a:p>
            <a:pPr marL="82296" indent="0" algn="ctr" eaLnBrk="1" fontAlgn="auto" hangingPunct="1">
              <a:lnSpc>
                <a:spcPct val="80000"/>
              </a:lnSpc>
              <a:spcAft>
                <a:spcPts val="0"/>
              </a:spcAft>
              <a:buClr>
                <a:schemeClr val="accent6">
                  <a:lumMod val="75000"/>
                </a:schemeClr>
              </a:buClr>
              <a:buNone/>
              <a:defRPr/>
            </a:pPr>
            <a:r>
              <a:rPr lang="ru-RU" b="1" i="1" dirty="0">
                <a:solidFill>
                  <a:srgbClr val="0070C0"/>
                </a:solidFill>
              </a:rPr>
              <a:t>Простагландин </a:t>
            </a:r>
            <a:r>
              <a:rPr lang="ru-RU" b="1" i="1" dirty="0" smtClean="0">
                <a:solidFill>
                  <a:srgbClr val="0070C0"/>
                </a:solidFill>
              </a:rPr>
              <a:t>Е2a</a:t>
            </a:r>
            <a:endParaRPr lang="ru-RU" dirty="0">
              <a:solidFill>
                <a:srgbClr val="0070C0"/>
              </a:solidFill>
            </a:endParaRP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a:t>підвищує</a:t>
            </a:r>
            <a:r>
              <a:rPr lang="ru-RU" sz="2400" dirty="0"/>
              <a:t> </a:t>
            </a:r>
            <a:r>
              <a:rPr lang="ru-RU" sz="2400" dirty="0" err="1"/>
              <a:t>артеріальний</a:t>
            </a:r>
            <a:r>
              <a:rPr lang="ru-RU" sz="2400" dirty="0"/>
              <a:t> </a:t>
            </a:r>
            <a:r>
              <a:rPr lang="ru-RU" sz="2400" dirty="0" err="1" smtClean="0"/>
              <a:t>тиск</a:t>
            </a:r>
            <a:endParaRPr lang="ru-RU" sz="2400" dirty="0" smtClean="0"/>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t>зменшує</a:t>
            </a:r>
            <a:r>
              <a:rPr lang="ru-RU" sz="2400" dirty="0" smtClean="0"/>
              <a:t> </a:t>
            </a:r>
            <a:r>
              <a:rPr lang="ru-RU" sz="2400" dirty="0" err="1"/>
              <a:t>кровоплин</a:t>
            </a:r>
            <a:r>
              <a:rPr lang="ru-RU" sz="2400" dirty="0"/>
              <a:t> в </a:t>
            </a:r>
            <a:r>
              <a:rPr lang="ru-RU" sz="2400" dirty="0" smtClean="0"/>
              <a:t>органах</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t>зменшує</a:t>
            </a:r>
            <a:r>
              <a:rPr lang="ru-RU" sz="2400" dirty="0" smtClean="0"/>
              <a:t> </a:t>
            </a:r>
            <a:r>
              <a:rPr lang="ru-RU" sz="2400" dirty="0" err="1"/>
              <a:t>насичення</a:t>
            </a:r>
            <a:r>
              <a:rPr lang="ru-RU" sz="2400" dirty="0"/>
              <a:t> </a:t>
            </a:r>
            <a:r>
              <a:rPr lang="ru-RU" sz="2400" dirty="0" err="1"/>
              <a:t>крові</a:t>
            </a:r>
            <a:r>
              <a:rPr lang="ru-RU" sz="2400" dirty="0"/>
              <a:t> </a:t>
            </a:r>
            <a:r>
              <a:rPr lang="ru-RU" sz="2400" dirty="0" smtClean="0"/>
              <a:t>киснем</a:t>
            </a:r>
          </a:p>
          <a:p>
            <a:pPr lvl="1" eaLnBrk="1" fontAlgn="auto" hangingPunct="1">
              <a:lnSpc>
                <a:spcPct val="80000"/>
              </a:lnSpc>
              <a:spcAft>
                <a:spcPts val="0"/>
              </a:spcAft>
              <a:buClr>
                <a:schemeClr val="accent6">
                  <a:lumMod val="75000"/>
                </a:schemeClr>
              </a:buClr>
              <a:buFont typeface="Wingdings" panose="05000000000000000000" pitchFamily="2" charset="2"/>
              <a:buChar char="Ø"/>
              <a:defRPr/>
            </a:pPr>
            <a:r>
              <a:rPr lang="ru-RU" sz="2400" dirty="0" err="1" smtClean="0"/>
              <a:t>потенціює</a:t>
            </a:r>
            <a:r>
              <a:rPr lang="ru-RU" sz="2400" dirty="0" smtClean="0"/>
              <a:t> </a:t>
            </a:r>
            <a:r>
              <a:rPr lang="ru-RU" sz="2400" dirty="0" err="1"/>
              <a:t>агрегацію</a:t>
            </a:r>
            <a:r>
              <a:rPr lang="ru-RU" sz="2400" dirty="0"/>
              <a:t> </a:t>
            </a:r>
            <a:r>
              <a:rPr lang="ru-RU" sz="2400" dirty="0" err="1"/>
              <a:t>тромбоцитів</a:t>
            </a:r>
            <a:endParaRPr lang="ru-RU" sz="2400" dirty="0"/>
          </a:p>
        </p:txBody>
      </p:sp>
    </p:spTree>
    <p:custDataLst>
      <p:tags r:id="rId1"/>
    </p:custDataLst>
    <p:extLst>
      <p:ext uri="{BB962C8B-B14F-4D97-AF65-F5344CB8AC3E}">
        <p14:creationId xmlns:p14="http://schemas.microsoft.com/office/powerpoint/2010/main" val="3966490161"/>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9552" y="190718"/>
            <a:ext cx="8143056" cy="576411"/>
          </a:xfrm>
        </p:spPr>
        <p:txBody>
          <a:bodyPr>
            <a:noAutofit/>
          </a:bodyPr>
          <a:lstStyle/>
          <a:p>
            <a:pPr algn="ctr" eaLnBrk="1" fontAlgn="auto" hangingPunct="1">
              <a:spcAft>
                <a:spcPts val="0"/>
              </a:spcAft>
              <a:buClr>
                <a:schemeClr val="accent6">
                  <a:lumMod val="75000"/>
                </a:schemeClr>
              </a:buClr>
              <a:defRPr/>
            </a:pPr>
            <a:r>
              <a:rPr lang="ru-RU" sz="3600" b="1" dirty="0" err="1">
                <a:solidFill>
                  <a:srgbClr val="1A10E0"/>
                </a:solidFill>
              </a:rPr>
              <a:t>Базальна</a:t>
            </a:r>
            <a:r>
              <a:rPr lang="ru-RU" sz="3600" b="1" dirty="0">
                <a:solidFill>
                  <a:srgbClr val="1A10E0"/>
                </a:solidFill>
              </a:rPr>
              <a:t> температура</a:t>
            </a:r>
            <a:endParaRPr lang="uk-UA" sz="3600" b="1" dirty="0">
              <a:solidFill>
                <a:srgbClr val="1A10E0"/>
              </a:solidFill>
            </a:endParaRPr>
          </a:p>
        </p:txBody>
      </p:sp>
      <p:sp>
        <p:nvSpPr>
          <p:cNvPr id="45059" name="Rectangle 3"/>
          <p:cNvSpPr>
            <a:spLocks noGrp="1" noChangeArrowheads="1"/>
          </p:cNvSpPr>
          <p:nvPr>
            <p:ph idx="1"/>
          </p:nvPr>
        </p:nvSpPr>
        <p:spPr>
          <a:xfrm>
            <a:off x="228600" y="2971800"/>
            <a:ext cx="3733800" cy="3581400"/>
          </a:xfrm>
        </p:spPr>
        <p:txBody>
          <a:bodyPr rtlCol="0">
            <a:normAutofit lnSpcReduction="10000"/>
          </a:bodyPr>
          <a:lstStyle/>
          <a:p>
            <a:pPr marL="425196" indent="-342900" eaLnBrk="1" fontAlgn="auto" hangingPunct="1">
              <a:lnSpc>
                <a:spcPct val="80000"/>
              </a:lnSpc>
              <a:spcAft>
                <a:spcPts val="0"/>
              </a:spcAft>
              <a:buClr>
                <a:schemeClr val="accent6">
                  <a:lumMod val="75000"/>
                </a:schemeClr>
              </a:buClr>
              <a:buFont typeface="Wingdings" panose="05000000000000000000" pitchFamily="2" charset="2"/>
              <a:buChar char="q"/>
              <a:defRPr/>
            </a:pPr>
            <a:r>
              <a:rPr lang="ru-RU" sz="2000" dirty="0"/>
              <a:t>В </a:t>
            </a:r>
            <a:r>
              <a:rPr lang="ru-RU" sz="2000" dirty="0">
                <a:solidFill>
                  <a:srgbClr val="C00000"/>
                </a:solidFill>
              </a:rPr>
              <a:t>І </a:t>
            </a:r>
            <a:r>
              <a:rPr lang="ru-RU" sz="2000" dirty="0" err="1">
                <a:solidFill>
                  <a:srgbClr val="C00000"/>
                </a:solidFill>
              </a:rPr>
              <a:t>фазі</a:t>
            </a:r>
            <a:r>
              <a:rPr lang="ru-RU" sz="2000" dirty="0">
                <a:solidFill>
                  <a:srgbClr val="C00000"/>
                </a:solidFill>
              </a:rPr>
              <a:t> </a:t>
            </a:r>
            <a:r>
              <a:rPr lang="ru-RU" sz="2000" dirty="0"/>
              <a:t>менструального циклу, коли </a:t>
            </a:r>
            <a:r>
              <a:rPr lang="ru-RU" sz="2000" dirty="0" err="1"/>
              <a:t>концентрація</a:t>
            </a:r>
            <a:r>
              <a:rPr lang="ru-RU" sz="2000" dirty="0"/>
              <a:t> прогестерону </a:t>
            </a:r>
            <a:r>
              <a:rPr lang="ru-RU" sz="2000" dirty="0" err="1"/>
              <a:t>низька</a:t>
            </a:r>
            <a:r>
              <a:rPr lang="ru-RU" sz="2000" dirty="0"/>
              <a:t>, </a:t>
            </a:r>
            <a:r>
              <a:rPr lang="ru-RU" sz="2000" dirty="0" err="1"/>
              <a:t>базальна</a:t>
            </a:r>
            <a:r>
              <a:rPr lang="ru-RU" sz="2000" dirty="0"/>
              <a:t> температура </a:t>
            </a:r>
            <a:r>
              <a:rPr lang="ru-RU" sz="2000" dirty="0" err="1" smtClean="0">
                <a:solidFill>
                  <a:srgbClr val="C00000"/>
                </a:solidFill>
              </a:rPr>
              <a:t>нижче</a:t>
            </a:r>
            <a:r>
              <a:rPr lang="ru-RU" sz="2000" dirty="0" smtClean="0">
                <a:solidFill>
                  <a:srgbClr val="C00000"/>
                </a:solidFill>
              </a:rPr>
              <a:t> </a:t>
            </a:r>
            <a:r>
              <a:rPr lang="ru-RU" sz="2000" dirty="0">
                <a:solidFill>
                  <a:srgbClr val="C00000"/>
                </a:solidFill>
              </a:rPr>
              <a:t>37 </a:t>
            </a:r>
            <a:r>
              <a:rPr lang="en-US" sz="2000" dirty="0">
                <a:solidFill>
                  <a:srgbClr val="C00000"/>
                </a:solidFill>
                <a:cs typeface="Arial" charset="0"/>
              </a:rPr>
              <a:t>°</a:t>
            </a:r>
            <a:r>
              <a:rPr lang="uk-UA" sz="2000" dirty="0">
                <a:solidFill>
                  <a:srgbClr val="C00000"/>
                </a:solidFill>
                <a:cs typeface="Arial" charset="0"/>
              </a:rPr>
              <a:t>С</a:t>
            </a:r>
            <a:endParaRPr lang="en-US" sz="2000" dirty="0">
              <a:solidFill>
                <a:srgbClr val="C00000"/>
              </a:solidFill>
              <a:cs typeface="Arial" charset="0"/>
            </a:endParaRPr>
          </a:p>
          <a:p>
            <a:pPr marL="265176" indent="-182880" eaLnBrk="1" fontAlgn="auto" hangingPunct="1">
              <a:lnSpc>
                <a:spcPct val="80000"/>
              </a:lnSpc>
              <a:spcAft>
                <a:spcPts val="0"/>
              </a:spcAft>
              <a:buClr>
                <a:schemeClr val="accent6">
                  <a:lumMod val="75000"/>
                </a:schemeClr>
              </a:buClr>
              <a:buFont typeface="Wingdings 2"/>
              <a:buChar char=""/>
              <a:defRPr/>
            </a:pPr>
            <a:r>
              <a:rPr lang="ru-RU" sz="2000" dirty="0"/>
              <a:t>В </a:t>
            </a:r>
            <a:r>
              <a:rPr lang="ru-RU" sz="2000" dirty="0" err="1">
                <a:solidFill>
                  <a:srgbClr val="C00000"/>
                </a:solidFill>
              </a:rPr>
              <a:t>периовуляційному</a:t>
            </a:r>
            <a:r>
              <a:rPr lang="ru-RU" sz="2000" dirty="0"/>
              <a:t> </a:t>
            </a:r>
            <a:r>
              <a:rPr lang="ru-RU" sz="2000" dirty="0" err="1"/>
              <a:t>періоді</a:t>
            </a:r>
            <a:r>
              <a:rPr lang="ru-RU" sz="2000" dirty="0"/>
              <a:t> </a:t>
            </a:r>
            <a:r>
              <a:rPr lang="ru-RU" sz="2000" dirty="0" err="1"/>
              <a:t>базальна</a:t>
            </a:r>
            <a:r>
              <a:rPr lang="ru-RU" sz="2000" dirty="0"/>
              <a:t> температура </a:t>
            </a:r>
            <a:r>
              <a:rPr lang="ru-RU" sz="2000" dirty="0" err="1"/>
              <a:t>знижується</a:t>
            </a:r>
            <a:r>
              <a:rPr lang="ru-RU" sz="2000" dirty="0"/>
              <a:t> до </a:t>
            </a:r>
            <a:r>
              <a:rPr lang="ru-RU" sz="2000" dirty="0" err="1"/>
              <a:t>свого</a:t>
            </a:r>
            <a:r>
              <a:rPr lang="ru-RU" sz="2000" dirty="0"/>
              <a:t> </a:t>
            </a:r>
            <a:r>
              <a:rPr lang="ru-RU" sz="2000" dirty="0" err="1"/>
              <a:t>мінімуму</a:t>
            </a:r>
            <a:r>
              <a:rPr lang="ru-RU" sz="2000" dirty="0"/>
              <a:t> </a:t>
            </a:r>
          </a:p>
          <a:p>
            <a:pPr marL="265176" indent="-182880" eaLnBrk="1" fontAlgn="auto" hangingPunct="1">
              <a:lnSpc>
                <a:spcPct val="80000"/>
              </a:lnSpc>
              <a:spcAft>
                <a:spcPts val="0"/>
              </a:spcAft>
              <a:buClr>
                <a:schemeClr val="accent6">
                  <a:lumMod val="75000"/>
                </a:schemeClr>
              </a:buClr>
              <a:buFont typeface="Wingdings 2"/>
              <a:buChar char=""/>
              <a:defRPr/>
            </a:pPr>
            <a:r>
              <a:rPr lang="ru-RU" sz="2000" dirty="0"/>
              <a:t>В </a:t>
            </a:r>
            <a:r>
              <a:rPr lang="ru-RU" sz="2000" dirty="0">
                <a:solidFill>
                  <a:srgbClr val="C00000"/>
                </a:solidFill>
              </a:rPr>
              <a:t>ІІ </a:t>
            </a:r>
            <a:r>
              <a:rPr lang="ru-RU" sz="2000" dirty="0" err="1">
                <a:solidFill>
                  <a:srgbClr val="C00000"/>
                </a:solidFill>
              </a:rPr>
              <a:t>фазі</a:t>
            </a:r>
            <a:r>
              <a:rPr lang="ru-RU" sz="2000" dirty="0">
                <a:solidFill>
                  <a:srgbClr val="C00000"/>
                </a:solidFill>
              </a:rPr>
              <a:t> </a:t>
            </a:r>
            <a:r>
              <a:rPr lang="ru-RU" sz="2000" dirty="0"/>
              <a:t>менструального циклу, коли </a:t>
            </a:r>
            <a:r>
              <a:rPr lang="ru-RU" sz="2000" dirty="0" err="1"/>
              <a:t>коцентрація</a:t>
            </a:r>
            <a:r>
              <a:rPr lang="ru-RU" sz="2000" dirty="0"/>
              <a:t> прогестерону </a:t>
            </a:r>
            <a:r>
              <a:rPr lang="ru-RU" sz="2000" dirty="0" err="1"/>
              <a:t>наростає</a:t>
            </a:r>
            <a:r>
              <a:rPr lang="ru-RU" sz="2000" dirty="0"/>
              <a:t> </a:t>
            </a:r>
            <a:r>
              <a:rPr lang="ru-RU" sz="2000" dirty="0" err="1"/>
              <a:t>базальна</a:t>
            </a:r>
            <a:r>
              <a:rPr lang="ru-RU" sz="2000" dirty="0"/>
              <a:t> температура </a:t>
            </a:r>
            <a:r>
              <a:rPr lang="ru-RU" sz="2000" dirty="0" err="1"/>
              <a:t>зростає</a:t>
            </a:r>
            <a:r>
              <a:rPr lang="ru-RU" sz="2000" dirty="0"/>
              <a:t> і </a:t>
            </a:r>
            <a:r>
              <a:rPr lang="ru-RU" sz="2000" dirty="0" err="1">
                <a:solidFill>
                  <a:srgbClr val="C00000"/>
                </a:solidFill>
              </a:rPr>
              <a:t>перевищує</a:t>
            </a:r>
            <a:r>
              <a:rPr lang="ru-RU" sz="2000" dirty="0">
                <a:solidFill>
                  <a:srgbClr val="C00000"/>
                </a:solidFill>
              </a:rPr>
              <a:t> 37 </a:t>
            </a:r>
            <a:r>
              <a:rPr lang="en-US" sz="2000" dirty="0">
                <a:solidFill>
                  <a:srgbClr val="C00000"/>
                </a:solidFill>
                <a:cs typeface="Arial" charset="0"/>
              </a:rPr>
              <a:t>°</a:t>
            </a:r>
            <a:r>
              <a:rPr lang="uk-UA" sz="2000" dirty="0">
                <a:solidFill>
                  <a:srgbClr val="C00000"/>
                </a:solidFill>
                <a:cs typeface="Arial" charset="0"/>
              </a:rPr>
              <a:t>С</a:t>
            </a:r>
            <a:endParaRPr lang="ru-RU" sz="2000" dirty="0">
              <a:solidFill>
                <a:srgbClr val="C00000"/>
              </a:solidFill>
            </a:endParaRPr>
          </a:p>
        </p:txBody>
      </p:sp>
      <p:sp>
        <p:nvSpPr>
          <p:cNvPr id="79876" name="Rectangle 9"/>
          <p:cNvSpPr>
            <a:spLocks noChangeArrowheads="1"/>
          </p:cNvSpPr>
          <p:nvPr/>
        </p:nvSpPr>
        <p:spPr bwMode="auto">
          <a:xfrm>
            <a:off x="228600" y="836712"/>
            <a:ext cx="8686800" cy="16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lnSpc>
                <a:spcPct val="80000"/>
              </a:lnSpc>
              <a:spcBef>
                <a:spcPct val="20000"/>
              </a:spcBef>
              <a:buFont typeface="Wingdings" panose="05000000000000000000" pitchFamily="2" charset="2"/>
              <a:buChar char="Ø"/>
            </a:pPr>
            <a:r>
              <a:rPr lang="uk-UA" altLang="ru-RU" sz="2000" dirty="0" smtClean="0">
                <a:latin typeface="+mn-lt"/>
              </a:rPr>
              <a:t>вимірюється </a:t>
            </a:r>
            <a:r>
              <a:rPr lang="uk-UA" altLang="ru-RU" sz="2000" dirty="0">
                <a:latin typeface="+mn-lt"/>
              </a:rPr>
              <a:t>зранку, відразу після пробудження, не встаючи з ліжка, в прямій </a:t>
            </a:r>
            <a:r>
              <a:rPr lang="uk-UA" altLang="ru-RU" sz="2000" dirty="0" smtClean="0">
                <a:latin typeface="+mn-lt"/>
              </a:rPr>
              <a:t>кишці</a:t>
            </a:r>
          </a:p>
          <a:p>
            <a:pPr eaLnBrk="1" hangingPunct="1">
              <a:lnSpc>
                <a:spcPct val="80000"/>
              </a:lnSpc>
              <a:spcBef>
                <a:spcPct val="20000"/>
              </a:spcBef>
              <a:buFont typeface="Wingdings" panose="05000000000000000000" pitchFamily="2" charset="2"/>
              <a:buChar char="Ø"/>
            </a:pPr>
            <a:r>
              <a:rPr lang="uk-UA" altLang="ru-RU" sz="2000" dirty="0" smtClean="0">
                <a:latin typeface="+mn-lt"/>
              </a:rPr>
              <a:t>в </a:t>
            </a:r>
            <a:r>
              <a:rPr lang="uk-UA" altLang="ru-RU" sz="2000" dirty="0">
                <a:latin typeface="+mn-lt"/>
              </a:rPr>
              <a:t>цей час практично відсутні впливи факторів зовнішнього середовища тому вона називається базальною чи </a:t>
            </a:r>
            <a:r>
              <a:rPr lang="uk-UA" altLang="ru-RU" sz="2000" dirty="0" smtClean="0">
                <a:latin typeface="+mn-lt"/>
              </a:rPr>
              <a:t>базовою</a:t>
            </a:r>
          </a:p>
          <a:p>
            <a:pPr eaLnBrk="1" hangingPunct="1">
              <a:lnSpc>
                <a:spcPct val="80000"/>
              </a:lnSpc>
              <a:spcBef>
                <a:spcPct val="20000"/>
              </a:spcBef>
              <a:buFont typeface="Wingdings" panose="05000000000000000000" pitchFamily="2" charset="2"/>
              <a:buChar char="Ø"/>
            </a:pPr>
            <a:r>
              <a:rPr lang="ru-RU" altLang="ru-RU" sz="2000" dirty="0" err="1" smtClean="0">
                <a:latin typeface="+mn-lt"/>
              </a:rPr>
              <a:t>зміни</a:t>
            </a:r>
            <a:r>
              <a:rPr lang="ru-RU" altLang="ru-RU" sz="2000" dirty="0" smtClean="0">
                <a:latin typeface="+mn-lt"/>
              </a:rPr>
              <a:t> </a:t>
            </a:r>
            <a:r>
              <a:rPr lang="ru-RU" altLang="ru-RU" sz="2000" dirty="0">
                <a:latin typeface="+mn-lt"/>
              </a:rPr>
              <a:t>є результатом </a:t>
            </a:r>
            <a:r>
              <a:rPr lang="ru-RU" altLang="ru-RU" sz="2000" dirty="0" err="1">
                <a:latin typeface="+mn-lt"/>
              </a:rPr>
              <a:t>впливу</a:t>
            </a:r>
            <a:r>
              <a:rPr lang="ru-RU" altLang="ru-RU" sz="2000" dirty="0">
                <a:latin typeface="+mn-lt"/>
              </a:rPr>
              <a:t> прогестерону на центр </a:t>
            </a:r>
            <a:r>
              <a:rPr lang="ru-RU" altLang="ru-RU" sz="2000" dirty="0" err="1">
                <a:latin typeface="+mn-lt"/>
              </a:rPr>
              <a:t>терморегуляції</a:t>
            </a:r>
            <a:r>
              <a:rPr lang="ru-RU" altLang="ru-RU" sz="2000" dirty="0">
                <a:latin typeface="+mn-lt"/>
              </a:rPr>
              <a:t> в </a:t>
            </a:r>
            <a:r>
              <a:rPr lang="ru-RU" altLang="ru-RU" sz="2000" dirty="0" err="1" smtClean="0">
                <a:latin typeface="+mn-lt"/>
              </a:rPr>
              <a:t>гіпоталамусі</a:t>
            </a:r>
            <a:endParaRPr lang="ru-RU" altLang="ru-RU" sz="2000" dirty="0">
              <a:latin typeface="+mn-lt"/>
            </a:endParaRPr>
          </a:p>
        </p:txBody>
      </p:sp>
      <p:pic>
        <p:nvPicPr>
          <p:cNvPr id="79877" name="Рисунок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62401" y="2971800"/>
            <a:ext cx="47860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1606898"/>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48" y="188640"/>
            <a:ext cx="4635368" cy="655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1"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88640"/>
            <a:ext cx="3888432" cy="655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67784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997839"/>
            <a:ext cx="4572000" cy="369332"/>
          </a:xfrm>
          <a:prstGeom prst="rect">
            <a:avLst/>
          </a:prstGeom>
        </p:spPr>
        <p:txBody>
          <a:bodyPr>
            <a:spAutoFit/>
          </a:bodyPr>
          <a:lstStyle/>
          <a:p>
            <a:endParaRPr lang="en-US" dirty="0"/>
          </a:p>
        </p:txBody>
      </p:sp>
      <p:sp>
        <p:nvSpPr>
          <p:cNvPr id="3" name="Прямоугольник 2"/>
          <p:cNvSpPr/>
          <p:nvPr/>
        </p:nvSpPr>
        <p:spPr>
          <a:xfrm>
            <a:off x="323528" y="260648"/>
            <a:ext cx="8352928" cy="6494085"/>
          </a:xfrm>
          <a:prstGeom prst="rect">
            <a:avLst/>
          </a:prstGeom>
        </p:spPr>
        <p:txBody>
          <a:bodyPr wrap="square">
            <a:spAutoFit/>
          </a:bodyPr>
          <a:lstStyle/>
          <a:p>
            <a:pPr marL="457200" indent="-457200">
              <a:buFont typeface="Wingdings" panose="05000000000000000000" pitchFamily="2" charset="2"/>
              <a:buChar char="Ø"/>
            </a:pPr>
            <a:r>
              <a:rPr lang="ru-RU" sz="3200" b="1" dirty="0" err="1" smtClean="0">
                <a:solidFill>
                  <a:srgbClr val="1A10E0"/>
                </a:solidFill>
              </a:rPr>
              <a:t>Жіноча</a:t>
            </a:r>
            <a:r>
              <a:rPr lang="ru-RU" sz="3200" b="1" dirty="0" smtClean="0">
                <a:solidFill>
                  <a:srgbClr val="1A10E0"/>
                </a:solidFill>
              </a:rPr>
              <a:t> </a:t>
            </a:r>
            <a:r>
              <a:rPr lang="ru-RU" sz="3200" b="1" dirty="0" err="1" smtClean="0">
                <a:solidFill>
                  <a:srgbClr val="1A10E0"/>
                </a:solidFill>
              </a:rPr>
              <a:t>репродуктив</a:t>
            </a:r>
            <a:r>
              <a:rPr lang="ru-RU" sz="3200" b="1" dirty="0" smtClean="0">
                <a:solidFill>
                  <a:srgbClr val="1A10E0"/>
                </a:solidFill>
              </a:rPr>
              <a:t>-</a:t>
            </a:r>
          </a:p>
          <a:p>
            <a:r>
              <a:rPr lang="ru-RU" sz="3200" b="1" dirty="0" smtClean="0">
                <a:solidFill>
                  <a:srgbClr val="1A10E0"/>
                </a:solidFill>
              </a:rPr>
              <a:t>на система </a:t>
            </a:r>
            <a:r>
              <a:rPr lang="ru-RU" sz="3200" dirty="0"/>
              <a:t>— </a:t>
            </a:r>
            <a:r>
              <a:rPr lang="ru-RU" sz="3200" dirty="0" err="1"/>
              <a:t>складний</a:t>
            </a:r>
            <a:r>
              <a:rPr lang="ru-RU" sz="3200" dirty="0"/>
              <a:t> </a:t>
            </a:r>
            <a:endParaRPr lang="ru-RU" sz="3200" dirty="0" smtClean="0"/>
          </a:p>
          <a:p>
            <a:r>
              <a:rPr lang="ru-RU" sz="3200" dirty="0" smtClean="0"/>
              <a:t>комплекс </a:t>
            </a:r>
            <a:r>
              <a:rPr lang="ru-RU" sz="3200" dirty="0" err="1"/>
              <a:t>органів</a:t>
            </a:r>
            <a:r>
              <a:rPr lang="ru-RU" sz="3200" dirty="0"/>
              <a:t>, </a:t>
            </a:r>
            <a:endParaRPr lang="ru-RU" sz="3200" dirty="0" smtClean="0"/>
          </a:p>
          <a:p>
            <a:r>
              <a:rPr lang="ru-RU" sz="3200" dirty="0" err="1" smtClean="0"/>
              <a:t>кожен</a:t>
            </a:r>
            <a:r>
              <a:rPr lang="ru-RU" sz="3200" dirty="0" smtClean="0"/>
              <a:t> </a:t>
            </a:r>
            <a:r>
              <a:rPr lang="ru-RU" sz="3200" dirty="0" err="1" smtClean="0"/>
              <a:t>із</a:t>
            </a:r>
            <a:r>
              <a:rPr lang="ru-RU" sz="3200" dirty="0" smtClean="0"/>
              <a:t> </a:t>
            </a:r>
            <a:r>
              <a:rPr lang="ru-RU" sz="3200" dirty="0" err="1"/>
              <a:t>яких</a:t>
            </a:r>
            <a:r>
              <a:rPr lang="ru-RU" sz="3200" dirty="0"/>
              <a:t> </a:t>
            </a:r>
            <a:r>
              <a:rPr lang="ru-RU" sz="3200" dirty="0" err="1"/>
              <a:t>виконує</a:t>
            </a:r>
            <a:r>
              <a:rPr lang="ru-RU" sz="3200" dirty="0"/>
              <a:t> </a:t>
            </a:r>
            <a:endParaRPr lang="ru-RU" sz="3200" dirty="0" smtClean="0"/>
          </a:p>
          <a:p>
            <a:r>
              <a:rPr lang="ru-RU" sz="3200" dirty="0"/>
              <a:t>с</a:t>
            </a:r>
            <a:r>
              <a:rPr lang="ru-RU" sz="3200" dirty="0" smtClean="0"/>
              <a:t>вою  </a:t>
            </a:r>
            <a:r>
              <a:rPr lang="ru-RU" sz="3200" dirty="0" err="1"/>
              <a:t>особливу</a:t>
            </a:r>
            <a:r>
              <a:rPr lang="ru-RU" sz="3200" dirty="0"/>
              <a:t> </a:t>
            </a:r>
            <a:r>
              <a:rPr lang="ru-RU" sz="3200" dirty="0" smtClean="0"/>
              <a:t>роль</a:t>
            </a:r>
          </a:p>
          <a:p>
            <a:pPr marL="457200" indent="-457200">
              <a:buFont typeface="Wingdings" panose="05000000000000000000" pitchFamily="2" charset="2"/>
              <a:buChar char="Ø"/>
            </a:pPr>
            <a:r>
              <a:rPr lang="ru-RU" sz="3200" dirty="0" smtClean="0"/>
              <a:t>Контроль </a:t>
            </a:r>
          </a:p>
          <a:p>
            <a:r>
              <a:rPr lang="ru-RU" sz="3200" dirty="0" smtClean="0"/>
              <a:t>гормонального </a:t>
            </a:r>
            <a:r>
              <a:rPr lang="ru-RU" sz="3200" dirty="0"/>
              <a:t>фону, </a:t>
            </a:r>
            <a:r>
              <a:rPr lang="ru-RU" sz="3200" dirty="0" err="1"/>
              <a:t>виробництво</a:t>
            </a:r>
            <a:r>
              <a:rPr lang="ru-RU" sz="3200" dirty="0"/>
              <a:t> </a:t>
            </a:r>
            <a:r>
              <a:rPr lang="ru-RU" sz="3200" dirty="0" err="1"/>
              <a:t>жіночих</a:t>
            </a:r>
            <a:r>
              <a:rPr lang="ru-RU" sz="3200" dirty="0"/>
              <a:t> </a:t>
            </a:r>
            <a:r>
              <a:rPr lang="ru-RU" sz="3200" dirty="0" err="1"/>
              <a:t>статевих</a:t>
            </a:r>
            <a:r>
              <a:rPr lang="ru-RU" sz="3200" dirty="0"/>
              <a:t> </a:t>
            </a:r>
            <a:r>
              <a:rPr lang="ru-RU" sz="3200" dirty="0" err="1"/>
              <a:t>клітин</a:t>
            </a:r>
            <a:r>
              <a:rPr lang="ru-RU" sz="3200" dirty="0"/>
              <a:t>, </a:t>
            </a:r>
            <a:r>
              <a:rPr lang="ru-RU" sz="3200" dirty="0" err="1"/>
              <a:t>запліднення</a:t>
            </a:r>
            <a:r>
              <a:rPr lang="ru-RU" sz="3200" dirty="0"/>
              <a:t>, </a:t>
            </a:r>
            <a:r>
              <a:rPr lang="ru-RU" sz="3200" dirty="0" err="1"/>
              <a:t>створення</a:t>
            </a:r>
            <a:r>
              <a:rPr lang="ru-RU" sz="3200" dirty="0"/>
              <a:t> </a:t>
            </a:r>
            <a:r>
              <a:rPr lang="ru-RU" sz="3200" dirty="0" err="1"/>
              <a:t>сприятливих</a:t>
            </a:r>
            <a:r>
              <a:rPr lang="ru-RU" sz="3200" dirty="0"/>
              <a:t> умов для </a:t>
            </a:r>
            <a:r>
              <a:rPr lang="ru-RU" sz="3200" dirty="0" err="1"/>
              <a:t>розвитку</a:t>
            </a:r>
            <a:r>
              <a:rPr lang="ru-RU" sz="3200" dirty="0"/>
              <a:t> </a:t>
            </a:r>
            <a:r>
              <a:rPr lang="ru-RU" sz="3200" dirty="0" smtClean="0"/>
              <a:t>й </a:t>
            </a:r>
            <a:r>
              <a:rPr lang="ru-RU" sz="3200" dirty="0" err="1"/>
              <a:t>зростання</a:t>
            </a:r>
            <a:r>
              <a:rPr lang="ru-RU" sz="3200" dirty="0"/>
              <a:t> </a:t>
            </a:r>
            <a:r>
              <a:rPr lang="ru-RU" sz="3200" dirty="0" err="1"/>
              <a:t>дитини</a:t>
            </a:r>
            <a:r>
              <a:rPr lang="ru-RU" sz="3200" dirty="0"/>
              <a:t> — все </a:t>
            </a:r>
            <a:r>
              <a:rPr lang="ru-RU" sz="3200" dirty="0" err="1"/>
              <a:t>це</a:t>
            </a:r>
            <a:r>
              <a:rPr lang="ru-RU" sz="3200" dirty="0"/>
              <a:t> </a:t>
            </a:r>
            <a:r>
              <a:rPr lang="ru-RU" sz="3200" dirty="0" err="1"/>
              <a:t>неможливо</a:t>
            </a:r>
            <a:r>
              <a:rPr lang="ru-RU" sz="3200" dirty="0"/>
              <a:t> без </a:t>
            </a:r>
            <a:r>
              <a:rPr lang="ru-RU" sz="3200" dirty="0"/>
              <a:t> </a:t>
            </a:r>
            <a:r>
              <a:rPr lang="ru-RU" sz="3200" dirty="0" smtClean="0"/>
              <a:t>правильного               </a:t>
            </a:r>
          </a:p>
          <a:p>
            <a:r>
              <a:rPr lang="ru-RU" sz="3200" dirty="0" err="1" smtClean="0"/>
              <a:t>функціонування</a:t>
            </a:r>
            <a:r>
              <a:rPr lang="ru-RU" sz="3200" dirty="0" smtClean="0"/>
              <a:t>                  </a:t>
            </a:r>
          </a:p>
          <a:p>
            <a:r>
              <a:rPr lang="ru-RU" sz="3200" b="1" dirty="0">
                <a:solidFill>
                  <a:srgbClr val="C00000"/>
                </a:solidFill>
              </a:rPr>
              <a:t> </a:t>
            </a:r>
            <a:r>
              <a:rPr lang="ru-RU" sz="3200" b="1" dirty="0" smtClean="0">
                <a:solidFill>
                  <a:srgbClr val="C00000"/>
                </a:solidFill>
              </a:rPr>
              <a:t>                     </a:t>
            </a:r>
            <a:r>
              <a:rPr lang="ru-RU" sz="3200" b="1" dirty="0" err="1" smtClean="0">
                <a:solidFill>
                  <a:srgbClr val="C00000"/>
                </a:solidFill>
              </a:rPr>
              <a:t>репродуктивної</a:t>
            </a:r>
            <a:r>
              <a:rPr lang="ru-RU" sz="3200" b="1" dirty="0">
                <a:solidFill>
                  <a:srgbClr val="C00000"/>
                </a:solidFill>
              </a:rPr>
              <a:t> </a:t>
            </a:r>
            <a:r>
              <a:rPr lang="ru-RU" sz="3200" b="1" dirty="0" err="1" smtClean="0">
                <a:solidFill>
                  <a:srgbClr val="C00000"/>
                </a:solidFill>
              </a:rPr>
              <a:t>системи</a:t>
            </a:r>
            <a:endParaRPr lang="ru-RU" sz="3200" b="1" dirty="0" smtClean="0">
              <a:solidFill>
                <a:srgbClr val="C00000"/>
              </a:solidFill>
            </a:endParaRPr>
          </a:p>
        </p:txBody>
      </p:sp>
      <p:pic>
        <p:nvPicPr>
          <p:cNvPr id="21506" name="Picture 2" descr="Жіноча репродуктивна система: що потрібно знати про будову і функції статевих органі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76894"/>
            <a:ext cx="3168352" cy="280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3421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6217_1309774233.jpg"/>
          <p:cNvPicPr>
            <a:picLocks noGrp="1" noChangeAspect="1"/>
          </p:cNvPicPr>
          <p:nvPr>
            <p:ph idx="1"/>
          </p:nvPr>
        </p:nvPicPr>
        <p:blipFill>
          <a:blip r:embed="rId2" cstate="print"/>
          <a:stretch>
            <a:fillRect/>
          </a:stretch>
        </p:blipFill>
        <p:spPr>
          <a:xfrm>
            <a:off x="0" y="0"/>
            <a:ext cx="9163580" cy="6858000"/>
          </a:xfrm>
        </p:spPr>
      </p:pic>
      <p:sp>
        <p:nvSpPr>
          <p:cNvPr id="2" name="Заголовок 1"/>
          <p:cNvSpPr>
            <a:spLocks noGrp="1"/>
          </p:cNvSpPr>
          <p:nvPr>
            <p:ph type="title"/>
          </p:nvPr>
        </p:nvSpPr>
        <p:spPr>
          <a:xfrm>
            <a:off x="457200" y="704088"/>
            <a:ext cx="8229600" cy="5677240"/>
          </a:xfrm>
        </p:spPr>
        <p:txBody>
          <a:bodyPr/>
          <a:lstStyle/>
          <a:p>
            <a:pPr algn="ctr"/>
            <a:r>
              <a:rPr lang="uk-UA" b="1" dirty="0" smtClean="0">
                <a:solidFill>
                  <a:schemeClr val="bg1"/>
                </a:solidFill>
                <a:latin typeface="+mn-lt"/>
              </a:rPr>
              <a:t>Дякую за увагу!</a:t>
            </a:r>
            <a:endParaRPr lang="ru-RU" b="1" dirty="0">
              <a:solidFill>
                <a:schemeClr val="bg1"/>
              </a:solidFill>
              <a:latin typeface="+mn-lt"/>
            </a:endParaRPr>
          </a:p>
        </p:txBody>
      </p:sp>
    </p:spTree>
    <p:extLst>
      <p:ext uri="{BB962C8B-B14F-4D97-AF65-F5344CB8AC3E}">
        <p14:creationId xmlns:p14="http://schemas.microsoft.com/office/powerpoint/2010/main" val="74355705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РЕПРОДУКЦІЯ ЛЮДИНИ"/>
  <p:tag name="GENSWF_ADVANCE_TIME" val="35.97"/>
  <p:tag name="ISPRING_SLIDE_INDENT_LEVEL" val="0"/>
  <p:tag name="ISPRING_CUSTOM_TIMING_USED" val="0"/>
  <p:tag name="ISPRING_RESOURCE_VIDEO" val="Tue Feb 07 15-09-26 2012.avi"/>
  <p:tag name="ISPRING_VIDEO_FULL_PATH" val="D:\Лекції\репродуктивне здоровя\лекція_1_біологічні основи репродуктивної системи жінки і чоловіка_2\video\Tue Feb 07 15-09-26 2012.avi"/>
  <p:tag name="ISPRING_VIDEO_RELATIVE_PATH" val="лекція_1_біологічні основи репродуктивної системи жінки і чоловіка_2\video\Tue Feb 07 15-09-26 2012.avi"/>
</p:tagLst>
</file>

<file path=ppt/tags/tag2.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РЕПРОДУКЦІЯ ЛЮДИНИ"/>
  <p:tag name="GENSWF_ADVANCE_TIME" val="79.95"/>
  <p:tag name="ISPRING_SLIDE_INDENT_LEVEL" val="0"/>
  <p:tag name="ISPRING_CUSTOM_TIMING_USED" val="0"/>
  <p:tag name="ISPRING_RESOURCE_VIDEO" val="Tue Feb 07 15-10-30 2012.avi"/>
  <p:tag name="ISPRING_VIDEO_FULL_PATH" val="D:\Лекції\репродуктивне здоровя\лекція_1_біологічні основи репродуктивної системи жінки і чоловіка_2\video\Tue Feb 07 15-10-30 2012.avi"/>
  <p:tag name="ISPRING_VIDEO_RELATIVE_PATH" val="лекція_1_біологічні основи репродуктивної системи жінки і чоловіка_2\video\Tue Feb 07 15-10-30 2012.avi"/>
</p:tagLst>
</file>

<file path=ppt/tags/tag3.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Регуляція менструального циклу"/>
  <p:tag name="GENSWF_ADVANCE_TIME" val="30.38"/>
  <p:tag name="ISPRING_SLIDE_INDENT_LEVEL" val="0"/>
  <p:tag name="ISPRING_CUSTOM_TIMING_USED" val="0"/>
  <p:tag name="ISPRING_RESOURCE_VIDEO" val="Tue Feb 07 15-14-23 2012.avi"/>
  <p:tag name="ISPRING_VIDEO_FULL_PATH" val="D:\Лекції\репродуктивне здоровя\лекція_1_біологічні основи репродуктивної системи жінки і чоловіка_2\video\Tue Feb 07 15-14-23 2012.avi"/>
  <p:tag name="ISPRING_VIDEO_RELATIVE_PATH" val="лекція_1_біологічні основи репродуктивної системи жінки і чоловіка_2\video\Tue Feb 07 15-14-23 2012.avi"/>
</p:tagLst>
</file>

<file path=ppt/tags/tag4.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Регуляція менструального циклу"/>
  <p:tag name="GENSWF_ADVANCE_TIME" val="23.69"/>
  <p:tag name="ISPRING_SLIDE_INDENT_LEVEL" val="0"/>
  <p:tag name="ISPRING_CUSTOM_TIMING_USED" val="0"/>
  <p:tag name="ISPRING_RESOURCE_VIDEO" val="Tue Feb 07 15-17-27 2012.avi"/>
  <p:tag name="ISPRING_VIDEO_FULL_PATH" val="D:\Лекції\репродуктивне здоровя\лекція_1_біологічні основи репродуктивної системи жінки і чоловіка_2\video\Tue Feb 07 15-17-27 2012.avi"/>
  <p:tag name="ISPRING_VIDEO_RELATIVE_PATH" val="лекція_1_біологічні основи репродуктивної системи жінки і чоловіка_2\video\Tue Feb 07 15-17-27 2012.avi"/>
</p:tagLst>
</file>

<file path=ppt/tags/tag5.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Механізм негативного зворотнього зв‘язку"/>
  <p:tag name="GENSWF_ADVANCE_TIME" val="38.81"/>
  <p:tag name="ISPRING_SLIDE_INDENT_LEVEL" val="0"/>
  <p:tag name="ISPRING_CUSTOM_TIMING_USED" val="0"/>
  <p:tag name="ISPRING_RESOURCE_VIDEO" val="Tue Feb 07 15-19-11 2012.avi"/>
  <p:tag name="ISPRING_VIDEO_FULL_PATH" val="D:\Лекції\репродуктивне здоровя\лекція_1_біологічні основи репродуктивної системи жінки і чоловіка_2\video\Tue Feb 07 15-19-11 2012.avi"/>
  <p:tag name="ISPRING_VIDEO_RELATIVE_PATH" val="лекція_1_біологічні основи репродуктивної системи жінки і чоловіка_2\video\Tue Feb 07 15-19-11 2012.avi"/>
</p:tagLst>
</file>

<file path=ppt/tags/tag6.xml><?xml version="1.0" encoding="utf-8"?>
<p:tagLst xmlns:a="http://schemas.openxmlformats.org/drawingml/2006/main" xmlns:r="http://schemas.openxmlformats.org/officeDocument/2006/relationships" xmlns:p="http://schemas.openxmlformats.org/presentationml/2006/main">
  <p:tag name="ISPRING_AUDIO_BITRATE" val="0"/>
  <p:tag name="GENSWF_ADVANCE_TIME" val="12.24"/>
  <p:tag name="ISPRING_SLIDE_INDENT_LEVEL" val="0"/>
  <p:tag name="ISPRING_CUSTOM_TIMING_USED" val="0"/>
  <p:tag name="ISPRING_RESOURCE_VIDEO" val="Tue Feb 07 15-23-52 2012.avi"/>
  <p:tag name="ISPRING_VIDEO_FULL_PATH" val="D:\Лекції\репродуктивне здоровя\лекція_1_біологічні основи репродуктивної системи жінки і чоловіка_2\video\Tue Feb 07 15-23-52 2012.avi"/>
  <p:tag name="ISPRING_VIDEO_RELATIVE_PATH" val="лекція_1_біологічні основи репродуктивної системи жінки і чоловіка_2\video\Tue Feb 07 15-23-52 2012.avi"/>
</p:tagLst>
</file>

<file path=ppt/tags/tag7.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IV рівень —гіпоталамус"/>
  <p:tag name="GENSWF_ADVANCE_TIME" val="26.83"/>
  <p:tag name="ISPRING_SLIDE_INDENT_LEVEL" val="0"/>
  <p:tag name="ISPRING_CUSTOM_TIMING_USED" val="0"/>
  <p:tag name="ISPRING_RESOURCE_VIDEO" val="Tue Feb 07 15-27-16 2012.avi"/>
  <p:tag name="ISPRING_VIDEO_FULL_PATH" val="D:\Лекції\репродуктивне здоровя\лекція_1_біологічні основи репродуктивної системи жінки і чоловіка_2\video\Tue Feb 07 15-27-16 2012.avi"/>
  <p:tag name="ISPRING_VIDEO_RELATIVE_PATH" val="лекція_1_біологічні основи репродуктивної системи жінки і чоловіка_2\video\Tue Feb 07 15-27-16 2012.avi"/>
</p:tagLst>
</file>

<file path=ppt/tags/tag8.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Регуляція менструального циклу"/>
  <p:tag name="GENSWF_ADVANCE_TIME" val="6.39"/>
  <p:tag name="ISPRING_SLIDE_INDENT_LEVEL" val="0"/>
  <p:tag name="ISPRING_CUSTOM_TIMING_USED" val="0"/>
  <p:tag name="ISPRING_RESOURCE_VIDEO" val="Tue Feb 07 15-33-12 2012.avi"/>
  <p:tag name="ISPRING_VIDEO_FULL_PATH" val="D:\Лекції\репродуктивне здоровя\лекція_1_біологічні основи репродуктивної системи жінки і чоловіка_2\video\Tue Feb 07 15-33-12 2012.avi"/>
  <p:tag name="ISPRING_VIDEO_RELATIVE_PATH" val="лекція_1_біологічні основи репродуктивної системи жінки і чоловіка_2\video\Tue Feb 07 15-33-12 2012.avi"/>
</p:tagLst>
</file>

<file path=ppt/tags/tag9.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III рівень — гіпофіз"/>
  <p:tag name="GENSWF_ADVANCE_TIME" val="41.69"/>
  <p:tag name="ISPRING_SLIDE_INDENT_LEVEL" val="0"/>
  <p:tag name="ISPRING_CUSTOM_TIMING_USED" val="0"/>
  <p:tag name="ISPRING_RESOURCE_VIDEO" val="Tue Feb 07 15-33-44 2012.avi"/>
  <p:tag name="ISPRING_VIDEO_FULL_PATH" val="D:\Лекції\репродуктивне здоровя\лекція_1_біологічні основи репродуктивної системи жінки і чоловіка_2\video\Tue Feb 07 15-33-44 2012.avi"/>
  <p:tag name="ISPRING_VIDEO_RELATIVE_PATH" val="лекція_1_біологічні основи репродуктивної системи жінки і чоловіка_2\video\Tue Feb 07 15-33-44 2012.avi"/>
</p:tagLst>
</file>

<file path=ppt/tags/tag10.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Регуляція менструального циклу"/>
  <p:tag name="GENSWF_ADVANCE_TIME" val="9.23"/>
  <p:tag name="ISPRING_SLIDE_INDENT_LEVEL" val="0"/>
  <p:tag name="ISPRING_CUSTOM_TIMING_USED" val="0"/>
  <p:tag name="ISPRING_RESOURCE_VIDEO" val="Tue Feb 07 15-55-58 2012.avi"/>
  <p:tag name="ISPRING_VIDEO_FULL_PATH" val="D:\Лекції\репродуктивне здоровя\лекція_1_біологічні основи репродуктивної системи жінки і чоловіка_2\video\Tue Feb 07 15-55-58 2012.avi"/>
  <p:tag name="ISPRING_VIDEO_RELATIVE_PATH" val="лекція_1_біологічні основи репродуктивної системи жінки і чоловіка_2\video\Tue Feb 07 15-55-58 2012.avi"/>
</p:tagLst>
</file>

<file path=ppt/tags/tag11.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II рівень яєчники"/>
  <p:tag name="GENSWF_ADVANCE_TIME" val="26.03"/>
  <p:tag name="ISPRING_SLIDE_INDENT_LEVEL" val="0"/>
  <p:tag name="ISPRING_CUSTOM_TIMING_USED" val="0"/>
  <p:tag name="ISPRING_RESOURCE_VIDEO" val="Tue Feb 07 15-56-59 2012.avi"/>
  <p:tag name="ISPRING_VIDEO_FULL_PATH" val="D:\Лекції\репродуктивне здоровя\лекція_1_біологічні основи репродуктивної системи жінки і чоловіка_2\video\Tue Feb 07 15-56-59 2012.avi"/>
  <p:tag name="ISPRING_VIDEO_RELATIVE_PATH" val="лекція_1_біологічні основи репродуктивної системи жінки і чоловіка_2\video\Tue Feb 07 15-56-59 2012.avi"/>
</p:tagLst>
</file>

<file path=ppt/tags/tag12.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Стероїдогенез"/>
  <p:tag name="GENSWF_ADVANCE_TIME" val="25.02"/>
  <p:tag name="ISPRING_SLIDE_INDENT_LEVEL" val="0"/>
  <p:tag name="ISPRING_CUSTOM_TIMING_USED" val="0"/>
  <p:tag name="ISPRING_RESOURCE_VIDEO" val="Tue Feb 07 16-12-07 2012.avi"/>
  <p:tag name="ISPRING_VIDEO_FULL_PATH" val="D:\Лекції\репродуктивне здоровя\лекція_1_біологічні основи репродуктивної системи жінки і чоловіка_2\video\Tue Feb 07 16-12-07 2012.avi"/>
  <p:tag name="ISPRING_VIDEO_RELATIVE_PATH" val="лекція_1_біологічні основи репродуктивної системи жінки і чоловіка_2\video\Tue Feb 07 16-12-07 2012.avi"/>
</p:tagLst>
</file>

<file path=ppt/tags/tag13.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I рівень — периферичні органи-мішені"/>
  <p:tag name="GENSWF_ADVANCE_TIME" val="45.41"/>
  <p:tag name="ISPRING_SLIDE_INDENT_LEVEL" val="0"/>
  <p:tag name="ISPRING_CUSTOM_TIMING_USED" val="0"/>
  <p:tag name="ISPRING_RESOURCE_VIDEO" val="Tue Feb 07 16-35-24 2012.avi"/>
  <p:tag name="ISPRING_VIDEO_FULL_PATH" val="D:\Лекції\репродуктивне здоровя\лекція_1_біологічні основи репродуктивної системи жінки і чоловіка_2\video\Tue Feb 07 16-35-24 2012.avi"/>
  <p:tag name="ISPRING_VIDEO_RELATIVE_PATH" val="лекція_1_біологічні основи репродуктивної системи жінки і чоловіка_2\video\Tue Feb 07 16-35-24 2012.avi"/>
</p:tagLst>
</file>

<file path=ppt/tags/tag14.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Шийка матки"/>
  <p:tag name="GENSWF_ADVANCE_TIME" val="46.47"/>
  <p:tag name="ISPRING_SLIDE_INDENT_LEVEL" val="0"/>
  <p:tag name="ISPRING_CUSTOM_TIMING_USED" val="0"/>
  <p:tag name="ISPRING_RESOURCE_VIDEO" val="Tue Feb 07 16-42-11 2012.avi"/>
  <p:tag name="ISPRING_VIDEO_FULL_PATH" val="D:\Лекції\репродуктивне здоровя\лекція_1_біологічні основи репродуктивної системи жінки і чоловіка_2\video\Tue Feb 07 16-42-11 2012.avi"/>
  <p:tag name="ISPRING_VIDEO_RELATIVE_PATH" val="лекція_1_біологічні основи репродуктивної системи жінки і чоловіка_2\video\Tue Feb 07 16-42-11 2012.avi"/>
</p:tagLst>
</file>

<file path=ppt/tags/tag15.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Шийка матки"/>
  <p:tag name="GENSWF_ADVANCE_TIME" val="48.64"/>
  <p:tag name="ISPRING_SLIDE_INDENT_LEVEL" val="0"/>
  <p:tag name="ISPRING_CUSTOM_TIMING_USED" val="0"/>
  <p:tag name="ISPRING_RESOURCE_VIDEO" val="Tue Feb 07 16-43-16 2012.avi"/>
  <p:tag name="ISPRING_VIDEO_FULL_PATH" val="D:\Лекції\репродуктивне здоровя\лекція_1_біологічні основи репродуктивної системи жінки і чоловіка_2\video\Tue Feb 07 16-43-16 2012.avi"/>
  <p:tag name="ISPRING_VIDEO_RELATIVE_PATH" val="лекція_1_біологічні основи репродуктивної системи жінки і чоловіка_2\video\Tue Feb 07 16-43-16 2012.avi"/>
</p:tagLst>
</file>

<file path=ppt/tags/tag16.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Вагінальний цикл"/>
  <p:tag name="GENSWF_ADVANCE_TIME" val="39.91"/>
  <p:tag name="ISPRING_SLIDE_INDENT_LEVEL" val="0"/>
  <p:tag name="ISPRING_CUSTOM_TIMING_USED" val="0"/>
  <p:tag name="ISPRING_RESOURCE_VIDEO" val="Tue Feb 07 16-45-58 2012.avi"/>
  <p:tag name="ISPRING_VIDEO_FULL_PATH" val="D:\Лекції\репродуктивне здоровя\лекція_1_біологічні основи репродуктивної системи жінки і чоловіка_2\video\Tue Feb 07 16-45-58 2012.avi"/>
  <p:tag name="ISPRING_VIDEO_RELATIVE_PATH" val="лекція_1_біологічні основи репродуктивної системи жінки і чоловіка_2\video\Tue Feb 07 16-45-58 2012.avi"/>
</p:tagLst>
</file>

<file path=ppt/tags/tag17.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Вагінальний цикл"/>
  <p:tag name="GENSWF_ADVANCE_TIME" val="36.13"/>
  <p:tag name="ISPRING_SLIDE_INDENT_LEVEL" val="0"/>
  <p:tag name="ISPRING_CUSTOM_TIMING_USED" val="0"/>
  <p:tag name="ISPRING_RESOURCE_VIDEO" val="Tue Feb 07 16-44-56 2012.avi"/>
  <p:tag name="ISPRING_VIDEO_FULL_PATH" val="D:\Лекції\репродуктивне здоровя\лекція_1_біологічні основи репродуктивної системи жінки і чоловіка_2\video\Tue Feb 07 16-44-56 2012.avi"/>
  <p:tag name="ISPRING_VIDEO_RELATIVE_PATH" val="лекція_1_біологічні основи репродуктивної системи жінки і чоловіка_2\video\Tue Feb 07 16-44-56 2012.avi"/>
</p:tagLst>
</file>

<file path=ppt/tags/tag18.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Молочні залози"/>
  <p:tag name="GENSWF_ADVANCE_TIME" val="33.78"/>
  <p:tag name="ISPRING_SLIDE_INDENT_LEVEL" val="0"/>
  <p:tag name="ISPRING_CUSTOM_TIMING_USED" val="0"/>
  <p:tag name="ISPRING_RESOURCE_VIDEO" val="Tue Feb 07 16-48-18 2012.avi"/>
  <p:tag name="ISPRING_VIDEO_FULL_PATH" val="D:\Лекції\репродуктивне здоровя\лекція_1_біологічні основи репродуктивної системи жінки і чоловіка_2\video\Tue Feb 07 16-48-18 2012.avi"/>
  <p:tag name="ISPRING_VIDEO_RELATIVE_PATH" val="лекція_1_біологічні основи репродуктивної системи жінки і чоловіка_2\video\Tue Feb 07 16-48-18 2012.avi"/>
</p:tagLst>
</file>

<file path=ppt/tags/tag19.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Естрогени"/>
  <p:tag name="GENSWF_ADVANCE_TIME" val="71.92"/>
  <p:tag name="ISPRING_SLIDE_INDENT_LEVEL" val="0"/>
  <p:tag name="ISPRING_CUSTOM_TIMING_USED" val="0"/>
  <p:tag name="ISPRING_RESOURCE_VIDEO" val="Tue Feb 07 16-14-10 2012.avi"/>
  <p:tag name="ISPRING_VIDEO_FULL_PATH" val="D:\Лекції\репродуктивне здоровя\лекція_1_біологічні основи репродуктивної системи жінки і чоловіка_2\video\Tue Feb 07 16-14-10 2012.avi"/>
  <p:tag name="ISPRING_VIDEO_RELATIVE_PATH" val="лекція_1_біологічні основи репродуктивної системи жінки і чоловіка_2\video\Tue Feb 07 16-14-10 2012.avi"/>
</p:tagLst>
</file>

<file path=ppt/tags/tag20.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Естрогени"/>
  <p:tag name="GENSWF_ADVANCE_TIME" val="66.91"/>
  <p:tag name="ISPRING_SLIDE_INDENT_LEVEL" val="0"/>
  <p:tag name="ISPRING_CUSTOM_TIMING_USED" val="0"/>
  <p:tag name="ISPRING_RESOURCE_VIDEO" val="Tue Feb 07 16-17-20 2012.avi"/>
  <p:tag name="ISPRING_VIDEO_FULL_PATH" val="D:\Лекції\репродуктивне здоровя\лекція_1_біологічні основи репродуктивної системи жінки і чоловіка_2\video\Tue Feb 07 16-17-20 2012.avi"/>
  <p:tag name="ISPRING_VIDEO_RELATIVE_PATH" val="лекція_1_біологічні основи репродуктивної системи жінки і чоловіка_2\video\Tue Feb 07 16-17-20 2012.avi"/>
</p:tagLst>
</file>

<file path=ppt/tags/tag21.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Гестагени"/>
  <p:tag name="GENSWF_ADVANCE_TIME" val="52.48"/>
  <p:tag name="ISPRING_SLIDE_INDENT_LEVEL" val="0"/>
  <p:tag name="ISPRING_CUSTOM_TIMING_USED" val="0"/>
  <p:tag name="ISPRING_RESOURCE_VIDEO" val="Tue Feb 07 16-20-43 2012.avi"/>
  <p:tag name="ISPRING_VIDEO_FULL_PATH" val="D:\Лекції\репродуктивне здоровя\лекція_1_біологічні основи репродуктивної системи жінки і чоловіка_2\video\Tue Feb 07 16-20-43 2012.avi"/>
  <p:tag name="ISPRING_VIDEO_RELATIVE_PATH" val="лекція_1_біологічні основи репродуктивної системи жінки і чоловіка_2\video\Tue Feb 07 16-20-43 2012.avi"/>
</p:tagLst>
</file>

<file path=ppt/tags/tag22.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Гестагени"/>
  <p:tag name="GENSWF_ADVANCE_TIME" val="61.22"/>
  <p:tag name="ISPRING_SLIDE_INDENT_LEVEL" val="0"/>
  <p:tag name="ISPRING_CUSTOM_TIMING_USED" val="0"/>
  <p:tag name="ISPRING_RESOURCE_VIDEO" val="Tue Feb 07 16-21-59 2012.avi"/>
  <p:tag name="ISPRING_VIDEO_FULL_PATH" val="D:\Лекції\репродуктивне здоровя\лекція_1_біологічні основи репродуктивної системи жінки і чоловіка_2\video\Tue Feb 07 16-21-59 2012.avi"/>
  <p:tag name="ISPRING_VIDEO_RELATIVE_PATH" val="лекція_1_біологічні основи репродуктивної системи жінки і чоловіка_2\video\Tue Feb 07 16-21-59 2012.avi"/>
</p:tagLst>
</file>

<file path=ppt/tags/tag23.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Андрогени"/>
  <p:tag name="GENSWF_ADVANCE_TIME" val="36.63"/>
  <p:tag name="ISPRING_SLIDE_INDENT_LEVEL" val="0"/>
  <p:tag name="ISPRING_CUSTOM_TIMING_USED" val="0"/>
  <p:tag name="ISPRING_RESOURCE_VIDEO" val="Tue Feb 07 16-28-06 2012.avi"/>
  <p:tag name="ISPRING_VIDEO_FULL_PATH" val="D:\Лекції\репродуктивне здоровя\лекція_1_біологічні основи репродуктивної системи жінки і чоловіка_2\video\Tue Feb 07 16-28-06 2012.avi"/>
  <p:tag name="ISPRING_VIDEO_RELATIVE_PATH" val="лекція_1_біологічні основи репродуктивної системи жінки і чоловіка_2\video\Tue Feb 07 16-28-06 2012.avi"/>
</p:tagLst>
</file>

<file path=ppt/tags/tag24.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Простагландини"/>
  <p:tag name="GENSWF_ADVANCE_TIME" val="46.73"/>
  <p:tag name="ISPRING_SLIDE_INDENT_LEVEL" val="0"/>
  <p:tag name="ISPRING_CUSTOM_TIMING_USED" val="0"/>
  <p:tag name="ISPRING_RESOURCE_VIDEO" val="Tue Feb 07 16-31-57 2012.avi"/>
  <p:tag name="ISPRING_VIDEO_FULL_PATH" val="D:\Лекції\репродуктивне здоровя\лекція_1_біологічні основи репродуктивної системи жінки і чоловіка_2\video\Tue Feb 07 16-31-57 2012.avi"/>
  <p:tag name="ISPRING_VIDEO_RELATIVE_PATH" val="лекція_1_біологічні основи репродуктивної системи жінки і чоловіка_2\video\Tue Feb 07 16-31-57 2012.avi"/>
</p:tagLst>
</file>

<file path=ppt/tags/tag25.xml><?xml version="1.0" encoding="utf-8"?>
<p:tagLst xmlns:a="http://schemas.openxmlformats.org/drawingml/2006/main" xmlns:r="http://schemas.openxmlformats.org/officeDocument/2006/relationships" xmlns:p="http://schemas.openxmlformats.org/presentationml/2006/main">
  <p:tag name="ISPRING_AUDIO_BITRATE" val="0"/>
  <p:tag name="GENSWF_SLIDE_TITLE" val="Базальна температура"/>
  <p:tag name="GENSWF_ADVANCE_TIME" val="67.38"/>
  <p:tag name="ISPRING_SLIDE_INDENT_LEVEL" val="0"/>
  <p:tag name="ISPRING_CUSTOM_TIMING_USED" val="0"/>
  <p:tag name="ISPRING_RESOURCE_VIDEO" val="Tue Feb 07 16-26-19 2012.avi"/>
  <p:tag name="ISPRING_VIDEO_FULL_PATH" val="D:\Лекції\репродуктивне здоровя\лекція_1_біологічні основи репродуктивної системи жінки і чоловіка_2\video\Tue Feb 07 16-26-19 2012.avi"/>
  <p:tag name="ISPRING_VIDEO_RELATIVE_PATH" val="лекція_1_біологічні основи репродуктивної системи жінки і чоловіка_2\video\Tue Feb 07 16-26-19 2012.avi"/>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Другая 3">
      <a:dk1>
        <a:sysClr val="windowText" lastClr="000000"/>
      </a:dk1>
      <a:lt1>
        <a:sysClr val="window" lastClr="FFFFFF"/>
      </a:lt1>
      <a:dk2>
        <a:srgbClr val="775F55"/>
      </a:dk2>
      <a:lt2>
        <a:srgbClr val="EBDDC3"/>
      </a:lt2>
      <a:accent1>
        <a:srgbClr val="94B6D2"/>
      </a:accent1>
      <a:accent2>
        <a:srgbClr val="E97B7B"/>
      </a:accent2>
      <a:accent3>
        <a:srgbClr val="A5AB81"/>
      </a:accent3>
      <a:accent4>
        <a:srgbClr val="D8B25C"/>
      </a:accent4>
      <a:accent5>
        <a:srgbClr val="FF0000"/>
      </a:accent5>
      <a:accent6>
        <a:srgbClr val="968C8C"/>
      </a:accent6>
      <a:hlink>
        <a:srgbClr val="F7B615"/>
      </a:hlink>
      <a:folHlink>
        <a:srgbClr val="704404"/>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679</TotalTime>
  <Words>2492</Words>
  <Application>Microsoft Office PowerPoint</Application>
  <PresentationFormat>Экран (4:3)</PresentationFormat>
  <Paragraphs>414</Paragraphs>
  <Slides>54</Slides>
  <Notes>25</Notes>
  <HiddenSlides>0</HiddenSlides>
  <MMClips>0</MMClips>
  <ScaleCrop>false</ScaleCrop>
  <HeadingPairs>
    <vt:vector size="8" baseType="variant">
      <vt:variant>
        <vt:lpstr>Использованные шрифты</vt:lpstr>
      </vt:variant>
      <vt:variant>
        <vt:i4>12</vt:i4>
      </vt:variant>
      <vt:variant>
        <vt:lpstr>Тема</vt:lpstr>
      </vt:variant>
      <vt:variant>
        <vt:i4>1</vt:i4>
      </vt:variant>
      <vt:variant>
        <vt:lpstr>Внедренные серверы OLE</vt:lpstr>
      </vt:variant>
      <vt:variant>
        <vt:i4>1</vt:i4>
      </vt:variant>
      <vt:variant>
        <vt:lpstr>Заголовки слайдов</vt:lpstr>
      </vt:variant>
      <vt:variant>
        <vt:i4>54</vt:i4>
      </vt:variant>
    </vt:vector>
  </HeadingPairs>
  <TitlesOfParts>
    <vt:vector size="68" baseType="lpstr">
      <vt:lpstr>Arial</vt:lpstr>
      <vt:lpstr>Arial Unicode MS</vt:lpstr>
      <vt:lpstr>Batang</vt:lpstr>
      <vt:lpstr>Calibri</vt:lpstr>
      <vt:lpstr>Century Schoolbook</vt:lpstr>
      <vt:lpstr>Courier New</vt:lpstr>
      <vt:lpstr>Georgia</vt:lpstr>
      <vt:lpstr>Times New Roman</vt:lpstr>
      <vt:lpstr>Trebuchet MS</vt:lpstr>
      <vt:lpstr>Verdana</vt:lpstr>
      <vt:lpstr>Wingdings</vt:lpstr>
      <vt:lpstr>Wingdings 2</vt:lpstr>
      <vt:lpstr>Эркер</vt:lpstr>
      <vt:lpstr>Рисунок</vt:lpstr>
      <vt:lpstr>Фізіологічні  особливості розвитку  репродуктивної системи</vt:lpstr>
      <vt:lpstr>Презентация PowerPoint</vt:lpstr>
      <vt:lpstr>Презентация PowerPoint</vt:lpstr>
      <vt:lpstr> Антенатальний (внутрішньоутробний) період</vt:lpstr>
      <vt:lpstr>Презентация PowerPoint</vt:lpstr>
      <vt:lpstr>Презентация PowerPoint</vt:lpstr>
      <vt:lpstr>Період новонародженості</vt:lpstr>
      <vt:lpstr>Презентация PowerPoint</vt:lpstr>
      <vt:lpstr>Презентация PowerPoint</vt:lpstr>
      <vt:lpstr>Період дитинства (до 8 років)</vt:lpstr>
      <vt:lpstr> Анатомо-фізіологічні особливості розвитку статевої системи в період статевого дозрівання </vt:lpstr>
      <vt:lpstr>        Оцінка ступеня статевої зрілості схема Таннера ранній період відповідає І, ІІ стадіям,  середній - ІІІ, ІV, пізній - V стадії й означає дозрівання </vt:lpstr>
      <vt:lpstr>Презентация PowerPoint</vt:lpstr>
      <vt:lpstr>Презентация PowerPoint</vt:lpstr>
      <vt:lpstr>Презентация PowerPoint</vt:lpstr>
      <vt:lpstr>Презентация PowerPoint</vt:lpstr>
      <vt:lpstr>Презентация PowerPoint</vt:lpstr>
      <vt:lpstr>У підлітковому періоді закінчується як анатомічне формування так і функціональне дозрівання статевої системи й центральних регулюючих відділів                                                                                                                                     організм                                                                    спроможний                                                                                            до виконання                                                                     репродуктивної                                                                                  функції   </vt:lpstr>
      <vt:lpstr>Репродукція людини</vt:lpstr>
      <vt:lpstr>Менструальний цикл </vt:lpstr>
      <vt:lpstr>Регуляція  менструального циклу</vt:lpstr>
      <vt:lpstr>Регуляція менструального циклу</vt:lpstr>
      <vt:lpstr>Механізм зворотнього  зв‘язку</vt:lpstr>
      <vt:lpstr>Презентация PowerPoint</vt:lpstr>
      <vt:lpstr>Презентация PowerPoint</vt:lpstr>
      <vt:lpstr>IV рівень —гіпоталамус</vt:lpstr>
      <vt:lpstr>III рівень передня частка гіпофіза (аденогіпофіз) </vt:lpstr>
      <vt:lpstr>III рівень — гіпофіз</vt:lpstr>
      <vt:lpstr>II рівень яєчники </vt:lpstr>
      <vt:lpstr>II рівень яєчники</vt:lpstr>
      <vt:lpstr>Фолікулогенез</vt:lpstr>
      <vt:lpstr>Стероїдогенез</vt:lpstr>
      <vt:lpstr>Схема стероїдогенезу</vt:lpstr>
      <vt:lpstr>I рівень — периферичні органи-мішені</vt:lpstr>
      <vt:lpstr>Фази менструального циклу  фаза десквамації</vt:lpstr>
      <vt:lpstr>Фази менструального циклу  фаза проліферації</vt:lpstr>
      <vt:lpstr>Фази менструального циклу  фаза секреції</vt:lpstr>
      <vt:lpstr>Презентация PowerPoint</vt:lpstr>
      <vt:lpstr>Шийка матки</vt:lpstr>
      <vt:lpstr>  Шийка матки</vt:lpstr>
      <vt:lpstr>Вагінальний цикл</vt:lpstr>
      <vt:lpstr>Вагінальний цикл</vt:lpstr>
      <vt:lpstr>Молочні залози</vt:lpstr>
      <vt:lpstr>Естрогени</vt:lpstr>
      <vt:lpstr>Презентация PowerPoint</vt:lpstr>
      <vt:lpstr>      Естрогени - функції  </vt:lpstr>
      <vt:lpstr>Гестагени</vt:lpstr>
      <vt:lpstr>ГЕСТАГЕНИ </vt:lpstr>
      <vt:lpstr>Андрогени</vt:lpstr>
      <vt:lpstr>                                ПРОСТАГЛАНДИНИ ФУНКЦІЇ </vt:lpstr>
      <vt:lpstr>Базальна температура</vt:lpstr>
      <vt:lpstr>Презентация PowerPoint</vt:lpstr>
      <vt:lpstr>Презентация PowerPoint</vt:lpstr>
      <vt:lpstr>Дякую за увагу!</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Алина</dc:creator>
  <cp:lastModifiedBy>User</cp:lastModifiedBy>
  <cp:revision>119</cp:revision>
  <dcterms:created xsi:type="dcterms:W3CDTF">2018-04-03T19:14:56Z</dcterms:created>
  <dcterms:modified xsi:type="dcterms:W3CDTF">2023-04-09T19:53:42Z</dcterms:modified>
</cp:coreProperties>
</file>