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media/image13.svg" ContentType="image/svg+xml"/>
  <Override PartName="/ppt/media/image6.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 id="257" r:id="rId4"/>
    <p:sldId id="258" r:id="rId5"/>
    <p:sldId id="259" r:id="rId6"/>
    <p:sldId id="260" r:id="rId7"/>
    <p:sldId id="261" r:id="rId8"/>
    <p:sldId id="263" r:id="rId9"/>
  </p:sldIdLst>
  <p:sldSz cx="18288000" cy="10287000"/>
  <p:notesSz cx="6858000" cy="9144000"/>
  <p:embeddedFontLst>
    <p:embeddedFont>
      <p:font typeface="Open Sauce" panose="000005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42" userDrawn="1">
          <p15:clr>
            <a:srgbClr val="A4A3A4"/>
          </p15:clr>
        </p15:guide>
        <p15:guide id="2" pos="291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42"/>
        <p:guide pos="2915"/>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3" Type="http://schemas.openxmlformats.org/officeDocument/2006/relationships/font" Target="fonts/font1.fntdata"/><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7.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jpeg"/><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image" Target="../media/image1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svg"/><Relationship Id="rId1"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grpSp>
        <p:nvGrpSpPr>
          <p:cNvPr id="2" name="Group 2"/>
          <p:cNvGrpSpPr/>
          <p:nvPr/>
        </p:nvGrpSpPr>
        <p:grpSpPr>
          <a:xfrm rot="0">
            <a:off x="9144000" y="6273800"/>
            <a:ext cx="8738870" cy="3709035"/>
            <a:chOff x="0" y="0"/>
            <a:chExt cx="3462508" cy="406400"/>
          </a:xfrm>
        </p:grpSpPr>
        <p:sp>
          <p:nvSpPr>
            <p:cNvPr id="3" name="Freeform 3"/>
            <p:cNvSpPr/>
            <p:nvPr/>
          </p:nvSpPr>
          <p:spPr>
            <a:xfrm>
              <a:off x="0" y="0"/>
              <a:ext cx="3462508" cy="406400"/>
            </a:xfrm>
            <a:custGeom>
              <a:avLst/>
              <a:gdLst/>
              <a:ahLst/>
              <a:cxnLst/>
              <a:rect l="l" t="t" r="r" b="b"/>
              <a:pathLst>
                <a:path w="3462508" h="406400">
                  <a:moveTo>
                    <a:pt x="3259308" y="0"/>
                  </a:moveTo>
                  <a:cubicBezTo>
                    <a:pt x="3371533" y="0"/>
                    <a:pt x="3462508" y="90976"/>
                    <a:pt x="3462508" y="203200"/>
                  </a:cubicBezTo>
                  <a:cubicBezTo>
                    <a:pt x="3462508" y="315424"/>
                    <a:pt x="3371533" y="406400"/>
                    <a:pt x="3259308" y="406400"/>
                  </a:cubicBezTo>
                  <a:lnTo>
                    <a:pt x="203200" y="406400"/>
                  </a:lnTo>
                  <a:cubicBezTo>
                    <a:pt x="90976" y="406400"/>
                    <a:pt x="0" y="315424"/>
                    <a:pt x="0" y="203200"/>
                  </a:cubicBezTo>
                  <a:cubicBezTo>
                    <a:pt x="0" y="90976"/>
                    <a:pt x="90976" y="0"/>
                    <a:pt x="203200" y="0"/>
                  </a:cubicBezTo>
                  <a:close/>
                </a:path>
              </a:pathLst>
            </a:custGeom>
            <a:ln w="28575" cap="sq">
              <a:solidFill>
                <a:srgbClr val="222223"/>
              </a:solidFill>
              <a:prstDash val="solid"/>
              <a:miter/>
            </a:ln>
          </p:spPr>
        </p:sp>
        <p:sp>
          <p:nvSpPr>
            <p:cNvPr id="4" name="TextBox 4"/>
            <p:cNvSpPr txBox="1"/>
            <p:nvPr/>
          </p:nvSpPr>
          <p:spPr>
            <a:xfrm>
              <a:off x="0" y="57150"/>
              <a:ext cx="3462508" cy="349250"/>
            </a:xfrm>
            <a:prstGeom prst="rect">
              <a:avLst/>
            </a:prstGeom>
          </p:spPr>
          <p:txBody>
            <a:bodyPr lIns="50800" tIns="50800" rIns="50800" bIns="50800" rtlCol="0" anchor="ctr"/>
            <a:lstStyle/>
            <a:p>
              <a:pPr algn="ctr">
                <a:lnSpc>
                  <a:spcPts val="2045"/>
                </a:lnSpc>
              </a:pPr>
            </a:p>
          </p:txBody>
        </p:sp>
      </p:grpSp>
      <p:grpSp>
        <p:nvGrpSpPr>
          <p:cNvPr id="9" name="Group 9"/>
          <p:cNvGrpSpPr/>
          <p:nvPr/>
        </p:nvGrpSpPr>
        <p:grpSpPr>
          <a:xfrm rot="0">
            <a:off x="7248525" y="561340"/>
            <a:ext cx="10168255" cy="905510"/>
            <a:chOff x="0" y="0"/>
            <a:chExt cx="2916956" cy="447237"/>
          </a:xfrm>
        </p:grpSpPr>
        <p:sp>
          <p:nvSpPr>
            <p:cNvPr id="10" name="Freeform 10"/>
            <p:cNvSpPr/>
            <p:nvPr/>
          </p:nvSpPr>
          <p:spPr>
            <a:xfrm>
              <a:off x="0" y="0"/>
              <a:ext cx="2916956" cy="447237"/>
            </a:xfrm>
            <a:custGeom>
              <a:avLst/>
              <a:gdLst/>
              <a:ahLst/>
              <a:cxnLst/>
              <a:rect l="l" t="t" r="r" b="b"/>
              <a:pathLst>
                <a:path w="2916956" h="447237">
                  <a:moveTo>
                    <a:pt x="2713756" y="0"/>
                  </a:moveTo>
                  <a:cubicBezTo>
                    <a:pt x="2825980" y="0"/>
                    <a:pt x="2916956" y="100117"/>
                    <a:pt x="2916956" y="223619"/>
                  </a:cubicBezTo>
                  <a:cubicBezTo>
                    <a:pt x="2916956" y="347120"/>
                    <a:pt x="2825980" y="447237"/>
                    <a:pt x="2713756" y="447237"/>
                  </a:cubicBezTo>
                  <a:lnTo>
                    <a:pt x="203200" y="447237"/>
                  </a:lnTo>
                  <a:cubicBezTo>
                    <a:pt x="90976" y="447237"/>
                    <a:pt x="0" y="347120"/>
                    <a:pt x="0" y="223619"/>
                  </a:cubicBezTo>
                  <a:cubicBezTo>
                    <a:pt x="0" y="100117"/>
                    <a:pt x="90976" y="0"/>
                    <a:pt x="203200" y="0"/>
                  </a:cubicBezTo>
                  <a:close/>
                </a:path>
              </a:pathLst>
            </a:custGeom>
            <a:solidFill>
              <a:srgbClr val="FFFFFF"/>
            </a:solidFill>
            <a:ln w="19050" cap="sq">
              <a:solidFill>
                <a:srgbClr val="45726F"/>
              </a:solidFill>
              <a:prstDash val="solid"/>
              <a:miter/>
            </a:ln>
          </p:spPr>
        </p:sp>
        <p:sp>
          <p:nvSpPr>
            <p:cNvPr id="11" name="TextBox 11"/>
            <p:cNvSpPr txBox="1"/>
            <p:nvPr/>
          </p:nvSpPr>
          <p:spPr>
            <a:xfrm>
              <a:off x="0" y="57150"/>
              <a:ext cx="2916956" cy="390087"/>
            </a:xfrm>
            <a:prstGeom prst="rect">
              <a:avLst/>
            </a:prstGeom>
          </p:spPr>
          <p:txBody>
            <a:bodyPr lIns="50800" tIns="50800" rIns="50800" bIns="50800" rtlCol="0" anchor="ctr"/>
            <a:lstStyle/>
            <a:p>
              <a:pPr algn="ctr">
                <a:lnSpc>
                  <a:spcPts val="2045"/>
                </a:lnSpc>
              </a:pPr>
            </a:p>
          </p:txBody>
        </p:sp>
      </p:grpSp>
      <p:sp>
        <p:nvSpPr>
          <p:cNvPr id="12" name="Freeform 12"/>
          <p:cNvSpPr/>
          <p:nvPr/>
        </p:nvSpPr>
        <p:spPr>
          <a:xfrm>
            <a:off x="-2093360" y="754471"/>
            <a:ext cx="11207790" cy="11331405"/>
          </a:xfrm>
          <a:custGeom>
            <a:avLst/>
            <a:gdLst/>
            <a:ahLst/>
            <a:cxnLst/>
            <a:rect l="l" t="t" r="r" b="b"/>
            <a:pathLst>
              <a:path w="11207790" h="11331405">
                <a:moveTo>
                  <a:pt x="0" y="0"/>
                </a:moveTo>
                <a:lnTo>
                  <a:pt x="11207790" y="0"/>
                </a:lnTo>
                <a:lnTo>
                  <a:pt x="11207790" y="11331406"/>
                </a:lnTo>
                <a:lnTo>
                  <a:pt x="0" y="11331406"/>
                </a:lnTo>
                <a:lnTo>
                  <a:pt x="0" y="0"/>
                </a:lnTo>
                <a:close/>
              </a:path>
            </a:pathLst>
          </a:custGeom>
          <a:blipFill>
            <a:blip r:embed="rId1"/>
            <a:stretch>
              <a:fillRect/>
            </a:stretch>
          </a:blipFill>
        </p:spPr>
      </p:sp>
      <p:grpSp>
        <p:nvGrpSpPr>
          <p:cNvPr id="14" name="Group 14"/>
          <p:cNvGrpSpPr/>
          <p:nvPr/>
        </p:nvGrpSpPr>
        <p:grpSpPr>
          <a:xfrm rot="0">
            <a:off x="-1486743" y="2737422"/>
            <a:ext cx="8638462" cy="8638462"/>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4075" r="-35788"/>
              </a:stretch>
            </a:blipFill>
            <a:ln w="19050" cap="sq">
              <a:solidFill>
                <a:srgbClr val="000000"/>
              </a:solidFill>
              <a:prstDash val="solid"/>
              <a:miter/>
            </a:ln>
          </p:spPr>
        </p:sp>
      </p:grpSp>
      <p:sp>
        <p:nvSpPr>
          <p:cNvPr id="16" name="Freeform 16"/>
          <p:cNvSpPr/>
          <p:nvPr/>
        </p:nvSpPr>
        <p:spPr>
          <a:xfrm>
            <a:off x="2205288" y="1338491"/>
            <a:ext cx="4881081" cy="4934916"/>
          </a:xfrm>
          <a:custGeom>
            <a:avLst/>
            <a:gdLst/>
            <a:ahLst/>
            <a:cxnLst/>
            <a:rect l="l" t="t" r="r" b="b"/>
            <a:pathLst>
              <a:path w="4881081" h="4934916">
                <a:moveTo>
                  <a:pt x="0" y="0"/>
                </a:moveTo>
                <a:lnTo>
                  <a:pt x="4881081" y="0"/>
                </a:lnTo>
                <a:lnTo>
                  <a:pt x="4881081" y="4934917"/>
                </a:lnTo>
                <a:lnTo>
                  <a:pt x="0" y="4934917"/>
                </a:lnTo>
                <a:lnTo>
                  <a:pt x="0" y="0"/>
                </a:lnTo>
                <a:close/>
              </a:path>
            </a:pathLst>
          </a:custGeom>
          <a:blipFill>
            <a:blip r:embed="rId3"/>
            <a:stretch>
              <a:fillRect/>
            </a:stretch>
          </a:blipFill>
        </p:spPr>
      </p:sp>
      <p:grpSp>
        <p:nvGrpSpPr>
          <p:cNvPr id="17" name="Group 17"/>
          <p:cNvGrpSpPr/>
          <p:nvPr/>
        </p:nvGrpSpPr>
        <p:grpSpPr>
          <a:xfrm rot="0">
            <a:off x="3428846" y="1638296"/>
            <a:ext cx="3384554" cy="3384554"/>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t="-38430" b="-11432"/>
              </a:stretch>
            </a:blipFill>
            <a:ln w="19050" cap="sq">
              <a:solidFill>
                <a:srgbClr val="000000"/>
              </a:solidFill>
              <a:prstDash val="solid"/>
              <a:miter/>
            </a:ln>
          </p:spPr>
        </p:sp>
      </p:grpSp>
      <p:grpSp>
        <p:nvGrpSpPr>
          <p:cNvPr id="19" name="Group 19"/>
          <p:cNvGrpSpPr/>
          <p:nvPr/>
        </p:nvGrpSpPr>
        <p:grpSpPr>
          <a:xfrm rot="0">
            <a:off x="5548184" y="5872547"/>
            <a:ext cx="2368213" cy="2368213"/>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7827F">
                <a:alpha val="89804"/>
              </a:srgbClr>
            </a:solidFill>
            <a:ln w="19050" cap="sq">
              <a:solidFill>
                <a:srgbClr val="000000">
                  <a:alpha val="89804"/>
                </a:srgbClr>
              </a:solidFill>
              <a:prstDash val="solid"/>
              <a:miter/>
            </a:ln>
          </p:spPr>
        </p:sp>
        <p:sp>
          <p:nvSpPr>
            <p:cNvPr id="21" name="TextBox 21"/>
            <p:cNvSpPr txBox="1"/>
            <p:nvPr/>
          </p:nvSpPr>
          <p:spPr>
            <a:xfrm>
              <a:off x="76200" y="133350"/>
              <a:ext cx="660400" cy="603250"/>
            </a:xfrm>
            <a:prstGeom prst="rect">
              <a:avLst/>
            </a:prstGeom>
          </p:spPr>
          <p:txBody>
            <a:bodyPr lIns="50800" tIns="50800" rIns="50800" bIns="50800" rtlCol="0" anchor="ctr"/>
            <a:lstStyle/>
            <a:p>
              <a:pPr algn="ctr">
                <a:lnSpc>
                  <a:spcPts val="2045"/>
                </a:lnSpc>
              </a:pPr>
            </a:p>
          </p:txBody>
        </p:sp>
      </p:grpSp>
      <p:sp>
        <p:nvSpPr>
          <p:cNvPr id="22" name="Freeform 22"/>
          <p:cNvSpPr/>
          <p:nvPr/>
        </p:nvSpPr>
        <p:spPr>
          <a:xfrm>
            <a:off x="5905868" y="6313705"/>
            <a:ext cx="1657694" cy="1485896"/>
          </a:xfrm>
          <a:custGeom>
            <a:avLst/>
            <a:gdLst/>
            <a:ahLst/>
            <a:cxnLst/>
            <a:rect l="l" t="t" r="r" b="b"/>
            <a:pathLst>
              <a:path w="1657694" h="1485896">
                <a:moveTo>
                  <a:pt x="0" y="0"/>
                </a:moveTo>
                <a:lnTo>
                  <a:pt x="1657694" y="0"/>
                </a:lnTo>
                <a:lnTo>
                  <a:pt x="1657694" y="1485896"/>
                </a:lnTo>
                <a:lnTo>
                  <a:pt x="0" y="148589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3" name="TextBox 23"/>
          <p:cNvSpPr txBox="1"/>
          <p:nvPr/>
        </p:nvSpPr>
        <p:spPr>
          <a:xfrm>
            <a:off x="8305800" y="2400300"/>
            <a:ext cx="5066665" cy="1236345"/>
          </a:xfrm>
          <a:prstGeom prst="rect">
            <a:avLst/>
          </a:prstGeom>
        </p:spPr>
        <p:txBody>
          <a:bodyPr lIns="0" tIns="0" rIns="0" bIns="0" rtlCol="0" anchor="t">
            <a:noAutofit/>
          </a:bodyPr>
          <a:lstStyle/>
          <a:p>
            <a:pPr marL="0" lvl="0" indent="0" algn="l">
              <a:lnSpc>
                <a:spcPts val="10785"/>
              </a:lnSpc>
            </a:pPr>
            <a:r>
              <a:rPr lang="en-US" sz="7200" spc="-718">
                <a:solidFill>
                  <a:srgbClr val="222223"/>
                </a:solidFill>
                <a:latin typeface="Open Sauce" panose="00000500000000000000"/>
                <a:ea typeface="Open Sauce" panose="00000500000000000000"/>
                <a:cs typeface="Open Sauce" panose="00000500000000000000"/>
                <a:sym typeface="Open Sauce" panose="00000500000000000000"/>
              </a:rPr>
              <a:t>ВБ 2.4</a:t>
            </a:r>
            <a:r>
              <a:rPr lang="en-US" sz="11980" spc="-718">
                <a:solidFill>
                  <a:srgbClr val="222223"/>
                </a:solidFill>
                <a:latin typeface="Open Sauce" panose="00000500000000000000"/>
                <a:ea typeface="Open Sauce" panose="00000500000000000000"/>
                <a:cs typeface="Open Sauce" panose="00000500000000000000"/>
                <a:sym typeface="Open Sauce" panose="00000500000000000000"/>
              </a:rPr>
              <a:t> </a:t>
            </a:r>
            <a:endParaRPr lang="en-US" sz="11980" spc="-718">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24" name="TextBox 24"/>
          <p:cNvSpPr txBox="1"/>
          <p:nvPr/>
        </p:nvSpPr>
        <p:spPr>
          <a:xfrm>
            <a:off x="7467600" y="3390900"/>
            <a:ext cx="10276840" cy="2766060"/>
          </a:xfrm>
          <a:prstGeom prst="rect">
            <a:avLst/>
          </a:prstGeom>
        </p:spPr>
        <p:txBody>
          <a:bodyPr wrap="square" lIns="0" tIns="0" rIns="0" bIns="0" rtlCol="0" anchor="t">
            <a:spAutoFit/>
          </a:bodyPr>
          <a:lstStyle/>
          <a:p>
            <a:pPr marL="0" lvl="0" indent="0" algn="l">
              <a:lnSpc>
                <a:spcPts val="10785"/>
              </a:lnSpc>
            </a:pPr>
            <a:r>
              <a:rPr lang="en-US" sz="7200" b="1" spc="-718">
                <a:solidFill>
                  <a:srgbClr val="222223"/>
                </a:solidFill>
                <a:latin typeface="Open Sauce Bold"/>
                <a:ea typeface="Open Sauce Bold"/>
                <a:cs typeface="Open Sauce Bold"/>
                <a:sym typeface="Open Sauce Bold"/>
              </a:rPr>
              <a:t>Акушерство і гінекологія з медичною психологією</a:t>
            </a:r>
            <a:endParaRPr lang="en-US" sz="7200" b="1" spc="-718">
              <a:solidFill>
                <a:srgbClr val="222223"/>
              </a:solidFill>
              <a:latin typeface="Open Sauce Bold"/>
              <a:ea typeface="Open Sauce Bold"/>
              <a:cs typeface="Open Sauce Bold"/>
              <a:sym typeface="Open Sauce Bold"/>
            </a:endParaRPr>
          </a:p>
        </p:txBody>
      </p:sp>
      <p:sp>
        <p:nvSpPr>
          <p:cNvPr id="26" name="TextBox 26"/>
          <p:cNvSpPr txBox="1"/>
          <p:nvPr/>
        </p:nvSpPr>
        <p:spPr>
          <a:xfrm>
            <a:off x="7543800" y="676910"/>
            <a:ext cx="10148570" cy="708025"/>
          </a:xfrm>
          <a:prstGeom prst="rect">
            <a:avLst/>
          </a:prstGeom>
        </p:spPr>
        <p:txBody>
          <a:bodyPr lIns="0" tIns="0" rIns="0" bIns="0" rtlCol="0" anchor="t">
            <a:noAutofit/>
          </a:bodyPr>
          <a:lstStyle/>
          <a:p>
            <a:pPr algn="ct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Вінницький</a:t>
            </a:r>
            <a:r>
              <a:rPr lang="ru-RU" sz="2200" b="1" dirty="0">
                <a:solidFill>
                  <a:schemeClr val="accent3">
                    <a:lumMod val="50000"/>
                  </a:schemeClr>
                </a:solidFill>
                <a:latin typeface="Helvetica Neue Bold" panose="02000503000000020004" charset="0"/>
                <a:ea typeface="Calibri" charset="0"/>
                <a:cs typeface="Helvetica Neue Bold" panose="02000503000000020004" charset="0"/>
                <a:sym typeface="+mn-ea"/>
              </a:rPr>
              <a:t> </a:t>
            </a: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національний</a:t>
            </a:r>
            <a:r>
              <a:rPr lang="ru-RU" sz="2200" b="1" dirty="0">
                <a:solidFill>
                  <a:schemeClr val="accent3">
                    <a:lumMod val="50000"/>
                  </a:schemeClr>
                </a:solidFill>
                <a:latin typeface="Helvetica Neue Bold" panose="02000503000000020004" charset="0"/>
                <a:ea typeface="Calibri" charset="0"/>
                <a:cs typeface="Helvetica Neue Bold" panose="02000503000000020004" charset="0"/>
                <a:sym typeface="+mn-ea"/>
              </a:rPr>
              <a:t> </a:t>
            </a: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медичний</a:t>
            </a:r>
            <a:r>
              <a:rPr lang="ru-RU" sz="2200" b="1" dirty="0">
                <a:solidFill>
                  <a:schemeClr val="accent3">
                    <a:lumMod val="50000"/>
                  </a:schemeClr>
                </a:solidFill>
                <a:latin typeface="Helvetica Neue Bold" panose="02000503000000020004" charset="0"/>
                <a:ea typeface="Calibri" charset="0"/>
                <a:cs typeface="Helvetica Neue Bold" panose="02000503000000020004" charset="0"/>
                <a:sym typeface="+mn-ea"/>
              </a:rPr>
              <a:t> </a:t>
            </a: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університет</a:t>
            </a:r>
            <a:r>
              <a:rPr lang="ru-RU" sz="2200" b="1" dirty="0">
                <a:solidFill>
                  <a:schemeClr val="accent3">
                    <a:lumMod val="50000"/>
                  </a:schemeClr>
                </a:solidFill>
                <a:latin typeface="Helvetica Neue Bold" panose="02000503000000020004" charset="0"/>
                <a:ea typeface="Calibri" charset="0"/>
                <a:cs typeface="Helvetica Neue Bold" panose="02000503000000020004" charset="0"/>
                <a:sym typeface="+mn-ea"/>
              </a:rPr>
              <a:t> </a:t>
            </a:r>
            <a:endParaRPr lang="ru-RU" sz="2200" b="1" dirty="0">
              <a:solidFill>
                <a:schemeClr val="accent3">
                  <a:lumMod val="50000"/>
                </a:schemeClr>
              </a:solidFill>
              <a:latin typeface="Helvetica Neue Bold" panose="02000503000000020004" charset="0"/>
              <a:ea typeface="Calibri" charset="0"/>
              <a:cs typeface="Helvetica Neue Bold" panose="02000503000000020004" charset="0"/>
            </a:endParaRPr>
          </a:p>
          <a:p>
            <a:pPr algn="ct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ім</a:t>
            </a:r>
            <a:r>
              <a:rPr lang="ru-RU" sz="2200" b="1" dirty="0">
                <a:solidFill>
                  <a:schemeClr val="accent3">
                    <a:lumMod val="50000"/>
                  </a:schemeClr>
                </a:solidFill>
                <a:latin typeface="Helvetica Neue Bold" panose="02000503000000020004" charset="0"/>
                <a:ea typeface="Calibri" charset="0"/>
                <a:cs typeface="Helvetica Neue Bold" panose="02000503000000020004" charset="0"/>
                <a:sym typeface="+mn-ea"/>
              </a:rPr>
              <a:t>. М.І. Пирогова МОЗ </a:t>
            </a:r>
            <a:r>
              <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rPr>
              <a:t>України</a:t>
            </a:r>
            <a:endParaRPr lang="ru-RU" sz="2200" b="1" dirty="0" err="1">
              <a:solidFill>
                <a:schemeClr val="accent3">
                  <a:lumMod val="50000"/>
                </a:schemeClr>
              </a:solidFill>
              <a:latin typeface="Helvetica Neue Bold" panose="02000503000000020004" charset="0"/>
              <a:ea typeface="Calibri" charset="0"/>
              <a:cs typeface="Helvetica Neue Bold" panose="02000503000000020004" charset="0"/>
              <a:sym typeface="+mn-ea"/>
            </a:endParaRPr>
          </a:p>
          <a:p>
            <a:pPr algn="ctr">
              <a:lnSpc>
                <a:spcPts val="2045"/>
              </a:lnSpc>
            </a:pPr>
            <a:endParaRPr lang="ru-RU" sz="2200" b="1" spc="-79" dirty="0" err="1">
              <a:solidFill>
                <a:schemeClr val="accent3">
                  <a:lumMod val="50000"/>
                </a:schemeClr>
              </a:solidFill>
              <a:latin typeface="Helvetica Neue Bold" panose="02000503000000020004" charset="0"/>
              <a:ea typeface="Calibri" charset="0"/>
              <a:cs typeface="Helvetica Neue Bold" panose="02000503000000020004" charset="0"/>
              <a:sym typeface="+mn-ea"/>
            </a:endParaRPr>
          </a:p>
        </p:txBody>
      </p:sp>
      <p:pic>
        <p:nvPicPr>
          <p:cNvPr id="38" name="image1.png"/>
          <p:cNvPicPr/>
          <p:nvPr/>
        </p:nvPicPr>
        <p:blipFill>
          <a:blip r:embed="rId7"/>
          <a:srcRect/>
          <a:stretch>
            <a:fillRect/>
          </a:stretch>
        </p:blipFill>
        <p:spPr>
          <a:xfrm>
            <a:off x="7086600" y="0"/>
            <a:ext cx="1720850" cy="2251710"/>
          </a:xfrm>
          <a:prstGeom prst="rect">
            <a:avLst/>
          </a:prstGeom>
        </p:spPr>
      </p:pic>
      <p:sp>
        <p:nvSpPr>
          <p:cNvPr id="30" name="Text Box 29"/>
          <p:cNvSpPr txBox="1"/>
          <p:nvPr/>
        </p:nvSpPr>
        <p:spPr>
          <a:xfrm>
            <a:off x="9584690" y="6515100"/>
            <a:ext cx="7832090" cy="3415030"/>
          </a:xfrm>
          <a:prstGeom prst="rect">
            <a:avLst/>
          </a:prstGeom>
          <a:noFill/>
        </p:spPr>
        <p:txBody>
          <a:bodyPr wrap="square" rtlCol="0" anchor="t">
            <a:spAutoFit/>
          </a:bodyPr>
          <a:p>
            <a:pPr algn="ctr">
              <a:lnSpc>
                <a:spcPct val="150000"/>
              </a:lnSpc>
            </a:pPr>
            <a:r>
              <a:rPr lang="uk-UA" sz="2400" dirty="0">
                <a:solidFill>
                  <a:schemeClr val="accent3">
                    <a:lumMod val="50000"/>
                  </a:schemeClr>
                </a:solidFill>
                <a:latin typeface="Calibri" charset="0"/>
                <a:ea typeface="Calibri" charset="0"/>
                <a:cs typeface="Calibri" charset="0"/>
                <a:sym typeface="+mn-ea"/>
              </a:rPr>
              <a:t>СПЕЦІАЛЬНІСТЬ: </a:t>
            </a:r>
            <a:r>
              <a:rPr lang="uk-UA" sz="2400" b="1" dirty="0">
                <a:solidFill>
                  <a:schemeClr val="accent3">
                    <a:lumMod val="50000"/>
                  </a:schemeClr>
                </a:solidFill>
                <a:latin typeface="Calibri" charset="0"/>
                <a:ea typeface="Calibri" charset="0"/>
                <a:cs typeface="Calibri" charset="0"/>
                <a:sym typeface="+mn-ea"/>
              </a:rPr>
              <a:t>225 МЕДИЧНА ПСИХОЛОГІЯ</a:t>
            </a:r>
            <a:endParaRPr lang="uk-UA" sz="2400" b="1" dirty="0">
              <a:solidFill>
                <a:schemeClr val="accent3">
                  <a:lumMod val="50000"/>
                </a:schemeClr>
              </a:solidFill>
              <a:latin typeface="Calibri" charset="0"/>
              <a:ea typeface="Calibri" charset="0"/>
              <a:cs typeface="Calibri" charset="0"/>
            </a:endParaRPr>
          </a:p>
          <a:p>
            <a:pPr algn="ctr">
              <a:lnSpc>
                <a:spcPct val="150000"/>
              </a:lnSpc>
            </a:pPr>
            <a:r>
              <a:rPr lang="uk-UA" sz="2400" dirty="0">
                <a:solidFill>
                  <a:schemeClr val="accent3">
                    <a:lumMod val="50000"/>
                  </a:schemeClr>
                </a:solidFill>
                <a:latin typeface="Calibri" charset="0"/>
                <a:ea typeface="Calibri" charset="0"/>
                <a:cs typeface="Calibri" charset="0"/>
                <a:sym typeface="+mn-ea"/>
              </a:rPr>
              <a:t>ГАЛУЗЬ ЗНАНЬ: </a:t>
            </a:r>
            <a:r>
              <a:rPr lang="uk-UA" sz="2400" b="1" dirty="0">
                <a:solidFill>
                  <a:schemeClr val="accent3">
                    <a:lumMod val="50000"/>
                  </a:schemeClr>
                </a:solidFill>
                <a:latin typeface="Calibri" charset="0"/>
                <a:ea typeface="Calibri" charset="0"/>
                <a:cs typeface="Calibri" charset="0"/>
                <a:sym typeface="+mn-ea"/>
              </a:rPr>
              <a:t>22 ОХОРОНА ЗДОРОВ’Я</a:t>
            </a:r>
            <a:endParaRPr lang="uk-UA" sz="2400" b="1" dirty="0">
              <a:solidFill>
                <a:schemeClr val="accent3">
                  <a:lumMod val="50000"/>
                </a:schemeClr>
              </a:solidFill>
              <a:latin typeface="Calibri" charset="0"/>
              <a:ea typeface="Calibri" charset="0"/>
              <a:cs typeface="Calibri" charset="0"/>
            </a:endParaRPr>
          </a:p>
          <a:p>
            <a:pPr algn="ctr">
              <a:lnSpc>
                <a:spcPct val="150000"/>
              </a:lnSpc>
            </a:pPr>
            <a:r>
              <a:rPr lang="uk-UA" sz="2400" dirty="0">
                <a:solidFill>
                  <a:schemeClr val="accent3">
                    <a:lumMod val="50000"/>
                  </a:schemeClr>
                </a:solidFill>
                <a:latin typeface="Calibri" charset="0"/>
                <a:ea typeface="Calibri" charset="0"/>
                <a:cs typeface="Calibri" charset="0"/>
                <a:sym typeface="+mn-ea"/>
              </a:rPr>
              <a:t>ОСВІТНЬО-ПРОФЕСІЙНА ПРОГРАМА: </a:t>
            </a:r>
            <a:r>
              <a:rPr lang="uk-UA" sz="2400" b="1" dirty="0">
                <a:solidFill>
                  <a:schemeClr val="accent3">
                    <a:lumMod val="50000"/>
                  </a:schemeClr>
                </a:solidFill>
                <a:latin typeface="Calibri" charset="0"/>
                <a:ea typeface="Calibri" charset="0"/>
                <a:cs typeface="Calibri" charset="0"/>
                <a:sym typeface="+mn-ea"/>
              </a:rPr>
              <a:t>«МЕДИЧНА ПСИХОЛОГІЯ»</a:t>
            </a:r>
            <a:endParaRPr lang="uk-UA" sz="2400" dirty="0">
              <a:solidFill>
                <a:schemeClr val="accent3">
                  <a:lumMod val="50000"/>
                </a:schemeClr>
              </a:solidFill>
              <a:latin typeface="Calibri" charset="0"/>
              <a:ea typeface="Calibri" charset="0"/>
              <a:cs typeface="Calibri" charset="0"/>
            </a:endParaRPr>
          </a:p>
          <a:p>
            <a:pPr algn="ctr">
              <a:lnSpc>
                <a:spcPct val="150000"/>
              </a:lnSpc>
            </a:pPr>
            <a:r>
              <a:rPr lang="uk-UA" sz="2400" dirty="0">
                <a:solidFill>
                  <a:schemeClr val="accent3">
                    <a:lumMod val="50000"/>
                  </a:schemeClr>
                </a:solidFill>
                <a:latin typeface="Calibri" charset="0"/>
                <a:ea typeface="Calibri" charset="0"/>
                <a:cs typeface="Calibri" charset="0"/>
                <a:sym typeface="+mn-ea"/>
              </a:rPr>
              <a:t>РІВЕНЬ ВИЩОЇ ОСВІТИ: </a:t>
            </a:r>
            <a:r>
              <a:rPr lang="uk-UA" sz="2400" b="1" dirty="0">
                <a:solidFill>
                  <a:schemeClr val="accent3">
                    <a:lumMod val="50000"/>
                  </a:schemeClr>
                </a:solidFill>
                <a:latin typeface="Calibri" charset="0"/>
                <a:ea typeface="Calibri" charset="0"/>
                <a:cs typeface="Calibri" charset="0"/>
                <a:sym typeface="+mn-ea"/>
              </a:rPr>
              <a:t>ДРУГИЙ (МАГІСТЕРСЬКИЙ)</a:t>
            </a:r>
            <a:endParaRPr lang="uk-UA" sz="2400" b="1" dirty="0">
              <a:solidFill>
                <a:schemeClr val="accent3">
                  <a:lumMod val="50000"/>
                </a:schemeClr>
              </a:solidFill>
              <a:latin typeface="Calibri" charset="0"/>
              <a:ea typeface="Calibri" charset="0"/>
              <a:cs typeface="Calibri" charset="0"/>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5" name="Freeform 5"/>
          <p:cNvSpPr/>
          <p:nvPr/>
        </p:nvSpPr>
        <p:spPr>
          <a:xfrm>
            <a:off x="9276056" y="1028700"/>
            <a:ext cx="10570077" cy="10686659"/>
          </a:xfrm>
          <a:custGeom>
            <a:avLst/>
            <a:gdLst/>
            <a:ahLst/>
            <a:cxnLst/>
            <a:rect l="l" t="t" r="r" b="b"/>
            <a:pathLst>
              <a:path w="10570077" h="10686659">
                <a:moveTo>
                  <a:pt x="0" y="0"/>
                </a:moveTo>
                <a:lnTo>
                  <a:pt x="10570077" y="0"/>
                </a:lnTo>
                <a:lnTo>
                  <a:pt x="10570077" y="10686659"/>
                </a:lnTo>
                <a:lnTo>
                  <a:pt x="0" y="10686659"/>
                </a:lnTo>
                <a:lnTo>
                  <a:pt x="0" y="0"/>
                </a:lnTo>
                <a:close/>
              </a:path>
            </a:pathLst>
          </a:custGeom>
          <a:blipFill>
            <a:blip r:embed="rId1"/>
            <a:stretch>
              <a:fillRect/>
            </a:stretch>
          </a:blipFill>
        </p:spPr>
      </p:sp>
      <p:sp>
        <p:nvSpPr>
          <p:cNvPr id="6" name="Freeform 6"/>
          <p:cNvSpPr/>
          <p:nvPr/>
        </p:nvSpPr>
        <p:spPr>
          <a:xfrm>
            <a:off x="9607574" y="991538"/>
            <a:ext cx="11207790" cy="11331405"/>
          </a:xfrm>
          <a:custGeom>
            <a:avLst/>
            <a:gdLst/>
            <a:ahLst/>
            <a:cxnLst/>
            <a:rect l="l" t="t" r="r" b="b"/>
            <a:pathLst>
              <a:path w="11207790" h="11331405">
                <a:moveTo>
                  <a:pt x="0" y="0"/>
                </a:moveTo>
                <a:lnTo>
                  <a:pt x="11207789" y="0"/>
                </a:lnTo>
                <a:lnTo>
                  <a:pt x="11207789" y="11331405"/>
                </a:lnTo>
                <a:lnTo>
                  <a:pt x="0" y="11331405"/>
                </a:lnTo>
                <a:lnTo>
                  <a:pt x="0" y="0"/>
                </a:lnTo>
                <a:close/>
              </a:path>
            </a:pathLst>
          </a:custGeom>
          <a:blipFill>
            <a:blip r:embed="rId1"/>
            <a:stretch>
              <a:fillRect/>
            </a:stretch>
          </a:blipFill>
        </p:spPr>
      </p:sp>
      <p:grpSp>
        <p:nvGrpSpPr>
          <p:cNvPr id="8" name="Group 8"/>
          <p:cNvGrpSpPr/>
          <p:nvPr/>
        </p:nvGrpSpPr>
        <p:grpSpPr>
          <a:xfrm rot="0">
            <a:off x="10971822" y="2737422"/>
            <a:ext cx="8874311" cy="8874311"/>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37782" r="-12311"/>
              </a:stretch>
            </a:blipFill>
            <a:ln w="19050" cap="sq">
              <a:solidFill>
                <a:srgbClr val="000000"/>
              </a:solidFill>
              <a:prstDash val="solid"/>
              <a:miter/>
            </a:ln>
          </p:spPr>
        </p:sp>
      </p:grpSp>
      <p:sp>
        <p:nvSpPr>
          <p:cNvPr id="10" name="Freeform 10"/>
          <p:cNvSpPr/>
          <p:nvPr/>
        </p:nvSpPr>
        <p:spPr>
          <a:xfrm>
            <a:off x="9740752" y="2346660"/>
            <a:ext cx="5651128" cy="5908902"/>
          </a:xfrm>
          <a:custGeom>
            <a:avLst/>
            <a:gdLst/>
            <a:ahLst/>
            <a:cxnLst/>
            <a:rect l="l" t="t" r="r" b="b"/>
            <a:pathLst>
              <a:path w="5651128" h="5908902">
                <a:moveTo>
                  <a:pt x="0" y="0"/>
                </a:moveTo>
                <a:lnTo>
                  <a:pt x="5651128" y="0"/>
                </a:lnTo>
                <a:lnTo>
                  <a:pt x="5651128" y="5908902"/>
                </a:lnTo>
                <a:lnTo>
                  <a:pt x="0" y="5908902"/>
                </a:lnTo>
                <a:lnTo>
                  <a:pt x="0" y="0"/>
                </a:lnTo>
                <a:close/>
              </a:path>
            </a:pathLst>
          </a:custGeom>
          <a:blipFill>
            <a:blip r:embed="rId3"/>
            <a:stretch>
              <a:fillRect l="-1710" r="-1710"/>
            </a:stretch>
          </a:blipFill>
        </p:spPr>
      </p:sp>
      <p:grpSp>
        <p:nvGrpSpPr>
          <p:cNvPr id="11" name="Group 11"/>
          <p:cNvGrpSpPr/>
          <p:nvPr/>
        </p:nvGrpSpPr>
        <p:grpSpPr>
          <a:xfrm rot="0">
            <a:off x="9686902" y="2314018"/>
            <a:ext cx="4619173" cy="461917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25046" r="-25046"/>
              </a:stretch>
            </a:blipFill>
            <a:ln w="19050" cap="sq">
              <a:solidFill>
                <a:srgbClr val="000000"/>
              </a:solidFill>
              <a:prstDash val="solid"/>
              <a:miter/>
            </a:ln>
          </p:spPr>
        </p:sp>
      </p:grpSp>
      <p:sp>
        <p:nvSpPr>
          <p:cNvPr id="13" name="AutoShape 13"/>
          <p:cNvSpPr/>
          <p:nvPr/>
        </p:nvSpPr>
        <p:spPr>
          <a:xfrm>
            <a:off x="-1609173" y="4029920"/>
            <a:ext cx="9225529" cy="0"/>
          </a:xfrm>
          <a:prstGeom prst="line">
            <a:avLst/>
          </a:prstGeom>
          <a:ln w="19050" cap="rnd">
            <a:solidFill>
              <a:srgbClr val="000000"/>
            </a:solidFill>
            <a:prstDash val="solid"/>
            <a:headEnd type="none" w="sm" len="sm"/>
            <a:tailEnd type="none" w="sm" len="sm"/>
          </a:ln>
        </p:spPr>
      </p:sp>
      <p:sp>
        <p:nvSpPr>
          <p:cNvPr id="14" name="TextBox 14"/>
          <p:cNvSpPr txBox="1"/>
          <p:nvPr/>
        </p:nvSpPr>
        <p:spPr>
          <a:xfrm>
            <a:off x="381000" y="2781505"/>
            <a:ext cx="8835674" cy="2308225"/>
          </a:xfrm>
          <a:prstGeom prst="rect">
            <a:avLst/>
          </a:prstGeom>
        </p:spPr>
        <p:txBody>
          <a:bodyPr lIns="0" tIns="0" rIns="0" bIns="0" rtlCol="0" anchor="t">
            <a:spAutoFit/>
          </a:bodyPr>
          <a:lstStyle/>
          <a:p>
            <a:pPr marL="0" lvl="0" indent="0" algn="l">
              <a:lnSpc>
                <a:spcPts val="9000"/>
              </a:lnSpc>
            </a:pPr>
            <a:r>
              <a:rPr lang="en-US" sz="8000" spc="-600">
                <a:solidFill>
                  <a:srgbClr val="222223"/>
                </a:solidFill>
                <a:latin typeface="Open Sauce" panose="00000500000000000000"/>
                <a:ea typeface="Open Sauce" panose="00000500000000000000"/>
                <a:cs typeface="Open Sauce" panose="00000500000000000000"/>
                <a:sym typeface="Open Sauce" panose="00000500000000000000"/>
              </a:rPr>
              <a:t>Паспорт освітнього компонента</a:t>
            </a:r>
            <a:endParaRPr lang="en-US" sz="8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18" name="TextBox 18"/>
          <p:cNvSpPr txBox="1"/>
          <p:nvPr/>
        </p:nvSpPr>
        <p:spPr>
          <a:xfrm>
            <a:off x="304800" y="5295900"/>
            <a:ext cx="10015220" cy="4023995"/>
          </a:xfrm>
          <a:prstGeom prst="rect">
            <a:avLst/>
          </a:prstGeom>
        </p:spPr>
        <p:txBody>
          <a:bodyPr lIns="0" tIns="0" rIns="0" bIns="0" rtlCol="0" anchor="t">
            <a:noAutofit/>
          </a:bodyPr>
          <a:lstStyle/>
          <a:p>
            <a:pPr algn="l">
              <a:lnSpc>
                <a:spcPct val="100000"/>
              </a:lnSpc>
            </a:pPr>
            <a:r>
              <a:rPr lang="uk-UA" sz="4000" dirty="0">
                <a:latin typeface="Calibri" charset="0"/>
                <a:ea typeface="Calibri" charset="0"/>
                <a:cs typeface="Calibri" charset="0"/>
                <a:sym typeface="+mn-ea"/>
              </a:rPr>
              <a:t>Спеціальність: </a:t>
            </a:r>
            <a:r>
              <a:rPr lang="uk-UA" sz="4000" b="1" dirty="0">
                <a:latin typeface="Calibri" charset="0"/>
                <a:ea typeface="Calibri" charset="0"/>
                <a:cs typeface="Calibri" charset="0"/>
                <a:sym typeface="+mn-ea"/>
              </a:rPr>
              <a:t>225 Медична психологія</a:t>
            </a:r>
            <a:endParaRPr lang="uk-UA" sz="4000" dirty="0">
              <a:latin typeface="Calibri" charset="0"/>
              <a:ea typeface="Calibri" charset="0"/>
              <a:cs typeface="Calibri" charset="0"/>
            </a:endParaRPr>
          </a:p>
          <a:p>
            <a:pPr algn="l">
              <a:lnSpc>
                <a:spcPct val="100000"/>
              </a:lnSpc>
            </a:pPr>
            <a:r>
              <a:rPr sz="4000" dirty="0" err="1">
                <a:latin typeface="Calibri" charset="0"/>
                <a:ea typeface="Calibri" charset="0"/>
                <a:cs typeface="Calibri" charset="0"/>
                <a:sym typeface="+mn-ea"/>
              </a:rPr>
              <a:t>Курс</a:t>
            </a:r>
            <a:r>
              <a:rPr lang="uk-UA" sz="4000" dirty="0">
                <a:latin typeface="Calibri" charset="0"/>
                <a:ea typeface="Calibri" charset="0"/>
                <a:cs typeface="Calibri" charset="0"/>
                <a:sym typeface="+mn-ea"/>
              </a:rPr>
              <a:t>: </a:t>
            </a:r>
            <a:r>
              <a:rPr lang="uk-UA" sz="4000" b="1" dirty="0">
                <a:latin typeface="Calibri" charset="0"/>
                <a:ea typeface="Calibri" charset="0"/>
                <a:cs typeface="Calibri" charset="0"/>
                <a:sym typeface="+mn-ea"/>
              </a:rPr>
              <a:t>6-й</a:t>
            </a:r>
            <a:endParaRPr sz="4000" dirty="0">
              <a:latin typeface="Calibri" charset="0"/>
              <a:ea typeface="Calibri" charset="0"/>
              <a:cs typeface="Calibri" charset="0"/>
            </a:endParaRPr>
          </a:p>
          <a:p>
            <a:pPr algn="l">
              <a:lnSpc>
                <a:spcPct val="100000"/>
              </a:lnSpc>
            </a:pPr>
            <a:r>
              <a:rPr sz="4000" dirty="0" err="1">
                <a:latin typeface="Calibri" charset="0"/>
                <a:ea typeface="Calibri" charset="0"/>
                <a:cs typeface="Calibri" charset="0"/>
                <a:sym typeface="+mn-ea"/>
              </a:rPr>
              <a:t>Кредити</a:t>
            </a:r>
            <a:r>
              <a:rPr lang="uk-UA" sz="4000" dirty="0">
                <a:latin typeface="Calibri" charset="0"/>
                <a:ea typeface="Calibri" charset="0"/>
                <a:cs typeface="Calibri" charset="0"/>
                <a:sym typeface="+mn-ea"/>
              </a:rPr>
              <a:t>: </a:t>
            </a:r>
            <a:r>
              <a:rPr lang="en-US" altLang="uk-UA" sz="4000" b="1" dirty="0">
                <a:latin typeface="Calibri" charset="0"/>
                <a:ea typeface="Calibri" charset="0"/>
                <a:cs typeface="Calibri" charset="0"/>
                <a:sym typeface="+mn-ea"/>
              </a:rPr>
              <a:t>4</a:t>
            </a:r>
            <a:r>
              <a:rPr lang="uk-UA" sz="4000" b="1" dirty="0">
                <a:latin typeface="Calibri" charset="0"/>
                <a:ea typeface="Calibri" charset="0"/>
                <a:cs typeface="Calibri" charset="0"/>
                <a:sym typeface="+mn-ea"/>
              </a:rPr>
              <a:t>,0</a:t>
            </a:r>
            <a:endParaRPr sz="4000" dirty="0">
              <a:latin typeface="Calibri" charset="0"/>
              <a:ea typeface="Calibri" charset="0"/>
              <a:cs typeface="Calibri" charset="0"/>
            </a:endParaRPr>
          </a:p>
          <a:p>
            <a:pPr algn="l">
              <a:lnSpc>
                <a:spcPct val="100000"/>
              </a:lnSpc>
            </a:pPr>
            <a:r>
              <a:rPr sz="4000" dirty="0" err="1">
                <a:latin typeface="Calibri" charset="0"/>
                <a:ea typeface="Calibri" charset="0"/>
                <a:cs typeface="Calibri" charset="0"/>
                <a:sym typeface="+mn-ea"/>
              </a:rPr>
              <a:t>Форма</a:t>
            </a:r>
            <a:r>
              <a:rPr sz="4000" dirty="0">
                <a:latin typeface="Calibri" charset="0"/>
                <a:ea typeface="Calibri" charset="0"/>
                <a:cs typeface="Calibri" charset="0"/>
                <a:sym typeface="+mn-ea"/>
              </a:rPr>
              <a:t> </a:t>
            </a:r>
            <a:r>
              <a:rPr sz="4000" dirty="0" err="1">
                <a:latin typeface="Calibri" charset="0"/>
                <a:ea typeface="Calibri" charset="0"/>
                <a:cs typeface="Calibri" charset="0"/>
                <a:sym typeface="+mn-ea"/>
              </a:rPr>
              <a:t>контролю</a:t>
            </a:r>
            <a:r>
              <a:rPr lang="uk-UA" sz="4000" dirty="0">
                <a:latin typeface="Calibri" charset="0"/>
                <a:ea typeface="Calibri" charset="0"/>
                <a:cs typeface="Calibri" charset="0"/>
                <a:sym typeface="+mn-ea"/>
              </a:rPr>
              <a:t>: </a:t>
            </a:r>
            <a:r>
              <a:rPr lang="uk-UA" sz="4000" b="1" dirty="0">
                <a:latin typeface="Calibri" charset="0"/>
                <a:ea typeface="Calibri" charset="0"/>
                <a:cs typeface="Calibri" charset="0"/>
                <a:sym typeface="+mn-ea"/>
              </a:rPr>
              <a:t>залік</a:t>
            </a:r>
            <a:endParaRPr sz="4000" dirty="0">
              <a:latin typeface="Calibri" charset="0"/>
              <a:ea typeface="Calibri" charset="0"/>
              <a:cs typeface="Calibri" charset="0"/>
            </a:endParaRPr>
          </a:p>
          <a:p>
            <a:pPr algn="l">
              <a:lnSpc>
                <a:spcPct val="100000"/>
              </a:lnSpc>
            </a:pPr>
            <a:r>
              <a:rPr sz="4000" dirty="0" err="1">
                <a:latin typeface="Calibri" charset="0"/>
                <a:ea typeface="Calibri" charset="0"/>
                <a:cs typeface="Calibri" charset="0"/>
                <a:sym typeface="+mn-ea"/>
              </a:rPr>
              <a:t>Мова</a:t>
            </a:r>
            <a:r>
              <a:rPr lang="uk-UA" sz="4000" dirty="0">
                <a:latin typeface="Calibri" charset="0"/>
                <a:ea typeface="Calibri" charset="0"/>
                <a:cs typeface="Calibri" charset="0"/>
                <a:sym typeface="+mn-ea"/>
              </a:rPr>
              <a:t>: </a:t>
            </a:r>
            <a:r>
              <a:rPr lang="uk-UA" sz="4000" b="1" dirty="0">
                <a:latin typeface="Calibri" charset="0"/>
                <a:ea typeface="Calibri" charset="0"/>
                <a:cs typeface="Calibri" charset="0"/>
                <a:sym typeface="+mn-ea"/>
              </a:rPr>
              <a:t>українська, англійська</a:t>
            </a:r>
            <a:endParaRPr lang="uk-UA" sz="4000" b="1" dirty="0">
              <a:latin typeface="Calibri" charset="0"/>
              <a:ea typeface="Calibri" charset="0"/>
              <a:cs typeface="Calibri" charset="0"/>
            </a:endParaRPr>
          </a:p>
          <a:p>
            <a:pPr algn="l">
              <a:lnSpc>
                <a:spcPct val="100000"/>
              </a:lnSpc>
            </a:pPr>
            <a:r>
              <a:rPr lang="uk-UA" sz="4000" dirty="0">
                <a:latin typeface="Calibri" charset="0"/>
                <a:ea typeface="Calibri" charset="0"/>
                <a:cs typeface="Calibri" charset="0"/>
                <a:sym typeface="+mn-ea"/>
              </a:rPr>
              <a:t>Пререквізити: </a:t>
            </a:r>
            <a:r>
              <a:rPr lang="uk-UA" sz="4000" b="1" dirty="0">
                <a:latin typeface="Calibri" charset="0"/>
                <a:ea typeface="Calibri" charset="0"/>
                <a:cs typeface="Calibri" charset="0"/>
                <a:sym typeface="+mn-ea"/>
              </a:rPr>
              <a:t>не вимагаються</a:t>
            </a:r>
            <a:endParaRPr lang="uk-UA" sz="4000" b="1" i="1" spc="-49" dirty="0">
              <a:solidFill>
                <a:srgbClr val="222223"/>
              </a:solidFill>
              <a:latin typeface="Calibri" charset="0"/>
              <a:ea typeface="Calibri" charset="0"/>
              <a:cs typeface="Calibri" charset="0"/>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6" name="AutoShape 6"/>
          <p:cNvSpPr/>
          <p:nvPr/>
        </p:nvSpPr>
        <p:spPr>
          <a:xfrm>
            <a:off x="10002403" y="3539833"/>
            <a:ext cx="9225529" cy="0"/>
          </a:xfrm>
          <a:prstGeom prst="line">
            <a:avLst/>
          </a:prstGeom>
          <a:ln w="19050" cap="rnd">
            <a:solidFill>
              <a:srgbClr val="000000"/>
            </a:solidFill>
            <a:prstDash val="solid"/>
            <a:headEnd type="none" w="sm" len="sm"/>
            <a:tailEnd type="none" w="sm" len="sm"/>
          </a:ln>
        </p:spPr>
      </p:sp>
      <p:grpSp>
        <p:nvGrpSpPr>
          <p:cNvPr id="7" name="Group 7"/>
          <p:cNvGrpSpPr/>
          <p:nvPr/>
        </p:nvGrpSpPr>
        <p:grpSpPr>
          <a:xfrm rot="0">
            <a:off x="11736070" y="3992245"/>
            <a:ext cx="6118225" cy="6079490"/>
            <a:chOff x="0" y="0"/>
            <a:chExt cx="1454614" cy="951839"/>
          </a:xfrm>
        </p:grpSpPr>
        <p:sp>
          <p:nvSpPr>
            <p:cNvPr id="8" name="Freeform 8"/>
            <p:cNvSpPr/>
            <p:nvPr/>
          </p:nvSpPr>
          <p:spPr>
            <a:xfrm>
              <a:off x="0" y="0"/>
              <a:ext cx="1454614" cy="951839"/>
            </a:xfrm>
            <a:custGeom>
              <a:avLst/>
              <a:gdLst/>
              <a:ahLst/>
              <a:cxnLst/>
              <a:rect l="l" t="t" r="r" b="b"/>
              <a:pathLst>
                <a:path w="1454614" h="951839">
                  <a:moveTo>
                    <a:pt x="71490" y="0"/>
                  </a:moveTo>
                  <a:lnTo>
                    <a:pt x="1383124" y="0"/>
                  </a:lnTo>
                  <a:cubicBezTo>
                    <a:pt x="1402085" y="0"/>
                    <a:pt x="1420269" y="7532"/>
                    <a:pt x="1433675" y="20939"/>
                  </a:cubicBezTo>
                  <a:cubicBezTo>
                    <a:pt x="1447083" y="34346"/>
                    <a:pt x="1454614" y="52530"/>
                    <a:pt x="1454614" y="71490"/>
                  </a:cubicBezTo>
                  <a:lnTo>
                    <a:pt x="1454614" y="880349"/>
                  </a:lnTo>
                  <a:cubicBezTo>
                    <a:pt x="1454614" y="919832"/>
                    <a:pt x="1422607" y="951839"/>
                    <a:pt x="1383124" y="951839"/>
                  </a:cubicBezTo>
                  <a:lnTo>
                    <a:pt x="71490" y="951839"/>
                  </a:lnTo>
                  <a:cubicBezTo>
                    <a:pt x="52530" y="951839"/>
                    <a:pt x="34346" y="944307"/>
                    <a:pt x="20939" y="930900"/>
                  </a:cubicBezTo>
                  <a:cubicBezTo>
                    <a:pt x="7532" y="917493"/>
                    <a:pt x="0" y="899309"/>
                    <a:pt x="0" y="880349"/>
                  </a:cubicBezTo>
                  <a:lnTo>
                    <a:pt x="0" y="71490"/>
                  </a:lnTo>
                  <a:cubicBezTo>
                    <a:pt x="0" y="52530"/>
                    <a:pt x="7532" y="34346"/>
                    <a:pt x="20939" y="20939"/>
                  </a:cubicBezTo>
                  <a:cubicBezTo>
                    <a:pt x="34346" y="7532"/>
                    <a:pt x="52530" y="0"/>
                    <a:pt x="71490" y="0"/>
                  </a:cubicBezTo>
                  <a:close/>
                </a:path>
              </a:pathLst>
            </a:custGeom>
            <a:solidFill>
              <a:srgbClr val="FFFFFF"/>
            </a:solidFill>
            <a:ln w="19050" cap="rnd">
              <a:solidFill>
                <a:srgbClr val="222223"/>
              </a:solidFill>
              <a:prstDash val="solid"/>
              <a:round/>
            </a:ln>
          </p:spPr>
        </p:sp>
        <p:sp>
          <p:nvSpPr>
            <p:cNvPr id="9" name="TextBox 9"/>
            <p:cNvSpPr txBox="1"/>
            <p:nvPr/>
          </p:nvSpPr>
          <p:spPr>
            <a:xfrm>
              <a:off x="0" y="57150"/>
              <a:ext cx="1454614" cy="894689"/>
            </a:xfrm>
            <a:prstGeom prst="rect">
              <a:avLst/>
            </a:prstGeom>
          </p:spPr>
          <p:txBody>
            <a:bodyPr lIns="50800" tIns="50800" rIns="50800" bIns="50800" rtlCol="0" anchor="ctr"/>
            <a:lstStyle/>
            <a:p>
              <a:pPr algn="ctr">
                <a:lnSpc>
                  <a:spcPts val="2045"/>
                </a:lnSpc>
              </a:pPr>
            </a:p>
          </p:txBody>
        </p:sp>
      </p:grpSp>
      <p:grpSp>
        <p:nvGrpSpPr>
          <p:cNvPr id="10" name="Group 10"/>
          <p:cNvGrpSpPr/>
          <p:nvPr/>
        </p:nvGrpSpPr>
        <p:grpSpPr>
          <a:xfrm rot="0">
            <a:off x="1073990" y="1447996"/>
            <a:ext cx="7688413" cy="7810304"/>
            <a:chOff x="0" y="0"/>
            <a:chExt cx="909453" cy="923871"/>
          </a:xfrm>
        </p:grpSpPr>
        <p:sp>
          <p:nvSpPr>
            <p:cNvPr id="11" name="Freeform 11"/>
            <p:cNvSpPr/>
            <p:nvPr/>
          </p:nvSpPr>
          <p:spPr>
            <a:xfrm>
              <a:off x="0" y="0"/>
              <a:ext cx="909453" cy="923871"/>
            </a:xfrm>
            <a:custGeom>
              <a:avLst/>
              <a:gdLst/>
              <a:ahLst/>
              <a:cxnLst/>
              <a:rect l="l" t="t" r="r" b="b"/>
              <a:pathLst>
                <a:path w="909453" h="923871">
                  <a:moveTo>
                    <a:pt x="50348" y="0"/>
                  </a:moveTo>
                  <a:lnTo>
                    <a:pt x="859105" y="0"/>
                  </a:lnTo>
                  <a:cubicBezTo>
                    <a:pt x="886912" y="0"/>
                    <a:pt x="909453" y="22542"/>
                    <a:pt x="909453" y="50348"/>
                  </a:cubicBezTo>
                  <a:lnTo>
                    <a:pt x="909453" y="873523"/>
                  </a:lnTo>
                  <a:cubicBezTo>
                    <a:pt x="909453" y="901330"/>
                    <a:pt x="886912" y="923871"/>
                    <a:pt x="859105" y="923871"/>
                  </a:cubicBezTo>
                  <a:lnTo>
                    <a:pt x="50348" y="923871"/>
                  </a:lnTo>
                  <a:cubicBezTo>
                    <a:pt x="22542" y="923871"/>
                    <a:pt x="0" y="901330"/>
                    <a:pt x="0" y="873523"/>
                  </a:cubicBezTo>
                  <a:lnTo>
                    <a:pt x="0" y="50348"/>
                  </a:lnTo>
                  <a:cubicBezTo>
                    <a:pt x="0" y="22542"/>
                    <a:pt x="22542" y="0"/>
                    <a:pt x="50348" y="0"/>
                  </a:cubicBezTo>
                  <a:close/>
                </a:path>
              </a:pathLst>
            </a:custGeom>
            <a:blipFill>
              <a:blip r:embed="rId1"/>
              <a:stretch>
                <a:fillRect l="-27752" t="-4420" r="-39109" b="-5016"/>
              </a:stretch>
            </a:blipFill>
            <a:ln w="19050" cap="rnd">
              <a:solidFill>
                <a:srgbClr val="FFFFFF"/>
              </a:solidFill>
              <a:prstDash val="solid"/>
              <a:round/>
            </a:ln>
          </p:spPr>
        </p:sp>
      </p:grpSp>
      <p:grpSp>
        <p:nvGrpSpPr>
          <p:cNvPr id="12" name="Group 12"/>
          <p:cNvGrpSpPr/>
          <p:nvPr/>
        </p:nvGrpSpPr>
        <p:grpSpPr>
          <a:xfrm rot="0">
            <a:off x="5548184" y="5498195"/>
            <a:ext cx="4862955" cy="4297389"/>
            <a:chOff x="0" y="0"/>
            <a:chExt cx="1097605" cy="969953"/>
          </a:xfrm>
        </p:grpSpPr>
        <p:sp>
          <p:nvSpPr>
            <p:cNvPr id="13" name="Freeform 13"/>
            <p:cNvSpPr/>
            <p:nvPr/>
          </p:nvSpPr>
          <p:spPr>
            <a:xfrm>
              <a:off x="0" y="0"/>
              <a:ext cx="1097605" cy="969953"/>
            </a:xfrm>
            <a:custGeom>
              <a:avLst/>
              <a:gdLst/>
              <a:ahLst/>
              <a:cxnLst/>
              <a:rect l="l" t="t" r="r" b="b"/>
              <a:pathLst>
                <a:path w="1097605" h="969953">
                  <a:moveTo>
                    <a:pt x="81193" y="0"/>
                  </a:moveTo>
                  <a:lnTo>
                    <a:pt x="1016412" y="0"/>
                  </a:lnTo>
                  <a:cubicBezTo>
                    <a:pt x="1037946" y="0"/>
                    <a:pt x="1058597" y="8554"/>
                    <a:pt x="1073824" y="23781"/>
                  </a:cubicBezTo>
                  <a:cubicBezTo>
                    <a:pt x="1089051" y="39008"/>
                    <a:pt x="1097605" y="59659"/>
                    <a:pt x="1097605" y="81193"/>
                  </a:cubicBezTo>
                  <a:lnTo>
                    <a:pt x="1097605" y="888760"/>
                  </a:lnTo>
                  <a:cubicBezTo>
                    <a:pt x="1097605" y="933601"/>
                    <a:pt x="1061254" y="969953"/>
                    <a:pt x="1016412" y="969953"/>
                  </a:cubicBezTo>
                  <a:lnTo>
                    <a:pt x="81193" y="969953"/>
                  </a:lnTo>
                  <a:cubicBezTo>
                    <a:pt x="59659" y="969953"/>
                    <a:pt x="39008" y="961398"/>
                    <a:pt x="23781" y="946172"/>
                  </a:cubicBezTo>
                  <a:cubicBezTo>
                    <a:pt x="8554" y="930945"/>
                    <a:pt x="0" y="910293"/>
                    <a:pt x="0" y="888760"/>
                  </a:cubicBezTo>
                  <a:lnTo>
                    <a:pt x="0" y="81193"/>
                  </a:lnTo>
                  <a:cubicBezTo>
                    <a:pt x="0" y="36351"/>
                    <a:pt x="36351" y="0"/>
                    <a:pt x="81193" y="0"/>
                  </a:cubicBezTo>
                  <a:close/>
                </a:path>
              </a:pathLst>
            </a:custGeom>
            <a:solidFill>
              <a:srgbClr val="FEFDF7"/>
            </a:solidFill>
          </p:spPr>
        </p:sp>
        <p:sp>
          <p:nvSpPr>
            <p:cNvPr id="14" name="TextBox 14"/>
            <p:cNvSpPr txBox="1"/>
            <p:nvPr/>
          </p:nvSpPr>
          <p:spPr>
            <a:xfrm>
              <a:off x="0" y="-38100"/>
              <a:ext cx="1097605" cy="1008053"/>
            </a:xfrm>
            <a:prstGeom prst="rect">
              <a:avLst/>
            </a:prstGeom>
          </p:spPr>
          <p:txBody>
            <a:bodyPr lIns="50800" tIns="50800" rIns="50800" bIns="50800" rtlCol="0" anchor="ctr"/>
            <a:lstStyle/>
            <a:p>
              <a:pPr algn="ctr">
                <a:lnSpc>
                  <a:spcPts val="2660"/>
                </a:lnSpc>
                <a:spcBef>
                  <a:spcPct val="0"/>
                </a:spcBef>
              </a:pPr>
            </a:p>
          </p:txBody>
        </p:sp>
      </p:grpSp>
      <p:sp>
        <p:nvSpPr>
          <p:cNvPr id="15" name="Freeform 15"/>
          <p:cNvSpPr/>
          <p:nvPr/>
        </p:nvSpPr>
        <p:spPr>
          <a:xfrm>
            <a:off x="7982470" y="4718262"/>
            <a:ext cx="1559866" cy="1559866"/>
          </a:xfrm>
          <a:custGeom>
            <a:avLst/>
            <a:gdLst/>
            <a:ahLst/>
            <a:cxnLst/>
            <a:rect l="l" t="t" r="r" b="b"/>
            <a:pathLst>
              <a:path w="1559866" h="1559866">
                <a:moveTo>
                  <a:pt x="0" y="0"/>
                </a:moveTo>
                <a:lnTo>
                  <a:pt x="1559866" y="0"/>
                </a:lnTo>
                <a:lnTo>
                  <a:pt x="1559866" y="1559866"/>
                </a:lnTo>
                <a:lnTo>
                  <a:pt x="0" y="155986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6" name="Freeform 16"/>
          <p:cNvSpPr/>
          <p:nvPr/>
        </p:nvSpPr>
        <p:spPr>
          <a:xfrm>
            <a:off x="4768251" y="8478367"/>
            <a:ext cx="1559866" cy="1559866"/>
          </a:xfrm>
          <a:custGeom>
            <a:avLst/>
            <a:gdLst/>
            <a:ahLst/>
            <a:cxnLst/>
            <a:rect l="l" t="t" r="r" b="b"/>
            <a:pathLst>
              <a:path w="1559866" h="1559866">
                <a:moveTo>
                  <a:pt x="0" y="0"/>
                </a:moveTo>
                <a:lnTo>
                  <a:pt x="1559867" y="0"/>
                </a:lnTo>
                <a:lnTo>
                  <a:pt x="1559867" y="1559866"/>
                </a:lnTo>
                <a:lnTo>
                  <a:pt x="0" y="155986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17" name="Group 17"/>
          <p:cNvGrpSpPr/>
          <p:nvPr/>
        </p:nvGrpSpPr>
        <p:grpSpPr>
          <a:xfrm rot="0">
            <a:off x="5785485" y="5644515"/>
            <a:ext cx="5523230" cy="4426585"/>
            <a:chOff x="0" y="0"/>
            <a:chExt cx="1454614" cy="951839"/>
          </a:xfrm>
        </p:grpSpPr>
        <p:sp>
          <p:nvSpPr>
            <p:cNvPr id="18" name="Freeform 18"/>
            <p:cNvSpPr/>
            <p:nvPr/>
          </p:nvSpPr>
          <p:spPr>
            <a:xfrm>
              <a:off x="0" y="0"/>
              <a:ext cx="1454614" cy="951839"/>
            </a:xfrm>
            <a:custGeom>
              <a:avLst/>
              <a:gdLst/>
              <a:ahLst/>
              <a:cxnLst/>
              <a:rect l="l" t="t" r="r" b="b"/>
              <a:pathLst>
                <a:path w="1454614" h="951839">
                  <a:moveTo>
                    <a:pt x="71490" y="0"/>
                  </a:moveTo>
                  <a:lnTo>
                    <a:pt x="1383124" y="0"/>
                  </a:lnTo>
                  <a:cubicBezTo>
                    <a:pt x="1402085" y="0"/>
                    <a:pt x="1420269" y="7532"/>
                    <a:pt x="1433675" y="20939"/>
                  </a:cubicBezTo>
                  <a:cubicBezTo>
                    <a:pt x="1447083" y="34346"/>
                    <a:pt x="1454614" y="52530"/>
                    <a:pt x="1454614" y="71490"/>
                  </a:cubicBezTo>
                  <a:lnTo>
                    <a:pt x="1454614" y="880349"/>
                  </a:lnTo>
                  <a:cubicBezTo>
                    <a:pt x="1454614" y="919832"/>
                    <a:pt x="1422607" y="951839"/>
                    <a:pt x="1383124" y="951839"/>
                  </a:cubicBezTo>
                  <a:lnTo>
                    <a:pt x="71490" y="951839"/>
                  </a:lnTo>
                  <a:cubicBezTo>
                    <a:pt x="52530" y="951839"/>
                    <a:pt x="34346" y="944307"/>
                    <a:pt x="20939" y="930900"/>
                  </a:cubicBezTo>
                  <a:cubicBezTo>
                    <a:pt x="7532" y="917493"/>
                    <a:pt x="0" y="899309"/>
                    <a:pt x="0" y="880349"/>
                  </a:cubicBezTo>
                  <a:lnTo>
                    <a:pt x="0" y="71490"/>
                  </a:lnTo>
                  <a:cubicBezTo>
                    <a:pt x="0" y="52530"/>
                    <a:pt x="7532" y="34346"/>
                    <a:pt x="20939" y="20939"/>
                  </a:cubicBezTo>
                  <a:cubicBezTo>
                    <a:pt x="34346" y="7532"/>
                    <a:pt x="52530" y="0"/>
                    <a:pt x="71490" y="0"/>
                  </a:cubicBezTo>
                  <a:close/>
                </a:path>
              </a:pathLst>
            </a:custGeom>
            <a:solidFill>
              <a:srgbClr val="45726F"/>
            </a:solidFill>
            <a:ln w="19050" cap="rnd">
              <a:solidFill>
                <a:srgbClr val="222223"/>
              </a:solidFill>
              <a:prstDash val="solid"/>
              <a:round/>
            </a:ln>
          </p:spPr>
        </p:sp>
        <p:sp>
          <p:nvSpPr>
            <p:cNvPr id="19" name="TextBox 19"/>
            <p:cNvSpPr txBox="1"/>
            <p:nvPr/>
          </p:nvSpPr>
          <p:spPr>
            <a:xfrm>
              <a:off x="0" y="57150"/>
              <a:ext cx="1454614" cy="894689"/>
            </a:xfrm>
            <a:prstGeom prst="rect">
              <a:avLst/>
            </a:prstGeom>
          </p:spPr>
          <p:txBody>
            <a:bodyPr lIns="50800" tIns="50800" rIns="50800" bIns="50800" rtlCol="0" anchor="ctr"/>
            <a:lstStyle/>
            <a:p>
              <a:pPr algn="ctr">
                <a:lnSpc>
                  <a:spcPts val="2045"/>
                </a:lnSpc>
              </a:pPr>
            </a:p>
          </p:txBody>
        </p:sp>
      </p:grpSp>
      <p:sp>
        <p:nvSpPr>
          <p:cNvPr id="20" name="TextBox 20"/>
          <p:cNvSpPr txBox="1"/>
          <p:nvPr/>
        </p:nvSpPr>
        <p:spPr>
          <a:xfrm>
            <a:off x="9456420" y="2247900"/>
            <a:ext cx="8688070" cy="1153795"/>
          </a:xfrm>
          <a:prstGeom prst="rect">
            <a:avLst/>
          </a:prstGeom>
        </p:spPr>
        <p:txBody>
          <a:bodyPr wrap="square" lIns="0" tIns="0" rIns="0" bIns="0" rtlCol="0" anchor="t">
            <a:spAutoFit/>
          </a:bodyPr>
          <a:lstStyle/>
          <a:p>
            <a:pPr marL="0" lvl="0" indent="0" algn="l">
              <a:lnSpc>
                <a:spcPts val="9000"/>
              </a:lnSpc>
            </a:pPr>
            <a:r>
              <a:rPr lang="en-US" sz="6000" spc="-600">
                <a:solidFill>
                  <a:srgbClr val="222223"/>
                </a:solidFill>
                <a:latin typeface="Open Sauce" panose="00000500000000000000"/>
                <a:ea typeface="Open Sauce" panose="00000500000000000000"/>
                <a:cs typeface="Open Sauce" panose="00000500000000000000"/>
                <a:sym typeface="Open Sauce" panose="00000500000000000000"/>
              </a:rPr>
              <a:t>Чому варто обрати цей курс?</a:t>
            </a:r>
            <a:endParaRPr lang="en-US" sz="6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26" name="TextBox 26"/>
          <p:cNvSpPr txBox="1"/>
          <p:nvPr/>
        </p:nvSpPr>
        <p:spPr>
          <a:xfrm>
            <a:off x="11836400" y="4139565"/>
            <a:ext cx="5916930" cy="5805170"/>
          </a:xfrm>
          <a:prstGeom prst="rect">
            <a:avLst/>
          </a:prstGeom>
        </p:spPr>
        <p:txBody>
          <a:bodyPr lIns="0" tIns="0" rIns="0" bIns="0" rtlCol="0" anchor="t">
            <a:noAutofit/>
          </a:bodyPr>
          <a:lstStyle/>
          <a:p>
            <a:pPr algn="l">
              <a:lnSpc>
                <a:spcPts val="2450"/>
              </a:lnSpc>
            </a:pPr>
            <a:r>
              <a:rPr lang="en-US" altLang="en-US" sz="2000" b="1" i="1" spc="-44">
                <a:solidFill>
                  <a:srgbClr val="222223"/>
                </a:solidFill>
                <a:latin typeface="Inter Italics"/>
                <a:ea typeface="Inter Italics"/>
                <a:cs typeface="Inter Italics"/>
                <a:sym typeface="Inter Italics"/>
              </a:rPr>
              <a:t>Оволодіння кризовим консультуванням: </a:t>
            </a:r>
            <a:r>
              <a:rPr lang="en-US" altLang="en-US" sz="2000" i="1" spc="-44">
                <a:solidFill>
                  <a:srgbClr val="222223"/>
                </a:solidFill>
                <a:latin typeface="Inter Italics"/>
                <a:ea typeface="Inter Italics"/>
                <a:cs typeface="Inter Italics"/>
                <a:sym typeface="Inter Italics"/>
              </a:rPr>
              <a:t>готовність психолога до роботи зі специфічними травматичними станами та кризами в акушерстві (діагноз безпліддя, невиношування вагітності, штучне та самовільне переривання вагітності, перинатальні втрати, онкогінекологія).</a:t>
            </a:r>
            <a:endParaRPr lang="en-US" altLang="en-US" sz="2000" i="1" spc="-44">
              <a:solidFill>
                <a:srgbClr val="222223"/>
              </a:solidFill>
              <a:latin typeface="Inter Italics"/>
              <a:ea typeface="Inter Italics"/>
              <a:cs typeface="Inter Italics"/>
              <a:sym typeface="Inter Italics"/>
            </a:endParaRPr>
          </a:p>
          <a:p>
            <a:pPr algn="l">
              <a:lnSpc>
                <a:spcPts val="2450"/>
              </a:lnSpc>
            </a:pPr>
            <a:r>
              <a:rPr lang="en-US" altLang="en-US" sz="2000" i="1" spc="-44">
                <a:solidFill>
                  <a:srgbClr val="222223"/>
                </a:solidFill>
                <a:latin typeface="Inter Italics"/>
                <a:ea typeface="Inter Italics"/>
                <a:cs typeface="Inter Italics"/>
                <a:sym typeface="Inter Italics"/>
              </a:rPr>
              <a:t></a:t>
            </a:r>
            <a:r>
              <a:rPr lang="en-US" altLang="en-US" sz="2000" b="1" i="1" spc="-44">
                <a:solidFill>
                  <a:srgbClr val="222223"/>
                </a:solidFill>
                <a:latin typeface="Inter Italics"/>
                <a:ea typeface="Inter Italics"/>
                <a:cs typeface="Inter Italics"/>
                <a:sym typeface="Inter Italics"/>
              </a:rPr>
              <a:t>Діагностична та корекційна компетентність: </a:t>
            </a:r>
            <a:r>
              <a:rPr lang="en-US" altLang="en-US" sz="2000" i="1" spc="-44">
                <a:solidFill>
                  <a:srgbClr val="222223"/>
                </a:solidFill>
                <a:latin typeface="Inter Italics"/>
                <a:ea typeface="Inter Italics"/>
                <a:cs typeface="Inter Italics"/>
                <a:sym typeface="Inter Italics"/>
              </a:rPr>
              <a:t>освоєння спеціалізованого психодіагностичного інструментарію (оцінка тривожності вагітних, типу ставлення до вагітності, післяпологової депресії) та методів психокорекційної роботи.</a:t>
            </a:r>
            <a:endParaRPr lang="en-US" altLang="en-US" sz="2000" i="1" spc="-44">
              <a:solidFill>
                <a:srgbClr val="222223"/>
              </a:solidFill>
              <a:latin typeface="Inter Italics"/>
              <a:ea typeface="Inter Italics"/>
              <a:cs typeface="Inter Italics"/>
              <a:sym typeface="Inter Italics"/>
            </a:endParaRPr>
          </a:p>
          <a:p>
            <a:pPr algn="l">
              <a:lnSpc>
                <a:spcPts val="2450"/>
              </a:lnSpc>
            </a:pPr>
            <a:r>
              <a:rPr lang="en-US" altLang="en-US" sz="2000" b="1" i="1" spc="-44">
                <a:solidFill>
                  <a:srgbClr val="222223"/>
                </a:solidFill>
                <a:latin typeface="Inter Italics"/>
                <a:ea typeface="Inter Italics"/>
                <a:cs typeface="Inter Italics"/>
                <a:sym typeface="Inter Italics"/>
              </a:rPr>
              <a:t>Організація міждисциплінарної взаємодії: </a:t>
            </a:r>
            <a:r>
              <a:rPr lang="en-US" altLang="en-US" sz="2000" i="1" spc="-44">
                <a:solidFill>
                  <a:srgbClr val="222223"/>
                </a:solidFill>
                <a:latin typeface="Inter Italics"/>
                <a:ea typeface="Inter Italics"/>
                <a:cs typeface="Inter Italics"/>
                <a:sym typeface="Inter Italics"/>
              </a:rPr>
              <a:t>розуміння специфіки роботи медичних закладах (пологових будинках, жіночих консультаціях, центрах репродуктології) та налагодження ефективної взаємодії в тріаді «лікар-акушер — пацієнтка — психолог».</a:t>
            </a:r>
            <a:endParaRPr lang="en-US" altLang="en-US" sz="2000" i="1" spc="-44">
              <a:solidFill>
                <a:srgbClr val="222223"/>
              </a:solidFill>
              <a:latin typeface="Inter Italics"/>
              <a:ea typeface="Inter Italics"/>
              <a:cs typeface="Inter Italics"/>
              <a:sym typeface="Inter Italics"/>
            </a:endParaRPr>
          </a:p>
        </p:txBody>
      </p:sp>
      <p:sp>
        <p:nvSpPr>
          <p:cNvPr id="27" name="TextBox 27"/>
          <p:cNvSpPr txBox="1"/>
          <p:nvPr/>
        </p:nvSpPr>
        <p:spPr>
          <a:xfrm>
            <a:off x="5867400" y="5676900"/>
            <a:ext cx="5368290" cy="4466590"/>
          </a:xfrm>
          <a:prstGeom prst="rect">
            <a:avLst/>
          </a:prstGeom>
        </p:spPr>
        <p:txBody>
          <a:bodyPr lIns="0" tIns="0" rIns="0" bIns="0" rtlCol="0" anchor="t">
            <a:noAutofit/>
          </a:bodyPr>
          <a:lstStyle/>
          <a:p>
            <a:pPr algn="l">
              <a:lnSpc>
                <a:spcPts val="2450"/>
              </a:lnSpc>
            </a:pPr>
            <a:r>
              <a:rPr lang="en-US" altLang="en-US" sz="2000" b="1" i="1" spc="-44">
                <a:solidFill>
                  <a:srgbClr val="FFFFFF"/>
                </a:solidFill>
                <a:latin typeface="Inter Italics"/>
                <a:ea typeface="Inter Italics"/>
                <a:cs typeface="Inter Italics"/>
                <a:sym typeface="Inter Italics"/>
              </a:rPr>
              <a:t>Розуміння специфіки репродуктивної сфери: </a:t>
            </a:r>
            <a:r>
              <a:rPr lang="en-US" altLang="en-US" sz="2000" i="1" spc="-44">
                <a:solidFill>
                  <a:srgbClr val="FFFFFF"/>
                </a:solidFill>
                <a:latin typeface="Inter Italics"/>
                <a:ea typeface="Inter Italics"/>
                <a:cs typeface="Inter Italics"/>
                <a:sym typeface="Inter Italics"/>
              </a:rPr>
              <a:t>формування у психолога чітких уявлень про взаємозв'язок між психікою та соматичними процесами жіночого організму (гормональні цикли, вагітність, клімактерій) для ефективної інтерпретації психосоматичних розладів.</a:t>
            </a:r>
            <a:endParaRPr lang="en-US" altLang="en-US" sz="2000" i="1" spc="-44">
              <a:solidFill>
                <a:srgbClr val="FFFFFF"/>
              </a:solidFill>
              <a:latin typeface="Inter Italics"/>
              <a:ea typeface="Inter Italics"/>
              <a:cs typeface="Inter Italics"/>
              <a:sym typeface="Inter Italics"/>
            </a:endParaRPr>
          </a:p>
          <a:p>
            <a:pPr algn="l">
              <a:lnSpc>
                <a:spcPts val="2450"/>
              </a:lnSpc>
            </a:pPr>
            <a:r>
              <a:rPr lang="en-US" altLang="en-US" sz="2000" b="1" i="1" spc="-44">
                <a:solidFill>
                  <a:srgbClr val="FFFFFF"/>
                </a:solidFill>
                <a:latin typeface="Inter Italics"/>
                <a:ea typeface="Inter Italics"/>
                <a:cs typeface="Inter Italics"/>
                <a:sym typeface="Inter Italics"/>
              </a:rPr>
              <a:t>Освоєння методів перинатального консультування: </a:t>
            </a:r>
            <a:r>
              <a:rPr lang="en-US" altLang="en-US" sz="2000" i="1" spc="-44">
                <a:solidFill>
                  <a:srgbClr val="FFFFFF"/>
                </a:solidFill>
                <a:latin typeface="Inter Italics"/>
                <a:ea typeface="Inter Italics"/>
                <a:cs typeface="Inter Italics"/>
                <a:sym typeface="Inter Italics"/>
              </a:rPr>
              <a:t>набуття навичок психологічного супроводу сім'ї на етапах планування вагітності, підготовки до свідомого батьківства, психологічної допомоги під час вагітності та в післяпологовому періоді.</a:t>
            </a:r>
            <a:endParaRPr lang="en-US" altLang="en-US" sz="2000" i="1" spc="-44">
              <a:solidFill>
                <a:srgbClr val="FFFFFF"/>
              </a:solidFill>
              <a:latin typeface="Inter Italics"/>
              <a:ea typeface="Inter Italics"/>
              <a:cs typeface="Inter Italics"/>
              <a:sym typeface="Inter Itali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6" name="AutoShape 6"/>
          <p:cNvSpPr/>
          <p:nvPr/>
        </p:nvSpPr>
        <p:spPr>
          <a:xfrm>
            <a:off x="-1317314" y="3539833"/>
            <a:ext cx="9225529" cy="0"/>
          </a:xfrm>
          <a:prstGeom prst="line">
            <a:avLst/>
          </a:prstGeom>
          <a:ln w="19050" cap="rnd">
            <a:solidFill>
              <a:srgbClr val="000000"/>
            </a:solidFill>
            <a:prstDash val="solid"/>
            <a:headEnd type="none" w="sm" len="sm"/>
            <a:tailEnd type="none" w="sm" len="sm"/>
          </a:ln>
        </p:spPr>
      </p:sp>
      <p:sp>
        <p:nvSpPr>
          <p:cNvPr id="21" name="TextBox 21"/>
          <p:cNvSpPr txBox="1"/>
          <p:nvPr/>
        </p:nvSpPr>
        <p:spPr>
          <a:xfrm>
            <a:off x="457200" y="1898650"/>
            <a:ext cx="14905990" cy="1153795"/>
          </a:xfrm>
          <a:prstGeom prst="rect">
            <a:avLst/>
          </a:prstGeom>
        </p:spPr>
        <p:txBody>
          <a:bodyPr wrap="square" lIns="0" tIns="0" rIns="0" bIns="0" rtlCol="0" anchor="t">
            <a:spAutoFit/>
          </a:bodyPr>
          <a:lstStyle/>
          <a:p>
            <a:pPr marL="0" lvl="0" indent="0" algn="l">
              <a:lnSpc>
                <a:spcPts val="9000"/>
              </a:lnSpc>
            </a:pPr>
            <a:r>
              <a:rPr lang="zh-CN" altLang="en-US" sz="10000" spc="-600">
                <a:solidFill>
                  <a:srgbClr val="222223"/>
                </a:solidFill>
                <a:latin typeface="Open Sauce" panose="00000500000000000000"/>
                <a:ea typeface="Open Sauce" panose="00000500000000000000"/>
                <a:cs typeface="Open Sauce" panose="00000500000000000000"/>
                <a:sym typeface="Open Sauce" panose="00000500000000000000"/>
              </a:rPr>
              <a:t>📚 </a:t>
            </a:r>
            <a:r>
              <a:rPr lang="en-US" altLang="en-US" sz="10000" spc="-600">
                <a:solidFill>
                  <a:srgbClr val="222223"/>
                </a:solidFill>
                <a:latin typeface="Open Sauce" panose="00000500000000000000"/>
                <a:ea typeface="Open Sauce" panose="00000500000000000000"/>
                <a:cs typeface="Open Sauce" panose="00000500000000000000"/>
                <a:sym typeface="Open Sauce" panose="00000500000000000000"/>
              </a:rPr>
              <a:t>Що ви будете  вивчати</a:t>
            </a:r>
            <a:endParaRPr lang="en-US" altLang="en-US" sz="10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26" name="TextBox 26"/>
          <p:cNvSpPr txBox="1"/>
          <p:nvPr/>
        </p:nvSpPr>
        <p:spPr>
          <a:xfrm>
            <a:off x="9057185" y="3584732"/>
            <a:ext cx="6405965" cy="1211199"/>
          </a:xfrm>
          <a:prstGeom prst="rect">
            <a:avLst/>
          </a:prstGeom>
        </p:spPr>
        <p:txBody>
          <a:bodyPr lIns="0" tIns="0" rIns="0" bIns="0" rtlCol="0" anchor="t">
            <a:spAutoFit/>
          </a:bodyPr>
          <a:lstStyle/>
          <a:p>
            <a:pPr algn="l">
              <a:lnSpc>
                <a:spcPts val="2450"/>
              </a:lnSpc>
            </a:pPr>
            <a:r>
              <a:rPr lang="en-US" sz="1800" i="1" spc="-44">
                <a:solidFill>
                  <a:srgbClr val="FFFFFF"/>
                </a:solidFill>
                <a:latin typeface="Inter Italics"/>
                <a:ea typeface="Inter Italics"/>
                <a:cs typeface="Inter Italics"/>
                <a:sym typeface="Inter Italics"/>
              </a:rPr>
              <a:t>Lorem ipsum dolor sit amet, consectetur adipiscing elit, sed do eiusmod tempor incididunt ut labore et dolore magna aliqua. Ut enim ad minim veniam, quis nostrud exercitation ullamco laboris nisi ut aliquip ex ea commodo consequat.</a:t>
            </a:r>
            <a:endParaRPr lang="en-US" sz="1800" i="1" spc="-44">
              <a:solidFill>
                <a:srgbClr val="FFFFFF"/>
              </a:solidFill>
              <a:latin typeface="Inter Italics"/>
              <a:ea typeface="Inter Italics"/>
              <a:cs typeface="Inter Italics"/>
              <a:sym typeface="Inter Italics"/>
            </a:endParaRPr>
          </a:p>
        </p:txBody>
      </p:sp>
      <p:sp>
        <p:nvSpPr>
          <p:cNvPr id="29" name="TextBox 29"/>
          <p:cNvSpPr txBox="1"/>
          <p:nvPr/>
        </p:nvSpPr>
        <p:spPr>
          <a:xfrm>
            <a:off x="1004570" y="3848100"/>
            <a:ext cx="16825595" cy="6013450"/>
          </a:xfrm>
          <a:prstGeom prst="rect">
            <a:avLst/>
          </a:prstGeom>
        </p:spPr>
        <p:txBody>
          <a:bodyPr lIns="0" tIns="0" rIns="0" bIns="0" rtlCol="0" anchor="t">
            <a:noAutofit/>
          </a:bodyPr>
          <a:lstStyle/>
          <a:p>
            <a:pPr algn="l">
              <a:lnSpc>
                <a:spcPts val="2720"/>
              </a:lnSpc>
            </a:pPr>
            <a:r>
              <a:rPr lang="en-US" altLang="en-US" sz="2400" b="1" i="1" spc="-49">
                <a:solidFill>
                  <a:srgbClr val="222223"/>
                </a:solidFill>
                <a:latin typeface="Inter Italics"/>
                <a:ea typeface="Inter Italics"/>
                <a:cs typeface="Inter Italics"/>
                <a:sym typeface="Inter Italics"/>
              </a:rPr>
              <a:t>Психологію репродуктивної поведінки та материнства: </a:t>
            </a:r>
            <a:r>
              <a:rPr lang="en-US" altLang="en-US" sz="2400" i="1" spc="-49">
                <a:solidFill>
                  <a:srgbClr val="222223"/>
                </a:solidFill>
                <a:latin typeface="Inter Italics"/>
                <a:ea typeface="Inter Italics"/>
                <a:cs typeface="Inter Italics"/>
                <a:sym typeface="Inter Italics"/>
              </a:rPr>
              <a:t>Як формується бажання стати батьками, а також психологічний вміст і закономірності кожного етапу — від зачаття та перебігу вагітності до самих пологів і становлення материнства.</a:t>
            </a:r>
            <a:endParaRPr lang="en-US" altLang="en-US" sz="2400" i="1" spc="-49">
              <a:solidFill>
                <a:srgbClr val="222223"/>
              </a:solidFill>
              <a:latin typeface="Inter Italics"/>
              <a:ea typeface="Inter Italics"/>
              <a:cs typeface="Inter Italics"/>
              <a:sym typeface="Inter Italics"/>
            </a:endParaRPr>
          </a:p>
          <a:p>
            <a:pPr algn="l">
              <a:lnSpc>
                <a:spcPts val="2720"/>
              </a:lnSpc>
            </a:pP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b="1" i="1" spc="-49">
                <a:solidFill>
                  <a:srgbClr val="222223"/>
                </a:solidFill>
                <a:latin typeface="Inter Italics"/>
                <a:ea typeface="Inter Italics"/>
                <a:cs typeface="Inter Italics"/>
                <a:sym typeface="Inter Italics"/>
              </a:rPr>
              <a:t>Психосоматику жіночого здоров'я: </a:t>
            </a:r>
            <a:r>
              <a:rPr lang="en-US" altLang="en-US" sz="2400" i="1" spc="-49">
                <a:solidFill>
                  <a:srgbClr val="222223"/>
                </a:solidFill>
                <a:latin typeface="Inter Italics"/>
                <a:ea typeface="Inter Italics"/>
                <a:cs typeface="Inter Italics"/>
                <a:sym typeface="Inter Italics"/>
              </a:rPr>
              <a:t>Як саме емоційний стан і психіка жінки пов'язані з її тілом, та як формується внутрішня картина хвороби при різноманітних гінекологічних і соматопсихічних розладах.</a:t>
            </a:r>
            <a:endParaRPr lang="en-US" altLang="en-US" sz="2400" i="1" spc="-49">
              <a:solidFill>
                <a:srgbClr val="222223"/>
              </a:solidFill>
              <a:latin typeface="Inter Italics"/>
              <a:ea typeface="Inter Italics"/>
              <a:cs typeface="Inter Italics"/>
              <a:sym typeface="Inter Italics"/>
            </a:endParaRPr>
          </a:p>
          <a:p>
            <a:pPr algn="l">
              <a:lnSpc>
                <a:spcPts val="2720"/>
              </a:lnSpc>
            </a:pP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b="1" i="1" spc="-49">
                <a:solidFill>
                  <a:srgbClr val="222223"/>
                </a:solidFill>
                <a:latin typeface="Inter Italics"/>
                <a:ea typeface="Inter Italics"/>
                <a:cs typeface="Inter Italics"/>
                <a:sym typeface="Inter Italics"/>
              </a:rPr>
              <a:t>Методологію та інструменти діагностики: </a:t>
            </a:r>
            <a:r>
              <a:rPr lang="en-US" altLang="en-US" sz="2400" i="1" spc="-49">
                <a:solidFill>
                  <a:srgbClr val="222223"/>
                </a:solidFill>
                <a:latin typeface="Inter Italics"/>
                <a:ea typeface="Inter Italics"/>
                <a:cs typeface="Inter Italics"/>
                <a:sym typeface="Inter Italics"/>
              </a:rPr>
              <a:t>Специфічні підходи, методики та інструментарій, які дозволяють професійно оцінити психологічний та психосоматичний стан </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пацієнток акушерсько-гінекологічного профілю.</a:t>
            </a:r>
            <a:endParaRPr lang="en-US" altLang="en-US" sz="2400" i="1" spc="-49">
              <a:solidFill>
                <a:srgbClr val="222223"/>
              </a:solidFill>
              <a:latin typeface="Inter Italics"/>
              <a:ea typeface="Inter Italics"/>
              <a:cs typeface="Inter Italics"/>
              <a:sym typeface="Inter Italics"/>
            </a:endParaRPr>
          </a:p>
          <a:p>
            <a:pPr algn="l">
              <a:lnSpc>
                <a:spcPts val="2720"/>
              </a:lnSpc>
            </a:pPr>
            <a:endParaRPr lang="en-US" altLang="en-US" sz="2400" b="1" i="1" spc="-49">
              <a:solidFill>
                <a:srgbClr val="222223"/>
              </a:solidFill>
              <a:latin typeface="Inter Italics"/>
              <a:ea typeface="Inter Italics"/>
              <a:cs typeface="Inter Italics"/>
              <a:sym typeface="Inter Italics"/>
            </a:endParaRPr>
          </a:p>
          <a:p>
            <a:pPr algn="l">
              <a:lnSpc>
                <a:spcPts val="2720"/>
              </a:lnSpc>
            </a:pPr>
            <a:r>
              <a:rPr lang="en-US" altLang="en-US" sz="2400" b="1" i="1" spc="-49">
                <a:solidFill>
                  <a:srgbClr val="222223"/>
                </a:solidFill>
                <a:latin typeface="Inter Italics"/>
                <a:ea typeface="Inter Italics"/>
                <a:cs typeface="Inter Italics"/>
                <a:sym typeface="Inter Italics"/>
              </a:rPr>
              <a:t>Практику супроводу, консультування та психотерапії:</a:t>
            </a:r>
            <a:r>
              <a:rPr lang="en-US" altLang="en-US" sz="2400" i="1" spc="-49">
                <a:solidFill>
                  <a:srgbClr val="222223"/>
                </a:solidFill>
                <a:latin typeface="Inter Italics"/>
                <a:ea typeface="Inter Italics"/>
                <a:cs typeface="Inter Italics"/>
                <a:sym typeface="Inter Italics"/>
              </a:rPr>
              <a:t> </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Конкретні алгоритми надання допомоги, проведення </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психокорекції та ведення терапії для жінок, які проходять </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через репродуктивні кризи чи лікування в акушерських та </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гінекологічних</a:t>
            </a:r>
            <a:r>
              <a:rPr lang="en-US" altLang="en-US" sz="2000" i="1" spc="-49">
                <a:solidFill>
                  <a:srgbClr val="222223"/>
                </a:solidFill>
                <a:latin typeface="Inter Italics"/>
                <a:ea typeface="Inter Italics"/>
                <a:cs typeface="Inter Italics"/>
                <a:sym typeface="Inter Italics"/>
              </a:rPr>
              <a:t> клініках.</a:t>
            </a:r>
            <a:endParaRPr lang="en-US" altLang="en-US" sz="2000" i="1" spc="-49">
              <a:solidFill>
                <a:srgbClr val="222223"/>
              </a:solidFill>
              <a:latin typeface="Inter Italics"/>
              <a:ea typeface="Inter Italics"/>
              <a:cs typeface="Inter Italics"/>
              <a:sym typeface="Inter Italics"/>
            </a:endParaRPr>
          </a:p>
        </p:txBody>
      </p:sp>
      <p:pic>
        <p:nvPicPr>
          <p:cNvPr id="30" name="Picture 29" descr="1Montazhna-oblast-1-792x350"/>
          <p:cNvPicPr>
            <a:picLocks noChangeAspect="1"/>
          </p:cNvPicPr>
          <p:nvPr/>
        </p:nvPicPr>
        <p:blipFill>
          <a:blip r:embed="rId1"/>
          <a:stretch>
            <a:fillRect/>
          </a:stretch>
        </p:blipFill>
        <p:spPr>
          <a:xfrm>
            <a:off x="10287000" y="6819900"/>
            <a:ext cx="7543800" cy="333375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6" name="AutoShape 6"/>
          <p:cNvSpPr/>
          <p:nvPr/>
        </p:nvSpPr>
        <p:spPr>
          <a:xfrm>
            <a:off x="1447683" y="1333208"/>
            <a:ext cx="9225529" cy="0"/>
          </a:xfrm>
          <a:prstGeom prst="line">
            <a:avLst/>
          </a:prstGeom>
          <a:ln w="19050" cap="rnd">
            <a:solidFill>
              <a:srgbClr val="000000"/>
            </a:solidFill>
            <a:prstDash val="solid"/>
            <a:headEnd type="none" w="sm" len="sm"/>
            <a:tailEnd type="none" w="sm" len="sm"/>
          </a:ln>
        </p:spPr>
      </p:sp>
      <p:grpSp>
        <p:nvGrpSpPr>
          <p:cNvPr id="12" name="Group 12"/>
          <p:cNvGrpSpPr/>
          <p:nvPr/>
        </p:nvGrpSpPr>
        <p:grpSpPr>
          <a:xfrm rot="0">
            <a:off x="5548184" y="5498195"/>
            <a:ext cx="4862955" cy="4297389"/>
            <a:chOff x="0" y="0"/>
            <a:chExt cx="1097605" cy="969953"/>
          </a:xfrm>
        </p:grpSpPr>
        <p:sp>
          <p:nvSpPr>
            <p:cNvPr id="13" name="Freeform 13"/>
            <p:cNvSpPr/>
            <p:nvPr/>
          </p:nvSpPr>
          <p:spPr>
            <a:xfrm>
              <a:off x="0" y="0"/>
              <a:ext cx="1097605" cy="969953"/>
            </a:xfrm>
            <a:custGeom>
              <a:avLst/>
              <a:gdLst/>
              <a:ahLst/>
              <a:cxnLst/>
              <a:rect l="l" t="t" r="r" b="b"/>
              <a:pathLst>
                <a:path w="1097605" h="969953">
                  <a:moveTo>
                    <a:pt x="81193" y="0"/>
                  </a:moveTo>
                  <a:lnTo>
                    <a:pt x="1016412" y="0"/>
                  </a:lnTo>
                  <a:cubicBezTo>
                    <a:pt x="1037946" y="0"/>
                    <a:pt x="1058597" y="8554"/>
                    <a:pt x="1073824" y="23781"/>
                  </a:cubicBezTo>
                  <a:cubicBezTo>
                    <a:pt x="1089051" y="39008"/>
                    <a:pt x="1097605" y="59659"/>
                    <a:pt x="1097605" y="81193"/>
                  </a:cubicBezTo>
                  <a:lnTo>
                    <a:pt x="1097605" y="888760"/>
                  </a:lnTo>
                  <a:cubicBezTo>
                    <a:pt x="1097605" y="933601"/>
                    <a:pt x="1061254" y="969953"/>
                    <a:pt x="1016412" y="969953"/>
                  </a:cubicBezTo>
                  <a:lnTo>
                    <a:pt x="81193" y="969953"/>
                  </a:lnTo>
                  <a:cubicBezTo>
                    <a:pt x="59659" y="969953"/>
                    <a:pt x="39008" y="961398"/>
                    <a:pt x="23781" y="946172"/>
                  </a:cubicBezTo>
                  <a:cubicBezTo>
                    <a:pt x="8554" y="930945"/>
                    <a:pt x="0" y="910293"/>
                    <a:pt x="0" y="888760"/>
                  </a:cubicBezTo>
                  <a:lnTo>
                    <a:pt x="0" y="81193"/>
                  </a:lnTo>
                  <a:cubicBezTo>
                    <a:pt x="0" y="36351"/>
                    <a:pt x="36351" y="0"/>
                    <a:pt x="81193" y="0"/>
                  </a:cubicBezTo>
                  <a:close/>
                </a:path>
              </a:pathLst>
            </a:custGeom>
            <a:solidFill>
              <a:srgbClr val="FEFDF7"/>
            </a:solidFill>
          </p:spPr>
        </p:sp>
        <p:sp>
          <p:nvSpPr>
            <p:cNvPr id="14" name="TextBox 14"/>
            <p:cNvSpPr txBox="1"/>
            <p:nvPr/>
          </p:nvSpPr>
          <p:spPr>
            <a:xfrm>
              <a:off x="0" y="-38100"/>
              <a:ext cx="1097605" cy="1008053"/>
            </a:xfrm>
            <a:prstGeom prst="rect">
              <a:avLst/>
            </a:prstGeom>
          </p:spPr>
          <p:txBody>
            <a:bodyPr lIns="50800" tIns="50800" rIns="50800" bIns="50800" rtlCol="0" anchor="ctr"/>
            <a:lstStyle/>
            <a:p>
              <a:pPr algn="ctr">
                <a:lnSpc>
                  <a:spcPts val="2660"/>
                </a:lnSpc>
                <a:spcBef>
                  <a:spcPct val="0"/>
                </a:spcBef>
              </a:pPr>
            </a:p>
          </p:txBody>
        </p:sp>
      </p:grpSp>
      <p:sp>
        <p:nvSpPr>
          <p:cNvPr id="15" name="Freeform 15"/>
          <p:cNvSpPr/>
          <p:nvPr/>
        </p:nvSpPr>
        <p:spPr>
          <a:xfrm>
            <a:off x="7982470" y="4718262"/>
            <a:ext cx="1559866" cy="1559866"/>
          </a:xfrm>
          <a:custGeom>
            <a:avLst/>
            <a:gdLst/>
            <a:ahLst/>
            <a:cxnLst/>
            <a:rect l="l" t="t" r="r" b="b"/>
            <a:pathLst>
              <a:path w="1559866" h="1559866">
                <a:moveTo>
                  <a:pt x="0" y="0"/>
                </a:moveTo>
                <a:lnTo>
                  <a:pt x="1559866" y="0"/>
                </a:lnTo>
                <a:lnTo>
                  <a:pt x="1559866" y="1559866"/>
                </a:lnTo>
                <a:lnTo>
                  <a:pt x="0" y="1559866"/>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16" name="Freeform 16"/>
          <p:cNvSpPr/>
          <p:nvPr/>
        </p:nvSpPr>
        <p:spPr>
          <a:xfrm>
            <a:off x="4768251" y="8478367"/>
            <a:ext cx="1559866" cy="1559866"/>
          </a:xfrm>
          <a:custGeom>
            <a:avLst/>
            <a:gdLst/>
            <a:ahLst/>
            <a:cxnLst/>
            <a:rect l="l" t="t" r="r" b="b"/>
            <a:pathLst>
              <a:path w="1559866" h="1559866">
                <a:moveTo>
                  <a:pt x="0" y="0"/>
                </a:moveTo>
                <a:lnTo>
                  <a:pt x="1559867" y="0"/>
                </a:lnTo>
                <a:lnTo>
                  <a:pt x="1559867" y="1559866"/>
                </a:lnTo>
                <a:lnTo>
                  <a:pt x="0" y="1559866"/>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20" name="TextBox 20"/>
          <p:cNvSpPr txBox="1"/>
          <p:nvPr/>
        </p:nvSpPr>
        <p:spPr>
          <a:xfrm>
            <a:off x="1523865" y="38310"/>
            <a:ext cx="7688919" cy="2308225"/>
          </a:xfrm>
          <a:prstGeom prst="rect">
            <a:avLst/>
          </a:prstGeom>
        </p:spPr>
        <p:txBody>
          <a:bodyPr lIns="0" tIns="0" rIns="0" bIns="0" rtlCol="0" anchor="t">
            <a:spAutoFit/>
          </a:bodyPr>
          <a:lstStyle/>
          <a:p>
            <a:pPr marL="0" lvl="0" indent="0" algn="l">
              <a:lnSpc>
                <a:spcPts val="9000"/>
              </a:lnSpc>
            </a:pPr>
            <a:r>
              <a:rPr lang="en-US" sz="6000" spc="-600">
                <a:solidFill>
                  <a:srgbClr val="222223"/>
                </a:solidFill>
                <a:latin typeface="Open Sauce" panose="00000500000000000000"/>
                <a:ea typeface="Open Sauce" panose="00000500000000000000"/>
                <a:cs typeface="Open Sauce" panose="00000500000000000000"/>
                <a:sym typeface="Open Sauce" panose="00000500000000000000"/>
              </a:rPr>
              <a:t>Що ви зможете за умови опанування курсу</a:t>
            </a:r>
            <a:endParaRPr lang="en-US" sz="6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23" name="TextBox 23"/>
          <p:cNvSpPr txBox="1"/>
          <p:nvPr/>
        </p:nvSpPr>
        <p:spPr>
          <a:xfrm>
            <a:off x="228600" y="2346325"/>
            <a:ext cx="17394555" cy="7756525"/>
          </a:xfrm>
          <a:prstGeom prst="rect">
            <a:avLst/>
          </a:prstGeom>
        </p:spPr>
        <p:txBody>
          <a:bodyPr lIns="0" tIns="0" rIns="0" bIns="0" rtlCol="0" anchor="t">
            <a:noAutofit/>
          </a:bodyPr>
          <a:lstStyle/>
          <a:p>
            <a:pPr algn="l">
              <a:lnSpc>
                <a:spcPts val="2720"/>
              </a:lnSpc>
            </a:pPr>
            <a:r>
              <a:rPr lang="en-US" altLang="en-US" sz="2400" i="1" spc="-49">
                <a:solidFill>
                  <a:srgbClr val="222223"/>
                </a:solidFill>
                <a:latin typeface="Inter Italics"/>
                <a:ea typeface="Inter Italics"/>
                <a:cs typeface="Inter Italics"/>
                <a:sym typeface="Inter Italics"/>
              </a:rPr>
              <a:t>1.Орієнтуватися в сучасних напрямах і школах психосоматики та перинатальної психології, інтегрувати теоретичні знання з клінічною практикою в акушерстві та гінекології.</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2.Проводити спеціалізовану психодіагностику психоемоційного стану жінок на різних етапах репродуктивного циклу (оцінка рівнів тривожності вагітних, готовності до пологів, маркерів післяпологової депресії, ставлення до хвороби при гінекологічних патологіях).</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3.Володіти методами психологічного супроводу фізіологічної вагітності, пологів (включаючи партнерські пологи) та післяпологового періоду.</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4.Застосовувати навички кризового консультування та психологічної корекції при перинатальних втратах, діагнозі безпліддя, невиношуванні вагітності, штучному перериванні вагітності та онкогінекологічних захворюваннях.</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5.Виявляти психогенні чинники у виникненні репродуктивних розладів (психогенне безпліддя, порушення менструального циклу, соматоформні розлади) та враховувати їх у побудові плану психотерапії.</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6.Обирати та застосовувати методи профілактики й розв’язання конфліктів у системі «лікар-акушер — пацієнтка», «психолог — родина вагітної», ефективно комунікувати в медичному середовищі.</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7.Враховувати внутрішню картину вагітності (ВКВ) та внутрішню картину хвороби (ВКХ) пацієнтки для підбору індивідуальних методів психологічного впливу та підвищення комплаєнсу (готовності виконувати призначення лікарів).</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8.Використовувати техніки психологічної саморегуляції та профілактики синдрому емоційного вигорання (СЕВ) у медичного персоналу акушерсько-гінекологічного профілю та у самого себе.</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9.Застосовувати знання про соціально-психологічні фактори (сімейний стан, соціоекономічний статус, репродуктивні установки сім'ї) для прогнозування ризиків дезадаптації жінки під час материнства.</a:t>
            </a:r>
            <a:endParaRPr lang="en-US" altLang="en-US" sz="2400" i="1" spc="-49">
              <a:solidFill>
                <a:srgbClr val="222223"/>
              </a:solidFill>
              <a:latin typeface="Inter Italics"/>
              <a:ea typeface="Inter Italics"/>
              <a:cs typeface="Inter Italics"/>
              <a:sym typeface="Inter Italics"/>
            </a:endParaRPr>
          </a:p>
          <a:p>
            <a:pPr algn="l">
              <a:lnSpc>
                <a:spcPts val="2720"/>
              </a:lnSpc>
            </a:pPr>
            <a:r>
              <a:rPr lang="en-US" altLang="en-US" sz="2400" i="1" spc="-49">
                <a:solidFill>
                  <a:srgbClr val="222223"/>
                </a:solidFill>
                <a:latin typeface="Inter Italics"/>
                <a:ea typeface="Inter Italics"/>
                <a:cs typeface="Inter Italics"/>
                <a:sym typeface="Inter Italics"/>
              </a:rPr>
              <a:t>Самостійно розробляти та впроваджувати програми психопрофілактичної підготовки майбутніх батьків до пологів та усвідомленого батьківства.</a:t>
            </a:r>
            <a:endParaRPr lang="en-US" altLang="en-US" sz="2400" i="1" spc="-49">
              <a:solidFill>
                <a:srgbClr val="222223"/>
              </a:solidFill>
              <a:latin typeface="Inter Italics"/>
              <a:ea typeface="Inter Italics"/>
              <a:cs typeface="Inter Italics"/>
              <a:sym typeface="Inter Itali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6" name="AutoShape 6"/>
          <p:cNvSpPr/>
          <p:nvPr/>
        </p:nvSpPr>
        <p:spPr>
          <a:xfrm>
            <a:off x="-1317314" y="3539833"/>
            <a:ext cx="9225529" cy="0"/>
          </a:xfrm>
          <a:prstGeom prst="line">
            <a:avLst/>
          </a:prstGeom>
          <a:ln w="19050" cap="rnd">
            <a:solidFill>
              <a:srgbClr val="000000"/>
            </a:solidFill>
            <a:prstDash val="solid"/>
            <a:headEnd type="none" w="sm" len="sm"/>
            <a:tailEnd type="none" w="sm" len="sm"/>
          </a:ln>
        </p:spPr>
      </p:sp>
      <p:grpSp>
        <p:nvGrpSpPr>
          <p:cNvPr id="7" name="Group 7"/>
          <p:cNvGrpSpPr/>
          <p:nvPr/>
        </p:nvGrpSpPr>
        <p:grpSpPr>
          <a:xfrm rot="0">
            <a:off x="304800" y="4088765"/>
            <a:ext cx="8646160" cy="4652010"/>
            <a:chOff x="0" y="0"/>
            <a:chExt cx="1978002" cy="818028"/>
          </a:xfrm>
        </p:grpSpPr>
        <p:sp>
          <p:nvSpPr>
            <p:cNvPr id="8" name="Freeform 8"/>
            <p:cNvSpPr/>
            <p:nvPr/>
          </p:nvSpPr>
          <p:spPr>
            <a:xfrm>
              <a:off x="0" y="0"/>
              <a:ext cx="1978002" cy="818028"/>
            </a:xfrm>
            <a:custGeom>
              <a:avLst/>
              <a:gdLst/>
              <a:ahLst/>
              <a:cxnLst/>
              <a:rect l="l" t="t" r="r" b="b"/>
              <a:pathLst>
                <a:path w="1978002" h="818028">
                  <a:moveTo>
                    <a:pt x="52573" y="0"/>
                  </a:moveTo>
                  <a:lnTo>
                    <a:pt x="1925428" y="0"/>
                  </a:lnTo>
                  <a:cubicBezTo>
                    <a:pt x="1954464" y="0"/>
                    <a:pt x="1978002" y="23538"/>
                    <a:pt x="1978002" y="52573"/>
                  </a:cubicBezTo>
                  <a:lnTo>
                    <a:pt x="1978002" y="765455"/>
                  </a:lnTo>
                  <a:cubicBezTo>
                    <a:pt x="1978002" y="794490"/>
                    <a:pt x="1954464" y="818028"/>
                    <a:pt x="1925428" y="818028"/>
                  </a:cubicBezTo>
                  <a:lnTo>
                    <a:pt x="52573" y="818028"/>
                  </a:lnTo>
                  <a:cubicBezTo>
                    <a:pt x="23538" y="818028"/>
                    <a:pt x="0" y="794490"/>
                    <a:pt x="0" y="765455"/>
                  </a:cubicBezTo>
                  <a:lnTo>
                    <a:pt x="0" y="52573"/>
                  </a:lnTo>
                  <a:cubicBezTo>
                    <a:pt x="0" y="23538"/>
                    <a:pt x="23538" y="0"/>
                    <a:pt x="52573" y="0"/>
                  </a:cubicBezTo>
                  <a:close/>
                </a:path>
              </a:pathLst>
            </a:custGeom>
            <a:solidFill>
              <a:srgbClr val="45726F"/>
            </a:solidFill>
            <a:ln w="19050" cap="rnd">
              <a:solidFill>
                <a:srgbClr val="222223"/>
              </a:solidFill>
              <a:prstDash val="solid"/>
              <a:round/>
            </a:ln>
          </p:spPr>
        </p:sp>
        <p:sp>
          <p:nvSpPr>
            <p:cNvPr id="9" name="TextBox 9"/>
            <p:cNvSpPr txBox="1"/>
            <p:nvPr/>
          </p:nvSpPr>
          <p:spPr>
            <a:xfrm>
              <a:off x="0" y="57150"/>
              <a:ext cx="1978002" cy="760878"/>
            </a:xfrm>
            <a:prstGeom prst="rect">
              <a:avLst/>
            </a:prstGeom>
          </p:spPr>
          <p:txBody>
            <a:bodyPr lIns="50800" tIns="50800" rIns="50800" bIns="50800" rtlCol="0" anchor="ctr"/>
            <a:lstStyle/>
            <a:p>
              <a:pPr algn="ctr">
                <a:lnSpc>
                  <a:spcPts val="2045"/>
                </a:lnSpc>
              </a:pPr>
            </a:p>
          </p:txBody>
        </p:sp>
      </p:grpSp>
      <p:grpSp>
        <p:nvGrpSpPr>
          <p:cNvPr id="10" name="Group 10"/>
          <p:cNvGrpSpPr/>
          <p:nvPr/>
        </p:nvGrpSpPr>
        <p:grpSpPr>
          <a:xfrm rot="0">
            <a:off x="9677400" y="1409700"/>
            <a:ext cx="7510145" cy="5743575"/>
            <a:chOff x="0" y="0"/>
            <a:chExt cx="1978002" cy="818028"/>
          </a:xfrm>
        </p:grpSpPr>
        <p:sp>
          <p:nvSpPr>
            <p:cNvPr id="11" name="Freeform 11"/>
            <p:cNvSpPr/>
            <p:nvPr/>
          </p:nvSpPr>
          <p:spPr>
            <a:xfrm>
              <a:off x="0" y="0"/>
              <a:ext cx="1978002" cy="818028"/>
            </a:xfrm>
            <a:custGeom>
              <a:avLst/>
              <a:gdLst/>
              <a:ahLst/>
              <a:cxnLst/>
              <a:rect l="l" t="t" r="r" b="b"/>
              <a:pathLst>
                <a:path w="1978002" h="818028">
                  <a:moveTo>
                    <a:pt x="52573" y="0"/>
                  </a:moveTo>
                  <a:lnTo>
                    <a:pt x="1925428" y="0"/>
                  </a:lnTo>
                  <a:cubicBezTo>
                    <a:pt x="1954464" y="0"/>
                    <a:pt x="1978002" y="23538"/>
                    <a:pt x="1978002" y="52573"/>
                  </a:cubicBezTo>
                  <a:lnTo>
                    <a:pt x="1978002" y="765455"/>
                  </a:lnTo>
                  <a:cubicBezTo>
                    <a:pt x="1978002" y="794490"/>
                    <a:pt x="1954464" y="818028"/>
                    <a:pt x="1925428" y="818028"/>
                  </a:cubicBezTo>
                  <a:lnTo>
                    <a:pt x="52573" y="818028"/>
                  </a:lnTo>
                  <a:cubicBezTo>
                    <a:pt x="23538" y="818028"/>
                    <a:pt x="0" y="794490"/>
                    <a:pt x="0" y="765455"/>
                  </a:cubicBezTo>
                  <a:lnTo>
                    <a:pt x="0" y="52573"/>
                  </a:lnTo>
                  <a:cubicBezTo>
                    <a:pt x="0" y="23538"/>
                    <a:pt x="23538" y="0"/>
                    <a:pt x="52573" y="0"/>
                  </a:cubicBezTo>
                  <a:close/>
                </a:path>
              </a:pathLst>
            </a:custGeom>
            <a:solidFill>
              <a:srgbClr val="FFFFFF"/>
            </a:solidFill>
            <a:ln w="19050" cap="rnd">
              <a:solidFill>
                <a:srgbClr val="222223"/>
              </a:solidFill>
              <a:prstDash val="solid"/>
              <a:round/>
            </a:ln>
          </p:spPr>
        </p:sp>
        <p:sp>
          <p:nvSpPr>
            <p:cNvPr id="12" name="TextBox 12"/>
            <p:cNvSpPr txBox="1"/>
            <p:nvPr/>
          </p:nvSpPr>
          <p:spPr>
            <a:xfrm>
              <a:off x="0" y="57150"/>
              <a:ext cx="1978002" cy="760878"/>
            </a:xfrm>
            <a:prstGeom prst="rect">
              <a:avLst/>
            </a:prstGeom>
          </p:spPr>
          <p:txBody>
            <a:bodyPr lIns="50800" tIns="50800" rIns="50800" bIns="50800" rtlCol="0" anchor="ctr"/>
            <a:lstStyle/>
            <a:p>
              <a:pPr algn="ctr">
                <a:lnSpc>
                  <a:spcPts val="2045"/>
                </a:lnSpc>
              </a:pPr>
            </a:p>
          </p:txBody>
        </p:sp>
      </p:grpSp>
      <p:grpSp>
        <p:nvGrpSpPr>
          <p:cNvPr id="16" name="Group 16"/>
          <p:cNvGrpSpPr/>
          <p:nvPr/>
        </p:nvGrpSpPr>
        <p:grpSpPr>
          <a:xfrm rot="0">
            <a:off x="10679665" y="6057899"/>
            <a:ext cx="6509384" cy="3251200"/>
            <a:chOff x="-461590" y="97335"/>
            <a:chExt cx="1714405" cy="856283"/>
          </a:xfrm>
        </p:grpSpPr>
        <p:sp>
          <p:nvSpPr>
            <p:cNvPr id="17" name="Freeform 17"/>
            <p:cNvSpPr/>
            <p:nvPr/>
          </p:nvSpPr>
          <p:spPr>
            <a:xfrm>
              <a:off x="-83287" y="97335"/>
              <a:ext cx="1336102" cy="396365"/>
            </a:xfrm>
            <a:custGeom>
              <a:avLst/>
              <a:gdLst/>
              <a:ahLst/>
              <a:cxnLst/>
              <a:rect l="l" t="t" r="r" b="b"/>
              <a:pathLst>
                <a:path w="550966" h="492048">
                  <a:moveTo>
                    <a:pt x="188742" y="0"/>
                  </a:moveTo>
                  <a:lnTo>
                    <a:pt x="362225" y="0"/>
                  </a:lnTo>
                  <a:cubicBezTo>
                    <a:pt x="466464" y="0"/>
                    <a:pt x="550966" y="84502"/>
                    <a:pt x="550966" y="188742"/>
                  </a:cubicBezTo>
                  <a:lnTo>
                    <a:pt x="550966" y="303307"/>
                  </a:lnTo>
                  <a:cubicBezTo>
                    <a:pt x="550966" y="407546"/>
                    <a:pt x="466464" y="492048"/>
                    <a:pt x="362225" y="492048"/>
                  </a:cubicBezTo>
                  <a:lnTo>
                    <a:pt x="188742" y="492048"/>
                  </a:lnTo>
                  <a:cubicBezTo>
                    <a:pt x="84502" y="492048"/>
                    <a:pt x="0" y="407546"/>
                    <a:pt x="0" y="303307"/>
                  </a:cubicBezTo>
                  <a:lnTo>
                    <a:pt x="0" y="188742"/>
                  </a:lnTo>
                  <a:cubicBezTo>
                    <a:pt x="0" y="84502"/>
                    <a:pt x="84502" y="0"/>
                    <a:pt x="188742" y="0"/>
                  </a:cubicBezTo>
                  <a:close/>
                </a:path>
              </a:pathLst>
            </a:custGeom>
            <a:solidFill>
              <a:srgbClr val="45726F">
                <a:alpha val="89804"/>
              </a:srgbClr>
            </a:solidFill>
            <a:ln w="19050" cap="rnd">
              <a:solidFill>
                <a:srgbClr val="222223">
                  <a:alpha val="89804"/>
                </a:srgbClr>
              </a:solidFill>
              <a:prstDash val="solid"/>
              <a:round/>
            </a:ln>
          </p:spPr>
          <p:txBody>
            <a:bodyPr/>
            <a:p>
              <a:pPr algn="ctr"/>
              <a:r>
                <a:rPr lang="en-US" sz="4400"/>
                <a:t>Підсумковий контроль</a:t>
              </a:r>
              <a:endParaRPr lang="en-US" sz="4400"/>
            </a:p>
          </p:txBody>
        </p:sp>
        <p:sp>
          <p:nvSpPr>
            <p:cNvPr id="18" name="TextBox 18"/>
            <p:cNvSpPr txBox="1"/>
            <p:nvPr/>
          </p:nvSpPr>
          <p:spPr>
            <a:xfrm>
              <a:off x="-461590" y="518787"/>
              <a:ext cx="1214517" cy="434831"/>
            </a:xfrm>
            <a:prstGeom prst="rect">
              <a:avLst/>
            </a:prstGeom>
          </p:spPr>
          <p:txBody>
            <a:bodyPr lIns="50800" tIns="50800" rIns="50800" bIns="50800" rtlCol="0" anchor="ctr"/>
            <a:lstStyle/>
            <a:p>
              <a:pPr algn="ctr">
                <a:lnSpc>
                  <a:spcPts val="2045"/>
                </a:lnSpc>
              </a:pPr>
            </a:p>
          </p:txBody>
        </p:sp>
      </p:grpSp>
      <p:sp>
        <p:nvSpPr>
          <p:cNvPr id="21" name="TextBox 21"/>
          <p:cNvSpPr txBox="1"/>
          <p:nvPr/>
        </p:nvSpPr>
        <p:spPr>
          <a:xfrm>
            <a:off x="304800" y="2248110"/>
            <a:ext cx="8835674" cy="1153795"/>
          </a:xfrm>
          <a:prstGeom prst="rect">
            <a:avLst/>
          </a:prstGeom>
        </p:spPr>
        <p:txBody>
          <a:bodyPr lIns="0" tIns="0" rIns="0" bIns="0" rtlCol="0" anchor="t">
            <a:spAutoFit/>
          </a:bodyPr>
          <a:lstStyle/>
          <a:p>
            <a:pPr marL="0" lvl="0" indent="0" algn="l">
              <a:lnSpc>
                <a:spcPts val="9000"/>
              </a:lnSpc>
            </a:pPr>
            <a:r>
              <a:rPr lang="en-US" sz="10000" spc="-600">
                <a:solidFill>
                  <a:srgbClr val="222223"/>
                </a:solidFill>
                <a:latin typeface="Open Sauce" panose="00000500000000000000"/>
                <a:ea typeface="Open Sauce" panose="00000500000000000000"/>
                <a:cs typeface="Open Sauce" panose="00000500000000000000"/>
                <a:sym typeface="Open Sauce" panose="00000500000000000000"/>
              </a:rPr>
              <a:t>Форми навчання</a:t>
            </a:r>
            <a:endParaRPr lang="en-US" sz="10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26" name="TextBox 26"/>
          <p:cNvSpPr txBox="1"/>
          <p:nvPr/>
        </p:nvSpPr>
        <p:spPr>
          <a:xfrm>
            <a:off x="9594608" y="3584732"/>
            <a:ext cx="6405965" cy="1211199"/>
          </a:xfrm>
          <a:prstGeom prst="rect">
            <a:avLst/>
          </a:prstGeom>
        </p:spPr>
        <p:txBody>
          <a:bodyPr lIns="0" tIns="0" rIns="0" bIns="0" rtlCol="0" anchor="t">
            <a:spAutoFit/>
          </a:bodyPr>
          <a:lstStyle/>
          <a:p>
            <a:pPr algn="l">
              <a:lnSpc>
                <a:spcPts val="2450"/>
              </a:lnSpc>
            </a:pPr>
            <a:r>
              <a:rPr lang="en-US" sz="1800" i="1" spc="-44">
                <a:solidFill>
                  <a:srgbClr val="FFFFFF"/>
                </a:solidFill>
                <a:latin typeface="Inter Italics"/>
                <a:ea typeface="Inter Italics"/>
                <a:cs typeface="Inter Italics"/>
                <a:sym typeface="Inter Italics"/>
              </a:rPr>
              <a:t>Lorem ipsum dolor sit amet, consectetur adipiscing elit, sed do eiusmod tempor incididunt ut labore et dolore magna aliqua. Ut enim ad minim veniam, quis nostrud exercitation ullamco laboris nisi ut aliquip ex ea commodo consequat.</a:t>
            </a:r>
            <a:endParaRPr lang="en-US" sz="1800" i="1" spc="-44">
              <a:solidFill>
                <a:srgbClr val="FFFFFF"/>
              </a:solidFill>
              <a:latin typeface="Inter Italics"/>
              <a:ea typeface="Inter Italics"/>
              <a:cs typeface="Inter Italics"/>
              <a:sym typeface="Inter Italics"/>
            </a:endParaRPr>
          </a:p>
        </p:txBody>
      </p:sp>
      <p:sp>
        <p:nvSpPr>
          <p:cNvPr id="30" name="Text Box 29"/>
          <p:cNvSpPr txBox="1"/>
          <p:nvPr/>
        </p:nvSpPr>
        <p:spPr>
          <a:xfrm>
            <a:off x="457200" y="4381500"/>
            <a:ext cx="8047355" cy="3784600"/>
          </a:xfrm>
          <a:prstGeom prst="rect">
            <a:avLst/>
          </a:prstGeom>
          <a:noFill/>
        </p:spPr>
        <p:txBody>
          <a:bodyPr wrap="square" rtlCol="0" anchor="t">
            <a:spAutoFit/>
          </a:bodyPr>
          <a:p>
            <a:pPr marL="571500" indent="-571500">
              <a:buFont typeface="Wingdings" panose="05000000000000000000" charset="0"/>
              <a:buChar char=""/>
            </a:pPr>
            <a:r>
              <a:rPr lang="uk-UA" sz="4800" dirty="0">
                <a:latin typeface="Calibri" charset="0"/>
                <a:ea typeface="Calibri" charset="0"/>
                <a:cs typeface="Calibri" charset="0"/>
                <a:sym typeface="+mn-ea"/>
              </a:rPr>
              <a:t>Лекції</a:t>
            </a:r>
            <a:endParaRPr lang="uk-UA" sz="4800" dirty="0">
              <a:latin typeface="Calibri" charset="0"/>
              <a:ea typeface="Calibri" charset="0"/>
              <a:cs typeface="Calibri" charset="0"/>
            </a:endParaRPr>
          </a:p>
          <a:p>
            <a:pPr marL="571500" indent="-571500">
              <a:buFont typeface="Wingdings" panose="05000000000000000000" charset="0"/>
              <a:buChar char=""/>
            </a:pPr>
            <a:r>
              <a:rPr lang="uk-UA" sz="4800" dirty="0">
                <a:latin typeface="Calibri" charset="0"/>
                <a:ea typeface="Calibri" charset="0"/>
                <a:cs typeface="Calibri" charset="0"/>
                <a:sym typeface="+mn-ea"/>
              </a:rPr>
              <a:t>Практичні / Семінарські</a:t>
            </a:r>
            <a:endParaRPr lang="uk-UA" sz="4800" dirty="0">
              <a:latin typeface="Calibri" charset="0"/>
              <a:ea typeface="Calibri" charset="0"/>
              <a:cs typeface="Calibri" charset="0"/>
            </a:endParaRPr>
          </a:p>
          <a:p>
            <a:pPr marL="571500" indent="-571500">
              <a:buFont typeface="Wingdings" panose="05000000000000000000" charset="0"/>
              <a:buChar char=""/>
            </a:pPr>
            <a:r>
              <a:rPr lang="uk-UA" sz="4800" dirty="0">
                <a:latin typeface="Calibri" charset="0"/>
                <a:ea typeface="Calibri" charset="0"/>
                <a:cs typeface="Calibri" charset="0"/>
                <a:sym typeface="+mn-ea"/>
              </a:rPr>
              <a:t>Самостійна робота</a:t>
            </a:r>
            <a:endParaRPr lang="uk-UA" sz="4800" dirty="0">
              <a:latin typeface="Calibri" charset="0"/>
              <a:ea typeface="Calibri" charset="0"/>
              <a:cs typeface="Calibri" charset="0"/>
            </a:endParaRPr>
          </a:p>
          <a:p>
            <a:pPr marL="571500" indent="-571500">
              <a:buFont typeface="Wingdings" panose="05000000000000000000" charset="0"/>
              <a:buChar char=""/>
            </a:pPr>
            <a:r>
              <a:rPr lang="uk-UA" sz="4800" dirty="0">
                <a:latin typeface="Calibri" charset="0"/>
                <a:ea typeface="Calibri" charset="0"/>
                <a:cs typeface="Calibri" charset="0"/>
                <a:sym typeface="+mn-ea"/>
              </a:rPr>
              <a:t>Індивідуальна самостійна робота</a:t>
            </a:r>
            <a:endParaRPr lang="uk-UA" sz="4800" dirty="0">
              <a:latin typeface="Calibri" charset="0"/>
              <a:ea typeface="Calibri" charset="0"/>
              <a:cs typeface="Calibri" charset="0"/>
              <a:sym typeface="+mn-ea"/>
            </a:endParaRPr>
          </a:p>
        </p:txBody>
      </p:sp>
      <p:sp>
        <p:nvSpPr>
          <p:cNvPr id="31" name="Text Box 30"/>
          <p:cNvSpPr txBox="1"/>
          <p:nvPr/>
        </p:nvSpPr>
        <p:spPr>
          <a:xfrm>
            <a:off x="9753600" y="1485900"/>
            <a:ext cx="7385050" cy="4399915"/>
          </a:xfrm>
          <a:prstGeom prst="rect">
            <a:avLst/>
          </a:prstGeom>
          <a:noFill/>
        </p:spPr>
        <p:txBody>
          <a:bodyPr wrap="square" rtlCol="0" anchor="t">
            <a:spAutoFit/>
          </a:bodyPr>
          <a:p>
            <a:pPr algn="just"/>
            <a:r>
              <a:rPr lang="uk-UA" sz="4000" b="1" i="1" dirty="0">
                <a:solidFill>
                  <a:schemeClr val="accent3">
                    <a:lumMod val="50000"/>
                  </a:schemeClr>
                </a:solidFill>
                <a:latin typeface="Calibri" charset="0"/>
                <a:ea typeface="Calibri" charset="0"/>
                <a:cs typeface="Calibri" charset="0"/>
                <a:sym typeface="+mn-ea"/>
              </a:rPr>
              <a:t>Залік:</a:t>
            </a:r>
            <a:r>
              <a:rPr lang="uk-UA" sz="4000" b="1" dirty="0">
                <a:solidFill>
                  <a:srgbClr val="002060"/>
                </a:solidFill>
                <a:latin typeface="Calibri" charset="0"/>
                <a:ea typeface="Calibri" charset="0"/>
                <a:cs typeface="Calibri" charset="0"/>
                <a:sym typeface="+mn-ea"/>
              </a:rPr>
              <a:t> </a:t>
            </a:r>
            <a:r>
              <a:rPr lang="uk-UA" sz="4000" dirty="0">
                <a:latin typeface="Calibri" charset="0"/>
                <a:ea typeface="Calibri" charset="0"/>
                <a:cs typeface="Calibri" charset="0"/>
                <a:sym typeface="+mn-ea"/>
              </a:rPr>
              <a:t>на останньому практичному занятті за умов успішного проходження курсу</a:t>
            </a:r>
            <a:r>
              <a:rPr lang="en-US" sz="4000" dirty="0">
                <a:latin typeface="Calibri" charset="0"/>
                <a:ea typeface="Calibri" charset="0"/>
                <a:cs typeface="Calibri" charset="0"/>
                <a:sym typeface="+mn-ea"/>
              </a:rPr>
              <a:t> (</a:t>
            </a:r>
            <a:r>
              <a:rPr lang="ru-RU" sz="4000" dirty="0">
                <a:latin typeface="Calibri" charset="0"/>
                <a:ea typeface="Calibri" charset="0"/>
                <a:cs typeface="Calibri" charset="0"/>
                <a:sym typeface="+mn-ea"/>
              </a:rPr>
              <a:t>сума </a:t>
            </a:r>
            <a:r>
              <a:rPr lang="ru-RU" sz="4000" dirty="0" err="1">
                <a:latin typeface="Calibri" charset="0"/>
                <a:ea typeface="Calibri" charset="0"/>
                <a:cs typeface="Calibri" charset="0"/>
                <a:sym typeface="+mn-ea"/>
              </a:rPr>
              <a:t>балів</a:t>
            </a:r>
            <a:r>
              <a:rPr lang="ru-RU" sz="4000" dirty="0">
                <a:latin typeface="Calibri" charset="0"/>
                <a:ea typeface="Calibri" charset="0"/>
                <a:cs typeface="Calibri" charset="0"/>
                <a:sym typeface="+mn-ea"/>
              </a:rPr>
              <a:t> за </a:t>
            </a:r>
            <a:r>
              <a:rPr lang="ru-RU" sz="4000" dirty="0" err="1">
                <a:latin typeface="Calibri" charset="0"/>
                <a:ea typeface="Calibri" charset="0"/>
                <a:cs typeface="Calibri" charset="0"/>
                <a:sym typeface="+mn-ea"/>
              </a:rPr>
              <a:t>всі</a:t>
            </a:r>
            <a:r>
              <a:rPr lang="ru-RU" sz="4000" dirty="0">
                <a:latin typeface="Calibri" charset="0"/>
                <a:ea typeface="Calibri" charset="0"/>
                <a:cs typeface="Calibri" charset="0"/>
                <a:sym typeface="+mn-ea"/>
              </a:rPr>
              <a:t> </a:t>
            </a:r>
            <a:r>
              <a:rPr lang="ru-RU" sz="4000" dirty="0" err="1">
                <a:latin typeface="Calibri" charset="0"/>
                <a:ea typeface="Calibri" charset="0"/>
                <a:cs typeface="Calibri" charset="0"/>
                <a:sym typeface="+mn-ea"/>
              </a:rPr>
              <a:t>види</a:t>
            </a:r>
            <a:r>
              <a:rPr lang="ru-RU" sz="4000" dirty="0">
                <a:latin typeface="Calibri" charset="0"/>
                <a:ea typeface="Calibri" charset="0"/>
                <a:cs typeface="Calibri" charset="0"/>
                <a:sym typeface="+mn-ea"/>
              </a:rPr>
              <a:t> </a:t>
            </a:r>
            <a:r>
              <a:rPr lang="ru-RU" sz="4000" dirty="0" err="1">
                <a:latin typeface="Calibri" charset="0"/>
                <a:ea typeface="Calibri" charset="0"/>
                <a:cs typeface="Calibri" charset="0"/>
                <a:sym typeface="+mn-ea"/>
              </a:rPr>
              <a:t>навчальної</a:t>
            </a:r>
            <a:r>
              <a:rPr lang="ru-RU" sz="4000" dirty="0">
                <a:latin typeface="Calibri" charset="0"/>
                <a:ea typeface="Calibri" charset="0"/>
                <a:cs typeface="Calibri" charset="0"/>
                <a:sym typeface="+mn-ea"/>
              </a:rPr>
              <a:t> </a:t>
            </a:r>
            <a:r>
              <a:rPr lang="ru-RU" sz="4000" dirty="0" err="1">
                <a:latin typeface="Calibri" charset="0"/>
                <a:ea typeface="Calibri" charset="0"/>
                <a:cs typeface="Calibri" charset="0"/>
                <a:sym typeface="+mn-ea"/>
              </a:rPr>
              <a:t>діяльності</a:t>
            </a:r>
            <a:r>
              <a:rPr lang="ru-RU" sz="4000" dirty="0">
                <a:latin typeface="Calibri" charset="0"/>
                <a:ea typeface="Calibri" charset="0"/>
                <a:cs typeface="Calibri" charset="0"/>
                <a:sym typeface="+mn-ea"/>
              </a:rPr>
              <a:t> - </a:t>
            </a:r>
            <a:r>
              <a:rPr lang="en-US" sz="4000" dirty="0">
                <a:latin typeface="Calibri" charset="0"/>
                <a:ea typeface="Calibri" charset="0"/>
                <a:cs typeface="Calibri" charset="0"/>
                <a:sym typeface="+mn-ea"/>
              </a:rPr>
              <a:t>122-200 </a:t>
            </a:r>
            <a:r>
              <a:rPr lang="uk-UA" sz="4000" dirty="0">
                <a:latin typeface="Calibri" charset="0"/>
                <a:ea typeface="Calibri" charset="0"/>
                <a:cs typeface="Calibri" charset="0"/>
                <a:sym typeface="+mn-ea"/>
              </a:rPr>
              <a:t>балів) і відсутності академічної заборгованості.</a:t>
            </a:r>
            <a:endParaRPr lang="uk-UA" sz="4000" dirty="0">
              <a:latin typeface="Calibri" charset="0"/>
              <a:ea typeface="Calibri" charset="0"/>
              <a:cs typeface="Calibri" charset="0"/>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FDF7"/>
        </a:solidFill>
        <a:effectLst/>
      </p:bgPr>
    </p:bg>
    <p:spTree>
      <p:nvGrpSpPr>
        <p:cNvPr id="1" name=""/>
        <p:cNvGrpSpPr/>
        <p:nvPr/>
      </p:nvGrpSpPr>
      <p:grpSpPr>
        <a:xfrm>
          <a:off x="0" y="0"/>
          <a:ext cx="0" cy="0"/>
          <a:chOff x="0" y="0"/>
          <a:chExt cx="0" cy="0"/>
        </a:xfrm>
      </p:grpSpPr>
      <p:sp>
        <p:nvSpPr>
          <p:cNvPr id="6" name="AutoShape 6"/>
          <p:cNvSpPr/>
          <p:nvPr/>
        </p:nvSpPr>
        <p:spPr>
          <a:xfrm>
            <a:off x="381147" y="2925226"/>
            <a:ext cx="9340845" cy="0"/>
          </a:xfrm>
          <a:prstGeom prst="line">
            <a:avLst/>
          </a:prstGeom>
          <a:ln w="19050" cap="rnd">
            <a:solidFill>
              <a:srgbClr val="000000"/>
            </a:solidFill>
            <a:prstDash val="solid"/>
            <a:headEnd type="none" w="sm" len="sm"/>
            <a:tailEnd type="none" w="sm" len="sm"/>
          </a:ln>
        </p:spPr>
      </p:sp>
      <p:grpSp>
        <p:nvGrpSpPr>
          <p:cNvPr id="7" name="Group 7"/>
          <p:cNvGrpSpPr/>
          <p:nvPr/>
        </p:nvGrpSpPr>
        <p:grpSpPr>
          <a:xfrm rot="0">
            <a:off x="667896" y="5816762"/>
            <a:ext cx="3339447" cy="3428203"/>
            <a:chOff x="0" y="0"/>
            <a:chExt cx="791747" cy="812790"/>
          </a:xfrm>
        </p:grpSpPr>
        <p:sp>
          <p:nvSpPr>
            <p:cNvPr id="8" name="Freeform 8"/>
            <p:cNvSpPr/>
            <p:nvPr/>
          </p:nvSpPr>
          <p:spPr>
            <a:xfrm>
              <a:off x="0" y="0"/>
              <a:ext cx="791747" cy="812790"/>
            </a:xfrm>
            <a:custGeom>
              <a:avLst/>
              <a:gdLst/>
              <a:ahLst/>
              <a:cxnLst/>
              <a:rect l="l" t="t" r="r" b="b"/>
              <a:pathLst>
                <a:path w="791747" h="812790">
                  <a:moveTo>
                    <a:pt x="118235" y="0"/>
                  </a:moveTo>
                  <a:lnTo>
                    <a:pt x="673512" y="0"/>
                  </a:lnTo>
                  <a:cubicBezTo>
                    <a:pt x="738811" y="0"/>
                    <a:pt x="791747" y="52935"/>
                    <a:pt x="791747" y="118235"/>
                  </a:cubicBezTo>
                  <a:lnTo>
                    <a:pt x="791747" y="694555"/>
                  </a:lnTo>
                  <a:cubicBezTo>
                    <a:pt x="791747" y="759854"/>
                    <a:pt x="738811" y="812790"/>
                    <a:pt x="673512" y="812790"/>
                  </a:cubicBezTo>
                  <a:lnTo>
                    <a:pt x="118235" y="812790"/>
                  </a:lnTo>
                  <a:cubicBezTo>
                    <a:pt x="52935" y="812790"/>
                    <a:pt x="0" y="759854"/>
                    <a:pt x="0" y="694555"/>
                  </a:cubicBezTo>
                  <a:lnTo>
                    <a:pt x="0" y="118235"/>
                  </a:lnTo>
                  <a:cubicBezTo>
                    <a:pt x="0" y="52935"/>
                    <a:pt x="52935" y="0"/>
                    <a:pt x="118235" y="0"/>
                  </a:cubicBezTo>
                  <a:close/>
                </a:path>
              </a:pathLst>
            </a:custGeom>
            <a:solidFill>
              <a:srgbClr val="FFFFFF"/>
            </a:solidFill>
            <a:ln w="19050" cap="rnd">
              <a:solidFill>
                <a:srgbClr val="222223"/>
              </a:solidFill>
              <a:prstDash val="solid"/>
              <a:round/>
            </a:ln>
          </p:spPr>
        </p:sp>
        <p:sp>
          <p:nvSpPr>
            <p:cNvPr id="9" name="TextBox 9"/>
            <p:cNvSpPr txBox="1"/>
            <p:nvPr/>
          </p:nvSpPr>
          <p:spPr>
            <a:xfrm>
              <a:off x="0" y="57150"/>
              <a:ext cx="791747" cy="755640"/>
            </a:xfrm>
            <a:prstGeom prst="rect">
              <a:avLst/>
            </a:prstGeom>
          </p:spPr>
          <p:txBody>
            <a:bodyPr lIns="50800" tIns="50800" rIns="50800" bIns="50800" rtlCol="0" anchor="ctr"/>
            <a:lstStyle/>
            <a:p>
              <a:pPr algn="ctr">
                <a:lnSpc>
                  <a:spcPts val="2045"/>
                </a:lnSpc>
              </a:pPr>
            </a:p>
          </p:txBody>
        </p:sp>
      </p:grpSp>
      <p:grpSp>
        <p:nvGrpSpPr>
          <p:cNvPr id="10" name="Group 10"/>
          <p:cNvGrpSpPr/>
          <p:nvPr/>
        </p:nvGrpSpPr>
        <p:grpSpPr>
          <a:xfrm rot="0">
            <a:off x="5111080" y="5830097"/>
            <a:ext cx="3339447" cy="3428203"/>
            <a:chOff x="0" y="0"/>
            <a:chExt cx="791747" cy="812790"/>
          </a:xfrm>
        </p:grpSpPr>
        <p:sp>
          <p:nvSpPr>
            <p:cNvPr id="11" name="Freeform 11"/>
            <p:cNvSpPr/>
            <p:nvPr/>
          </p:nvSpPr>
          <p:spPr>
            <a:xfrm>
              <a:off x="0" y="0"/>
              <a:ext cx="791747" cy="812790"/>
            </a:xfrm>
            <a:custGeom>
              <a:avLst/>
              <a:gdLst/>
              <a:ahLst/>
              <a:cxnLst/>
              <a:rect l="l" t="t" r="r" b="b"/>
              <a:pathLst>
                <a:path w="791747" h="812790">
                  <a:moveTo>
                    <a:pt x="118235" y="0"/>
                  </a:moveTo>
                  <a:lnTo>
                    <a:pt x="673512" y="0"/>
                  </a:lnTo>
                  <a:cubicBezTo>
                    <a:pt x="738811" y="0"/>
                    <a:pt x="791747" y="52935"/>
                    <a:pt x="791747" y="118235"/>
                  </a:cubicBezTo>
                  <a:lnTo>
                    <a:pt x="791747" y="694555"/>
                  </a:lnTo>
                  <a:cubicBezTo>
                    <a:pt x="791747" y="759854"/>
                    <a:pt x="738811" y="812790"/>
                    <a:pt x="673512" y="812790"/>
                  </a:cubicBezTo>
                  <a:lnTo>
                    <a:pt x="118235" y="812790"/>
                  </a:lnTo>
                  <a:cubicBezTo>
                    <a:pt x="52935" y="812790"/>
                    <a:pt x="0" y="759854"/>
                    <a:pt x="0" y="694555"/>
                  </a:cubicBezTo>
                  <a:lnTo>
                    <a:pt x="0" y="118235"/>
                  </a:lnTo>
                  <a:cubicBezTo>
                    <a:pt x="0" y="52935"/>
                    <a:pt x="52935" y="0"/>
                    <a:pt x="118235" y="0"/>
                  </a:cubicBezTo>
                  <a:close/>
                </a:path>
              </a:pathLst>
            </a:custGeom>
            <a:solidFill>
              <a:srgbClr val="45726F"/>
            </a:solidFill>
            <a:ln w="19050" cap="rnd">
              <a:solidFill>
                <a:srgbClr val="222223"/>
              </a:solidFill>
              <a:prstDash val="solid"/>
              <a:round/>
            </a:ln>
          </p:spPr>
        </p:sp>
        <p:sp>
          <p:nvSpPr>
            <p:cNvPr id="12" name="TextBox 12"/>
            <p:cNvSpPr txBox="1"/>
            <p:nvPr/>
          </p:nvSpPr>
          <p:spPr>
            <a:xfrm>
              <a:off x="0" y="57150"/>
              <a:ext cx="791747" cy="755640"/>
            </a:xfrm>
            <a:prstGeom prst="rect">
              <a:avLst/>
            </a:prstGeom>
          </p:spPr>
          <p:txBody>
            <a:bodyPr lIns="50800" tIns="50800" rIns="50800" bIns="50800" rtlCol="0" anchor="ctr"/>
            <a:lstStyle/>
            <a:p>
              <a:pPr algn="ctr">
                <a:lnSpc>
                  <a:spcPts val="2045"/>
                </a:lnSpc>
              </a:pPr>
            </a:p>
          </p:txBody>
        </p:sp>
      </p:grpSp>
      <p:sp>
        <p:nvSpPr>
          <p:cNvPr id="27" name="TextBox 27"/>
          <p:cNvSpPr txBox="1"/>
          <p:nvPr/>
        </p:nvSpPr>
        <p:spPr>
          <a:xfrm>
            <a:off x="152400" y="1562100"/>
            <a:ext cx="10030460" cy="1153795"/>
          </a:xfrm>
          <a:prstGeom prst="rect">
            <a:avLst/>
          </a:prstGeom>
        </p:spPr>
        <p:txBody>
          <a:bodyPr wrap="square" lIns="0" tIns="0" rIns="0" bIns="0" rtlCol="0" anchor="t">
            <a:spAutoFit/>
          </a:bodyPr>
          <a:lstStyle/>
          <a:p>
            <a:pPr marL="0" lvl="0" indent="0" algn="ctr">
              <a:lnSpc>
                <a:spcPts val="9000"/>
              </a:lnSpc>
            </a:pPr>
            <a:r>
              <a:rPr lang="en-US" sz="10000" spc="-600">
                <a:solidFill>
                  <a:srgbClr val="222223"/>
                </a:solidFill>
                <a:latin typeface="Open Sauce" panose="00000500000000000000"/>
                <a:ea typeface="Open Sauce" panose="00000500000000000000"/>
                <a:cs typeface="Open Sauce" panose="00000500000000000000"/>
                <a:sym typeface="Open Sauce" panose="00000500000000000000"/>
              </a:rPr>
              <a:t>Розробники курсу</a:t>
            </a:r>
            <a:endParaRPr lang="en-US" sz="10000" spc="-600">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33" name="TextBox 33"/>
          <p:cNvSpPr txBox="1"/>
          <p:nvPr/>
        </p:nvSpPr>
        <p:spPr>
          <a:xfrm>
            <a:off x="762000" y="7898130"/>
            <a:ext cx="3339465" cy="982345"/>
          </a:xfrm>
          <a:prstGeom prst="rect">
            <a:avLst/>
          </a:prstGeom>
        </p:spPr>
        <p:txBody>
          <a:bodyPr lIns="0" tIns="0" rIns="0" bIns="0" rtlCol="0" anchor="t">
            <a:noAutofit/>
          </a:bodyPr>
          <a:lstStyle/>
          <a:p>
            <a:pPr marL="0" lvl="0" indent="0" algn="ctr">
              <a:lnSpc>
                <a:spcPts val="2225"/>
              </a:lnSpc>
            </a:pPr>
            <a:r>
              <a:rPr lang="en-US" sz="2800" b="1" spc="-133">
                <a:solidFill>
                  <a:srgbClr val="222223"/>
                </a:solidFill>
                <a:latin typeface="Open Sauce" panose="00000500000000000000"/>
                <a:ea typeface="Open Sauce" panose="00000500000000000000"/>
                <a:cs typeface="Open Sauce" panose="00000500000000000000"/>
                <a:sym typeface="Open Sauce" panose="00000500000000000000"/>
              </a:rPr>
              <a:t>Булавенко О.В.</a:t>
            </a:r>
            <a:endParaRPr lang="en-US" sz="2800" b="1" spc="-133">
              <a:solidFill>
                <a:srgbClr val="222223"/>
              </a:solidFill>
              <a:latin typeface="Open Sauce" panose="00000500000000000000"/>
              <a:ea typeface="Open Sauce" panose="00000500000000000000"/>
              <a:cs typeface="Open Sauce" panose="00000500000000000000"/>
              <a:sym typeface="Open Sauce" panose="00000500000000000000"/>
            </a:endParaRPr>
          </a:p>
          <a:p>
            <a:pPr marL="0" lvl="0" indent="0" algn="ctr">
              <a:lnSpc>
                <a:spcPts val="2225"/>
              </a:lnSpc>
            </a:pPr>
            <a:r>
              <a:rPr lang="en-US" sz="2800" spc="-133">
                <a:solidFill>
                  <a:srgbClr val="222223"/>
                </a:solidFill>
                <a:latin typeface="Open Sauce" panose="00000500000000000000"/>
                <a:ea typeface="Open Sauce" panose="00000500000000000000"/>
                <a:cs typeface="Open Sauce" panose="00000500000000000000"/>
                <a:sym typeface="Open Sauce" panose="00000500000000000000"/>
              </a:rPr>
              <a:t>Зав. кафедри, професор, д.м.н.</a:t>
            </a:r>
            <a:endParaRPr lang="en-US" sz="2800" spc="-133">
              <a:solidFill>
                <a:srgbClr val="222223"/>
              </a:solidFill>
              <a:latin typeface="Open Sauce" panose="00000500000000000000"/>
              <a:ea typeface="Open Sauce" panose="00000500000000000000"/>
              <a:cs typeface="Open Sauce" panose="00000500000000000000"/>
              <a:sym typeface="Open Sauce" panose="00000500000000000000"/>
            </a:endParaRPr>
          </a:p>
        </p:txBody>
      </p:sp>
      <p:sp>
        <p:nvSpPr>
          <p:cNvPr id="34" name="TextBox 34"/>
          <p:cNvSpPr txBox="1"/>
          <p:nvPr/>
        </p:nvSpPr>
        <p:spPr>
          <a:xfrm>
            <a:off x="5111115" y="7962900"/>
            <a:ext cx="3339465" cy="1347470"/>
          </a:xfrm>
          <a:prstGeom prst="rect">
            <a:avLst/>
          </a:prstGeom>
        </p:spPr>
        <p:txBody>
          <a:bodyPr lIns="0" tIns="0" rIns="0" bIns="0" rtlCol="0" anchor="t">
            <a:noAutofit/>
          </a:bodyPr>
          <a:lstStyle/>
          <a:p>
            <a:pPr marL="0" lvl="0" indent="0" algn="ctr">
              <a:lnSpc>
                <a:spcPts val="2225"/>
              </a:lnSpc>
            </a:pPr>
            <a:r>
              <a:rPr lang="en-US" sz="2800" b="1" spc="-133">
                <a:solidFill>
                  <a:srgbClr val="FFFFFF"/>
                </a:solidFill>
                <a:latin typeface="Open Sauce" panose="00000500000000000000"/>
                <a:ea typeface="Open Sauce" panose="00000500000000000000"/>
                <a:cs typeface="Open Sauce" panose="00000500000000000000"/>
                <a:sym typeface="Open Sauce" panose="00000500000000000000"/>
              </a:rPr>
              <a:t>Пролигіна І.В.</a:t>
            </a:r>
            <a:endParaRPr lang="en-US" sz="2800" b="1" spc="-133">
              <a:solidFill>
                <a:srgbClr val="FFFFFF"/>
              </a:solidFill>
              <a:latin typeface="Open Sauce" panose="00000500000000000000"/>
              <a:ea typeface="Open Sauce" panose="00000500000000000000"/>
              <a:cs typeface="Open Sauce" panose="00000500000000000000"/>
              <a:sym typeface="Open Sauce" panose="00000500000000000000"/>
            </a:endParaRPr>
          </a:p>
          <a:p>
            <a:pPr marL="0" lvl="0" indent="0" algn="ctr">
              <a:lnSpc>
                <a:spcPts val="2225"/>
              </a:lnSpc>
            </a:pPr>
            <a:r>
              <a:rPr lang="en-US" sz="2800" spc="-133">
                <a:solidFill>
                  <a:srgbClr val="FFFFFF"/>
                </a:solidFill>
                <a:latin typeface="Open Sauce" panose="00000500000000000000"/>
                <a:ea typeface="Open Sauce" panose="00000500000000000000"/>
                <a:cs typeface="Open Sauce" panose="00000500000000000000"/>
                <a:sym typeface="Open Sauce" panose="00000500000000000000"/>
              </a:rPr>
              <a:t>Зав. уч. частиною, доцент, к.м.н</a:t>
            </a:r>
            <a:endParaRPr lang="en-US" sz="2800" spc="-133">
              <a:solidFill>
                <a:srgbClr val="FFFFFF"/>
              </a:solidFill>
              <a:latin typeface="Open Sauce" panose="00000500000000000000"/>
              <a:ea typeface="Open Sauce" panose="00000500000000000000"/>
              <a:cs typeface="Open Sauce" panose="00000500000000000000"/>
              <a:sym typeface="Open Sauce" panose="00000500000000000000"/>
            </a:endParaRPr>
          </a:p>
        </p:txBody>
      </p:sp>
      <p:pic>
        <p:nvPicPr>
          <p:cNvPr id="49" name="Рисунок 4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09600" y="3314700"/>
            <a:ext cx="3437255" cy="4456430"/>
          </a:xfrm>
          <a:prstGeom prst="ellipse">
            <a:avLst/>
          </a:prstGeom>
          <a:ln w="38100">
            <a:solidFill>
              <a:schemeClr val="accent3">
                <a:lumMod val="50000"/>
              </a:schemeClr>
            </a:solidFill>
          </a:ln>
        </p:spPr>
      </p:pic>
      <p:pic>
        <p:nvPicPr>
          <p:cNvPr id="50" name="Рисунок 44" descr="Изображение выглядит как Человеческое лицо, одежда, текст, улыбка&#10;&#10;Автоматически созданное описание"/>
          <p:cNvPicPr>
            <a:picLocks noChangeAspect="1"/>
          </p:cNvPicPr>
          <p:nvPr/>
        </p:nvPicPr>
        <p:blipFill rotWithShape="1">
          <a:blip r:embed="rId2">
            <a:extLst>
              <a:ext uri="{28A0092B-C50C-407E-A947-70E740481C1C}">
                <a14:useLocalDpi xmlns:a14="http://schemas.microsoft.com/office/drawing/2010/main" val="0"/>
              </a:ext>
            </a:extLst>
          </a:blip>
          <a:srcRect l="27867" r="27867"/>
          <a:stretch>
            <a:fillRect/>
          </a:stretch>
        </p:blipFill>
        <p:spPr>
          <a:xfrm>
            <a:off x="5284470" y="3334385"/>
            <a:ext cx="2985135" cy="4478655"/>
          </a:xfrm>
          <a:prstGeom prst="ellipse">
            <a:avLst/>
          </a:prstGeom>
          <a:ln w="38100">
            <a:solidFill>
              <a:schemeClr val="accent3">
                <a:lumMod val="50000"/>
              </a:schemeClr>
            </a:solidFill>
          </a:ln>
        </p:spPr>
      </p:pic>
      <p:sp>
        <p:nvSpPr>
          <p:cNvPr id="40" name="Text Box 39"/>
          <p:cNvSpPr txBox="1"/>
          <p:nvPr/>
        </p:nvSpPr>
        <p:spPr>
          <a:xfrm>
            <a:off x="10287000" y="4305300"/>
            <a:ext cx="7232650" cy="973455"/>
          </a:xfrm>
          <a:prstGeom prst="rect">
            <a:avLst/>
          </a:prstGeom>
          <a:noFill/>
        </p:spPr>
        <p:txBody>
          <a:bodyPr wrap="square" rtlCol="0">
            <a:noAutofit/>
          </a:bodyPr>
          <a:p>
            <a:r>
              <a:rPr lang="en-US" sz="4800" b="1">
                <a:latin typeface="Academy Engraved LET" panose="02000000000000000000" charset="0"/>
                <a:cs typeface="Academy Engraved LET" panose="02000000000000000000" charset="0"/>
              </a:rPr>
              <a:t>Контактна інформація</a:t>
            </a:r>
            <a:endParaRPr lang="en-US" sz="4800" b="1">
              <a:latin typeface="Academy Engraved LET" panose="02000000000000000000" charset="0"/>
              <a:cs typeface="Academy Engraved LET" panose="02000000000000000000" charset="0"/>
            </a:endParaRPr>
          </a:p>
        </p:txBody>
      </p:sp>
      <p:sp>
        <p:nvSpPr>
          <p:cNvPr id="41" name="Text Box 40"/>
          <p:cNvSpPr txBox="1"/>
          <p:nvPr/>
        </p:nvSpPr>
        <p:spPr>
          <a:xfrm>
            <a:off x="10591800" y="5392420"/>
            <a:ext cx="6986270" cy="2378710"/>
          </a:xfrm>
          <a:prstGeom prst="rect">
            <a:avLst/>
          </a:prstGeom>
          <a:noFill/>
        </p:spPr>
        <p:txBody>
          <a:bodyPr wrap="square" rtlCol="0">
            <a:noAutofit/>
          </a:bodyPr>
          <a:p>
            <a:pPr algn="l"/>
            <a:r>
              <a:rPr lang="uk-UA" altLang="en-US" sz="3600" b="1">
                <a:solidFill>
                  <a:schemeClr val="tx1"/>
                </a:solidFill>
                <a:latin typeface="Times New Roman Bold" panose="02020603050405020304" charset="0"/>
                <a:cs typeface="Times New Roman Bold" panose="02020603050405020304" charset="0"/>
                <a:sym typeface="+mn-ea"/>
              </a:rPr>
              <a:t>м. Вінниця, вул. Пирогова 56</a:t>
            </a:r>
            <a:endParaRPr lang="uk-UA" altLang="en-US" sz="3600" b="1">
              <a:solidFill>
                <a:schemeClr val="tx1"/>
              </a:solidFill>
              <a:latin typeface="Times New Roman Bold" panose="02020603050405020304" charset="0"/>
              <a:cs typeface="Times New Roman Bold" panose="02020603050405020304" charset="0"/>
            </a:endParaRPr>
          </a:p>
          <a:p>
            <a:pPr algn="l"/>
            <a:r>
              <a:rPr lang="uk-UA" altLang="en-US" sz="3600" b="1">
                <a:solidFill>
                  <a:schemeClr val="tx1"/>
                </a:solidFill>
                <a:latin typeface="Times New Roman Bold" panose="02020603050405020304" charset="0"/>
                <a:cs typeface="Times New Roman Bold" panose="02020603050405020304" charset="0"/>
                <a:sym typeface="+mn-ea"/>
              </a:rPr>
              <a:t> Кафедра акушерства та гінекології №2</a:t>
            </a:r>
            <a:endParaRPr lang="uk-UA" altLang="en-US" sz="3600" b="1">
              <a:solidFill>
                <a:schemeClr val="tx1"/>
              </a:solidFill>
              <a:latin typeface="Times New Roman Bold" panose="02020603050405020304" charset="0"/>
              <a:cs typeface="Times New Roman Bold" panose="02020603050405020304" charset="0"/>
            </a:endParaRPr>
          </a:p>
          <a:p>
            <a:pPr algn="l"/>
            <a:r>
              <a:rPr lang="en-US" altLang="en-US" sz="3600" b="1">
                <a:solidFill>
                  <a:schemeClr val="tx1"/>
                </a:solidFill>
                <a:latin typeface="Times New Roman Bold" panose="02020603050405020304" charset="0"/>
                <a:cs typeface="Times New Roman Bold" panose="02020603050405020304" charset="0"/>
                <a:sym typeface="+mn-ea"/>
              </a:rPr>
              <a:t>gynecology2@vnmu.edu.ua</a:t>
            </a:r>
            <a:endParaRPr lang="en-US" altLang="en-US" sz="3600" b="1">
              <a:solidFill>
                <a:schemeClr val="tx1"/>
              </a:solidFill>
              <a:latin typeface="Times New Roman Bold" panose="02020603050405020304" charset="0"/>
              <a:cs typeface="Times New Roman Bold" panose="02020603050405020304" charset="0"/>
            </a:endParaRPr>
          </a:p>
          <a:p>
            <a:endParaRPr lang="en-US" altLang="en-US" sz="3600" b="1">
              <a:solidFill>
                <a:schemeClr val="tx1"/>
              </a:solidFill>
              <a:latin typeface="Times New Roman Bold" panose="02020603050405020304" charset="0"/>
              <a:cs typeface="Times New Roman Bold" panose="020206030504050203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5487</Words>
  <Application>WPS Presentation</Application>
  <PresentationFormat>On-screen Show (4:3)</PresentationFormat>
  <Paragraphs>89</Paragraphs>
  <Slides>7</Slides>
  <Notes>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7</vt:i4>
      </vt:variant>
    </vt:vector>
  </HeadingPairs>
  <TitlesOfParts>
    <vt:vector size="29" baseType="lpstr">
      <vt:lpstr>Arial</vt:lpstr>
      <vt:lpstr>SimSun</vt:lpstr>
      <vt:lpstr>Wingdings</vt:lpstr>
      <vt:lpstr>Open Sauce Bold</vt:lpstr>
      <vt:lpstr>Thonburi</vt:lpstr>
      <vt:lpstr>Open Sauce</vt:lpstr>
      <vt:lpstr>Inter Italics</vt:lpstr>
      <vt:lpstr>Arial</vt:lpstr>
      <vt:lpstr>Aileron</vt:lpstr>
      <vt:lpstr>Calibri</vt:lpstr>
      <vt:lpstr>Helvetica Neue</vt:lpstr>
      <vt:lpstr>Microsoft YaHei</vt:lpstr>
      <vt:lpstr>汉仪旗黑</vt:lpstr>
      <vt:lpstr>Arial Unicode MS</vt:lpstr>
      <vt:lpstr>Helvetica Neue Bold</vt:lpstr>
      <vt:lpstr>Apple Color Emoji</vt:lpstr>
      <vt:lpstr>Wingdings</vt:lpstr>
      <vt:lpstr>宋体-简</vt:lpstr>
      <vt:lpstr>Helvetica Neue Regular</vt:lpstr>
      <vt:lpstr>Academy Engraved LET</vt:lpstr>
      <vt:lpstr>Times New Roman Bold</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Інна Гайченя</cp:lastModifiedBy>
  <cp:revision>2</cp:revision>
  <dcterms:created xsi:type="dcterms:W3CDTF">2026-06-15T20:17:04Z</dcterms:created>
  <dcterms:modified xsi:type="dcterms:W3CDTF">2026-06-15T20:17:04Z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008DD6CB0359EB0CC05D306A9559AD1B_42</vt:lpwstr>
  </property>
  <property fmtid="{D5CDD505-2E9C-101B-9397-08002B2CF9AE}" pid="3" name="KSOProductBuildVer">
    <vt:lpwstr>1033-12.1.25897.25897</vt:lpwstr>
  </property>
</Properties>
</file>