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1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09904" y="4446726"/>
            <a:ext cx="78601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964402" y="2340986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 ФАРМАКОЛОГІЯ В КАРДІОЛОГІЇ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6.2 «КЛІНІЧНА ФАРМАКОЛОГІЯ В КАРДІОЛОГІЇ»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D1859B-832B-4E2A-8BCB-D9D91B208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2879" y="2148396"/>
            <a:ext cx="2743438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275934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75208" y="2095129"/>
            <a:ext cx="5820791" cy="143573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 та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серця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2072" y="133165"/>
            <a:ext cx="5355822" cy="5805997"/>
          </a:xfrm>
        </p:spPr>
        <p:txBody>
          <a:bodyPr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Мистецтво комбінування:</a:t>
            </a:r>
            <a:r>
              <a:rPr lang="uk-UA" sz="1600" dirty="0"/>
              <a:t> Ви навчитеся правильно призначати лікування з </a:t>
            </a:r>
            <a:r>
              <a:rPr lang="ru-RU" sz="1600" dirty="0" err="1"/>
              <a:t>урахуванням</a:t>
            </a:r>
            <a:r>
              <a:rPr lang="ru-RU" sz="1600" dirty="0"/>
              <a:t> </a:t>
            </a:r>
            <a:r>
              <a:rPr lang="ru-RU" sz="1600" dirty="0" err="1"/>
              <a:t>супутньої</a:t>
            </a:r>
            <a:r>
              <a:rPr lang="ru-RU" sz="1600" dirty="0"/>
              <a:t> </a:t>
            </a:r>
            <a:r>
              <a:rPr lang="ru-RU" sz="1600" dirty="0" err="1"/>
              <a:t>патології</a:t>
            </a:r>
            <a:r>
              <a:rPr lang="ru-RU" sz="1600" dirty="0"/>
              <a:t> </a:t>
            </a:r>
            <a:r>
              <a:rPr lang="ru-RU" sz="1600" dirty="0" err="1"/>
              <a:t>внутрішніх</a:t>
            </a:r>
            <a:r>
              <a:rPr lang="ru-RU" sz="1600" dirty="0"/>
              <a:t> </a:t>
            </a:r>
            <a:r>
              <a:rPr lang="ru-RU" sz="1600" dirty="0" err="1"/>
              <a:t>органів</a:t>
            </a:r>
            <a:r>
              <a:rPr lang="ru-RU" sz="1600" dirty="0"/>
              <a:t> (</a:t>
            </a:r>
            <a:r>
              <a:rPr lang="ru-RU" sz="1600" dirty="0" err="1"/>
              <a:t>нирок</a:t>
            </a:r>
            <a:r>
              <a:rPr lang="ru-RU" sz="1600" dirty="0"/>
              <a:t>, </a:t>
            </a:r>
            <a:r>
              <a:rPr lang="ru-RU" sz="1600" dirty="0" err="1"/>
              <a:t>печінки</a:t>
            </a:r>
            <a:r>
              <a:rPr lang="ru-RU" sz="1600" dirty="0"/>
              <a:t> </a:t>
            </a:r>
            <a:r>
              <a:rPr lang="ru-RU" sz="1600" dirty="0" err="1"/>
              <a:t>тощо</a:t>
            </a:r>
            <a:r>
              <a:rPr lang="ru-RU" sz="1600" dirty="0"/>
              <a:t>) </a:t>
            </a:r>
            <a:r>
              <a:rPr lang="ru-RU" sz="1600" dirty="0" err="1"/>
              <a:t>уникаючи</a:t>
            </a:r>
            <a:r>
              <a:rPr lang="ru-RU" sz="1600" dirty="0"/>
              <a:t> </a:t>
            </a:r>
            <a:r>
              <a:rPr lang="ru-RU" sz="1600" dirty="0" err="1"/>
              <a:t>небезпечних</a:t>
            </a:r>
            <a:r>
              <a:rPr lang="ru-RU" sz="1600" dirty="0"/>
              <a:t> </a:t>
            </a:r>
            <a:r>
              <a:rPr lang="ru-RU" sz="1600" dirty="0" err="1"/>
              <a:t>комбінації</a:t>
            </a:r>
            <a:r>
              <a:rPr lang="ru-RU" sz="1600" dirty="0"/>
              <a:t> </a:t>
            </a:r>
            <a:r>
              <a:rPr lang="ru-RU" sz="1600" dirty="0" err="1"/>
              <a:t>препаратів</a:t>
            </a:r>
            <a:r>
              <a:rPr lang="ru-RU" sz="1600" dirty="0"/>
              <a:t> </a:t>
            </a:r>
            <a:r>
              <a:rPr lang="ru-RU" sz="1600" dirty="0" err="1"/>
              <a:t>різних</a:t>
            </a:r>
            <a:r>
              <a:rPr lang="ru-RU" sz="1600" dirty="0"/>
              <a:t> </a:t>
            </a:r>
            <a:r>
              <a:rPr lang="ru-RU" sz="1600" dirty="0" err="1"/>
              <a:t>груп</a:t>
            </a:r>
            <a:r>
              <a:rPr lang="ru-RU" sz="1600" dirty="0"/>
              <a:t>.</a:t>
            </a:r>
            <a:endParaRPr lang="uk-UA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Управління резистентністю:</a:t>
            </a:r>
            <a:r>
              <a:rPr lang="uk-UA" sz="1600" dirty="0"/>
              <a:t> Курс дає відповіді на питання, що робити, коли стандартна терапія (наприклад, при артеріальній гіпертензії) не працює і як коригувати лікування для досягнення цільових показників без появи побічних реакцій.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Доказова база в реальному часі:</a:t>
            </a:r>
            <a:r>
              <a:rPr lang="uk-UA" sz="1600" dirty="0"/>
              <a:t> Ви отримуєте не просто перелік ліків, а аналіз останніх клінічних досліджень, що дозволяє розуміти, чому певні групи препаратів стають «золотим стандартом», а інші відходять у минуле. Ви отримаєте знання про сучасні схеми та протоколи лікування ішемічної хвороби серця, серцевої недостатності, артеріальної гіпертензії та порушень ритму серця.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Безпека пацієнта:</a:t>
            </a:r>
            <a:r>
              <a:rPr lang="uk-UA" sz="1600" dirty="0"/>
              <a:t> Глибоке знання фармакокінетики допоможе мінімізувати ризик ускладнень, що критично важливо в кардіології, де помилка в дозуванні антикоагулянтів </a:t>
            </a:r>
            <a:r>
              <a:rPr lang="uk-UA" sz="1600" dirty="0" err="1"/>
              <a:t>чм</a:t>
            </a:r>
            <a:r>
              <a:rPr lang="uk-UA" sz="1600" dirty="0"/>
              <a:t> </a:t>
            </a:r>
            <a:r>
              <a:rPr lang="uk-UA" sz="1600" dirty="0" err="1"/>
              <a:t>антиаритміків</a:t>
            </a:r>
            <a:r>
              <a:rPr lang="uk-UA" sz="1600" dirty="0"/>
              <a:t> може бути фатальною. Курс вчить виявляти небезпечні види взаємодії між різними кардіологічними препаратами та препаратами інших груп.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315467-E69B-49BC-AB36-540D70242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39" y="3630967"/>
            <a:ext cx="5973561" cy="308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449" y="517707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17250"/>
            <a:ext cx="5535060" cy="6090082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сучасні міжнародні протоколи лікування в кардіології;</a:t>
            </a:r>
          </a:p>
          <a:p>
            <a:pPr algn="just"/>
            <a:r>
              <a:rPr lang="uk-UA" dirty="0"/>
              <a:t>тактику та схеми лікування серцево-судинних захворювань при </a:t>
            </a:r>
            <a:r>
              <a:rPr lang="uk-UA" dirty="0" err="1"/>
              <a:t>коморбідних</a:t>
            </a:r>
            <a:r>
              <a:rPr lang="uk-UA" dirty="0"/>
              <a:t> патологічних станах та у особливих категорій хворих;</a:t>
            </a:r>
          </a:p>
          <a:p>
            <a:pPr algn="just"/>
            <a:r>
              <a:rPr lang="uk-UA" dirty="0"/>
              <a:t>клінічну фармакокінетику, </a:t>
            </a:r>
            <a:r>
              <a:rPr lang="uk-UA" dirty="0" err="1"/>
              <a:t>фармакодинаміку</a:t>
            </a:r>
            <a:r>
              <a:rPr lang="uk-UA" dirty="0"/>
              <a:t> лікарських засобів, що застосовуються в кардіологічній практиці: при ішемічній хворобі серця, серцевій недостатності, порушеннях ритму </a:t>
            </a:r>
            <a:r>
              <a:rPr lang="uk-UA" dirty="0" err="1"/>
              <a:t>серцу</a:t>
            </a:r>
            <a:r>
              <a:rPr lang="uk-UA" dirty="0"/>
              <a:t> та артеріальній гіпертензії;</a:t>
            </a:r>
          </a:p>
          <a:p>
            <a:pPr algn="just"/>
            <a:r>
              <a:rPr lang="uk-UA" dirty="0"/>
              <a:t>методи контролю ефективності, безпеки, тактики застосування ліків на засадах доказової медицини в кардіологічній практиці;</a:t>
            </a:r>
          </a:p>
          <a:p>
            <a:pPr algn="just"/>
            <a:r>
              <a:rPr lang="ru-RU" dirty="0" err="1"/>
              <a:t>прогнозування</a:t>
            </a:r>
            <a:r>
              <a:rPr lang="ru-RU" dirty="0"/>
              <a:t> та </a:t>
            </a:r>
            <a:r>
              <a:rPr lang="ru-RU" dirty="0" err="1"/>
              <a:t>визначення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ліків</a:t>
            </a:r>
            <a:r>
              <a:rPr lang="ru-RU" dirty="0"/>
              <a:t> при моно- та </a:t>
            </a:r>
            <a:r>
              <a:rPr lang="ru-RU" dirty="0" err="1"/>
              <a:t>комбінованій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в </a:t>
            </a:r>
            <a:r>
              <a:rPr lang="ru-RU" dirty="0" err="1"/>
              <a:t>кардіології</a:t>
            </a:r>
            <a:r>
              <a:rPr lang="ru-RU" dirty="0"/>
              <a:t>.</a:t>
            </a:r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198706-E80D-48C5-8E17-BBA0C95F8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080550"/>
            <a:ext cx="6096000" cy="316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784" y="266330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4167" y="266330"/>
            <a:ext cx="5195006" cy="6516209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uk-UA" dirty="0"/>
              <a:t>обирати групи лікарського засобу, лікарської форми, дози та шляху введення препаратів, схеми дозування (кратність, залежність від прийому їжі та ліків) відповідно до вимог доказової медицини, міжнародних протоколів в кардіології;</a:t>
            </a:r>
          </a:p>
          <a:p>
            <a:pPr lvl="0" algn="just"/>
            <a:r>
              <a:rPr lang="uk-UA" dirty="0"/>
              <a:t>оцінювати ефективності призначеної терапії за відповідними критеріями (клінічними та </a:t>
            </a:r>
            <a:r>
              <a:rPr lang="uk-UA" dirty="0" err="1"/>
              <a:t>параклінічними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прогнозувати та визначати ризики розвитку побічної дії ліків в кардіології;</a:t>
            </a:r>
          </a:p>
          <a:p>
            <a:pPr lvl="0" algn="just"/>
            <a:r>
              <a:rPr lang="uk-UA" dirty="0"/>
              <a:t>застосовувати відповідні </a:t>
            </a:r>
            <a:r>
              <a:rPr lang="uk-UA" dirty="0" err="1"/>
              <a:t>фармакотерапевтичні</a:t>
            </a:r>
            <a:r>
              <a:rPr lang="uk-UA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dirty="0"/>
              <a:t>проводити оцінювання ефективності та безпеки фармакотерапії у конкретного хворого;</a:t>
            </a:r>
          </a:p>
          <a:p>
            <a:pPr algn="just"/>
            <a:r>
              <a:rPr lang="uk-UA" dirty="0"/>
              <a:t>обґрунтувати можливість та необхідність проведення комбінованого призначення ліків, оцінка результатів взаємодії лікарських засобів.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03627E-4A5F-4054-AFF7-DCD40304A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040" y="3602309"/>
            <a:ext cx="4523624" cy="231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453" y="3467217"/>
            <a:ext cx="5557421" cy="133442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Доцент Коновалова Н.В.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Асистент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Крикус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О.Ю.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21059" y="306186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B17F8E-3ACD-4B4E-B8E0-602810A3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163" y="1586005"/>
            <a:ext cx="1876425" cy="19431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1F9BC9-CC67-4B96-B303-F05CC687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94" y="4632020"/>
            <a:ext cx="19335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261</TotalTime>
  <Words>418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6.2. КЛІНІЧНА ФАРМАКОЛОГІЯ В КАРДІОЛОГІЇ</vt:lpstr>
      <vt:lpstr>Паспорт ОСВІТНЬОГО КОМПОНЕнТА   ВК 6.2 «КЛІНІЧНА ФАРМАКОЛОГІЯ В КАРДІОЛОГІЇ»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39</cp:revision>
  <dcterms:created xsi:type="dcterms:W3CDTF">2026-04-08T10:22:59Z</dcterms:created>
  <dcterms:modified xsi:type="dcterms:W3CDTF">2026-05-27T17:25:33Z</dcterms:modified>
</cp:coreProperties>
</file>